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9" autoAdjust="0"/>
    <p:restoredTop sz="94660"/>
  </p:normalViewPr>
  <p:slideViewPr>
    <p:cSldViewPr>
      <p:cViewPr>
        <p:scale>
          <a:sx n="84" d="100"/>
          <a:sy n="84" d="100"/>
        </p:scale>
        <p:origin x="-522" y="1212"/>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18.06.2018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18.06.2018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18.06.2018</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762797" y="445205"/>
            <a:ext cx="2751584" cy="2864931"/>
          </a:xfrm>
        </p:spPr>
        <p:txBody>
          <a:bodyPr/>
          <a:lstStyle/>
          <a:p>
            <a:pPr algn="just"/>
            <a:r>
              <a:rPr lang="tr-TR"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Makine Programının atölye ve laboratuvar imkanları: </a:t>
            </a:r>
          </a:p>
          <a:p>
            <a:pPr algn="just"/>
            <a:r>
              <a:rPr lang="tr-TR" dirty="0" smtClean="0">
                <a:latin typeface="Verdana" pitchFamily="34" charset="0"/>
                <a:ea typeface="Verdana" pitchFamily="34" charset="0"/>
                <a:cs typeface="Verdana" pitchFamily="34" charset="0"/>
              </a:rPr>
              <a:t>Torna</a:t>
            </a:r>
            <a:r>
              <a:rPr lang="tr-TR" dirty="0">
                <a:latin typeface="Verdana" pitchFamily="34" charset="0"/>
                <a:ea typeface="Verdana" pitchFamily="34" charset="0"/>
                <a:cs typeface="Verdana" pitchFamily="34" charset="0"/>
              </a:rPr>
              <a:t>, freze, </a:t>
            </a:r>
            <a:r>
              <a:rPr lang="tr-TR" dirty="0" err="1">
                <a:latin typeface="Verdana" pitchFamily="34" charset="0"/>
                <a:ea typeface="Verdana" pitchFamily="34" charset="0"/>
                <a:cs typeface="Verdana" pitchFamily="34" charset="0"/>
              </a:rPr>
              <a:t>cnc</a:t>
            </a:r>
            <a:r>
              <a:rPr lang="tr-TR" dirty="0">
                <a:latin typeface="Verdana" pitchFamily="34" charset="0"/>
                <a:ea typeface="Verdana" pitchFamily="34" charset="0"/>
                <a:cs typeface="Verdana" pitchFamily="34" charset="0"/>
              </a:rPr>
              <a:t>, matkap, vargel, taşlama, kesme, bileme gibi takım tezgâhlarının bulunduğu ve talaşlı imalat uygulamalarının yapıldığı bir imalat atölyesi mevcuttur. Bükme, kıvırma ve kaynak gibi </a:t>
            </a:r>
            <a:r>
              <a:rPr lang="tr-TR" dirty="0" err="1">
                <a:latin typeface="Verdana" pitchFamily="34" charset="0"/>
                <a:ea typeface="Verdana" pitchFamily="34" charset="0"/>
                <a:cs typeface="Verdana" pitchFamily="34" charset="0"/>
              </a:rPr>
              <a:t>talaşsız</a:t>
            </a:r>
            <a:r>
              <a:rPr lang="tr-TR" dirty="0">
                <a:latin typeface="Verdana" pitchFamily="34" charset="0"/>
                <a:ea typeface="Verdana" pitchFamily="34" charset="0"/>
                <a:cs typeface="Verdana" pitchFamily="34" charset="0"/>
              </a:rPr>
              <a:t> imalat uygulamaları da bu atölyede yapılmaktadır. Ölçme ve kontrol </a:t>
            </a:r>
            <a:r>
              <a:rPr lang="tr-TR" dirty="0" smtClean="0">
                <a:latin typeface="Verdana" pitchFamily="34" charset="0"/>
                <a:ea typeface="Verdana" pitchFamily="34" charset="0"/>
                <a:cs typeface="Verdana" pitchFamily="34" charset="0"/>
              </a:rPr>
              <a:t>laboratuvarı </a:t>
            </a:r>
            <a:r>
              <a:rPr lang="tr-TR" dirty="0">
                <a:latin typeface="Verdana" pitchFamily="34" charset="0"/>
                <a:ea typeface="Verdana" pitchFamily="34" charset="0"/>
                <a:cs typeface="Verdana" pitchFamily="34" charset="0"/>
              </a:rPr>
              <a:t>ve bilgisayar destekli çizim uygulamalarının yapıldığı bilgisayar laboratuvarları da mevcuttur.</a:t>
            </a:r>
          </a:p>
          <a:p>
            <a:pPr algn="just"/>
            <a:r>
              <a:rPr lang="tr-TR"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gn="just"/>
            <a:endParaRPr lang="tr-TR"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tr-T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8" name="Başlık 17"/>
          <p:cNvSpPr>
            <a:spLocks noGrp="1"/>
          </p:cNvSpPr>
          <p:nvPr>
            <p:ph type="title"/>
          </p:nvPr>
        </p:nvSpPr>
        <p:spPr>
          <a:xfrm>
            <a:off x="7045424" y="4523241"/>
            <a:ext cx="2412268" cy="390269"/>
          </a:xfrm>
        </p:spPr>
        <p:txBody>
          <a:bodyPr/>
          <a:lstStyle/>
          <a:p>
            <a:pPr lvl="0" defTabSz="914400">
              <a:lnSpc>
                <a:spcPct val="100000"/>
              </a:lnSpc>
              <a:spcBef>
                <a:spcPts val="0"/>
              </a:spcBef>
            </a:pPr>
            <a:r>
              <a:rPr lang="tr-TR" sz="1200" cap="none" dirty="0" smtClean="0">
                <a:latin typeface="Verdana"/>
                <a:ea typeface="+mn-ea"/>
                <a:cs typeface="+mn-cs"/>
              </a:rPr>
              <a:t>«Makine Teknikerliği» nedir</a:t>
            </a:r>
            <a:r>
              <a:rPr lang="tr-TR" sz="1200" cap="none" dirty="0">
                <a:latin typeface="Verdana"/>
                <a:ea typeface="+mn-ea"/>
                <a:cs typeface="+mn-cs"/>
              </a:rPr>
              <a:t>?</a:t>
            </a:r>
            <a:endParaRPr lang="tr-TR" sz="2800" b="1" i="0" baseline="0" dirty="0">
              <a:latin typeface="Calibri"/>
            </a:endParaRPr>
          </a:p>
        </p:txBody>
      </p:sp>
      <p:sp>
        <p:nvSpPr>
          <p:cNvPr id="32" name="Metin Yer Tutucusu 31"/>
          <p:cNvSpPr>
            <a:spLocks noGrp="1"/>
          </p:cNvSpPr>
          <p:nvPr>
            <p:ph type="body" sz="quarter" idx="23"/>
          </p:nvPr>
        </p:nvSpPr>
        <p:spPr>
          <a:xfrm>
            <a:off x="7045424" y="4913510"/>
            <a:ext cx="2637536" cy="2411653"/>
          </a:xfrm>
        </p:spPr>
        <p:txBody>
          <a:bodyPr/>
          <a:lstStyle/>
          <a:p>
            <a:pPr algn="just"/>
            <a:r>
              <a:rPr lang="tr-TR" sz="1000" i="0" dirty="0">
                <a:latin typeface="Verdana" pitchFamily="34" charset="0"/>
                <a:ea typeface="Verdana" pitchFamily="34" charset="0"/>
                <a:cs typeface="Verdana" pitchFamily="34" charset="0"/>
              </a:rPr>
              <a:t>F</a:t>
            </a:r>
            <a:r>
              <a:rPr lang="tr-TR" sz="1000" i="0" dirty="0" smtClean="0">
                <a:latin typeface="Verdana" pitchFamily="34" charset="0"/>
                <a:ea typeface="Verdana" pitchFamily="34" charset="0"/>
                <a:cs typeface="Verdana" pitchFamily="34" charset="0"/>
              </a:rPr>
              <a:t>abrika </a:t>
            </a:r>
            <a:r>
              <a:rPr lang="tr-TR" sz="1000" i="0" dirty="0">
                <a:latin typeface="Verdana" pitchFamily="34" charset="0"/>
                <a:ea typeface="Verdana" pitchFamily="34" charset="0"/>
                <a:cs typeface="Verdana" pitchFamily="34" charset="0"/>
              </a:rPr>
              <a:t>ya da </a:t>
            </a:r>
            <a:r>
              <a:rPr lang="tr-TR" sz="1000" i="0" dirty="0" smtClean="0">
                <a:latin typeface="Verdana" pitchFamily="34" charset="0"/>
                <a:ea typeface="Verdana" pitchFamily="34" charset="0"/>
                <a:cs typeface="Verdana" pitchFamily="34" charset="0"/>
              </a:rPr>
              <a:t>imalat atölyelerinde</a:t>
            </a:r>
            <a:r>
              <a:rPr lang="tr-TR" sz="1000" i="0" dirty="0">
                <a:latin typeface="Verdana" pitchFamily="34" charset="0"/>
                <a:ea typeface="Verdana" pitchFamily="34" charset="0"/>
                <a:cs typeface="Verdana" pitchFamily="34" charset="0"/>
              </a:rPr>
              <a:t>, </a:t>
            </a:r>
            <a:r>
              <a:rPr lang="tr-TR" sz="1000" i="0" dirty="0" smtClean="0">
                <a:latin typeface="Verdana" pitchFamily="34" charset="0"/>
                <a:ea typeface="Verdana" pitchFamily="34" charset="0"/>
                <a:cs typeface="Verdana" pitchFamily="34" charset="0"/>
              </a:rPr>
              <a:t>makine </a:t>
            </a:r>
            <a:r>
              <a:rPr lang="tr-TR" sz="1000" i="0" dirty="0" smtClean="0">
                <a:latin typeface="Verdana" pitchFamily="34" charset="0"/>
                <a:ea typeface="Verdana" pitchFamily="34" charset="0"/>
                <a:cs typeface="Verdana" pitchFamily="34" charset="0"/>
              </a:rPr>
              <a:t>teknikerleri; makine ve teçhizatın </a:t>
            </a:r>
            <a:r>
              <a:rPr lang="tr-TR" sz="1000" i="0" dirty="0">
                <a:latin typeface="Verdana" pitchFamily="34" charset="0"/>
                <a:ea typeface="Verdana" pitchFamily="34" charset="0"/>
                <a:cs typeface="Verdana" pitchFamily="34" charset="0"/>
              </a:rPr>
              <a:t>bakımı, üretimi ve onarımından sorumlu olan kişidir</a:t>
            </a:r>
            <a:r>
              <a:rPr lang="tr-TR" sz="1000" i="0" dirty="0" smtClean="0">
                <a:latin typeface="Verdana" pitchFamily="34" charset="0"/>
                <a:ea typeface="Verdana" pitchFamily="34" charset="0"/>
                <a:cs typeface="Verdana" pitchFamily="34" charset="0"/>
              </a:rPr>
              <a:t>.</a:t>
            </a:r>
          </a:p>
          <a:p>
            <a:pPr algn="just"/>
            <a:r>
              <a:rPr lang="tr-TR" sz="1000" i="0" dirty="0">
                <a:latin typeface="Verdana" pitchFamily="34" charset="0"/>
                <a:ea typeface="Verdana" pitchFamily="34" charset="0"/>
                <a:cs typeface="Verdana" pitchFamily="34" charset="0"/>
              </a:rPr>
              <a:t>Projelerin teknik resimlerinin hazırlanıp uygulamaya konması, imalatı yapılan ürünlerin günlük takibinin yapılıp raporlanması, ürünlerin kalite kontrolünün yapılması, çalışanların iş programının takip edilmesi gibi işlemler, makine teknikerinin görevleri arasında yer almaktadır</a:t>
            </a:r>
            <a:r>
              <a:rPr lang="tr-TR" sz="1000" i="0" dirty="0"/>
              <a:t>. </a:t>
            </a:r>
            <a:endParaRPr lang="tr-TR" sz="1000" i="0" dirty="0">
              <a:latin typeface="Verdana" panose="020B0604030504040204" pitchFamily="34" charset="0"/>
              <a:ea typeface="Verdana" panose="020B0604030504040204" pitchFamily="34" charset="0"/>
              <a:cs typeface="Verdana" panose="020B0604030504040204" pitchFamily="34" charset="0"/>
            </a:endParaRPr>
          </a:p>
        </p:txBody>
      </p:sp>
      <p:sp>
        <p:nvSpPr>
          <p:cNvPr id="19" name="Metin Yer Tutucusu 3"/>
          <p:cNvSpPr txBox="1">
            <a:spLocks/>
          </p:cNvSpPr>
          <p:nvPr/>
        </p:nvSpPr>
        <p:spPr>
          <a:xfrm>
            <a:off x="7045424" y="1091547"/>
            <a:ext cx="2678326" cy="982667"/>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600" dirty="0" smtClean="0">
                <a:latin typeface="Verdana"/>
              </a:rPr>
              <a:t>İSKENDERUN MESLEK YÜKSEKOKULU MAKİNE PROGRAMI</a:t>
            </a:r>
            <a:endParaRPr lang="tr-TR" sz="1600" dirty="0">
              <a:latin typeface="Verdana"/>
            </a:endParaRP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78" y="297746"/>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sp>
        <p:nvSpPr>
          <p:cNvPr id="15" name="Metin Yer Tutucusu 64">
            <a:extLst>
              <a:ext uri="{FF2B5EF4-FFF2-40B4-BE49-F238E27FC236}">
                <a16:creationId xmlns:a16="http://schemas.microsoft.com/office/drawing/2014/main" xmlns=""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xmlns="" id="{DA4966A8-A73F-44DC-BB50-C0D61008FC8A}"/>
              </a:ext>
            </a:extLst>
          </p:cNvPr>
          <p:cNvSpPr txBox="1"/>
          <p:nvPr/>
        </p:nvSpPr>
        <p:spPr>
          <a:xfrm>
            <a:off x="361477" y="2963308"/>
            <a:ext cx="2808312" cy="261610"/>
          </a:xfrm>
          <a:prstGeom prst="rect">
            <a:avLst/>
          </a:prstGeom>
          <a:noFill/>
        </p:spPr>
        <p:txBody>
          <a:bodyPr wrap="square" rtlCol="0">
            <a:spAutoFit/>
          </a:bodyPr>
          <a:lstStyle/>
          <a:p>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MAKİNE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PROGRAMI</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ttp://www.iste.edu.tr/gallery/_resized/656_new_152827384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77" y="285800"/>
            <a:ext cx="3106329" cy="239208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61477" y="3309393"/>
            <a:ext cx="3168352" cy="3908762"/>
          </a:xfrm>
          <a:prstGeom prst="rect">
            <a:avLst/>
          </a:prstGeom>
        </p:spPr>
        <p:txBody>
          <a:bodyPr wrap="square">
            <a:spAutoFit/>
          </a:bodyPr>
          <a:lstStyle/>
          <a:p>
            <a:endParaRPr lang="tr-TR" sz="1000" dirty="0" smtClean="0">
              <a:latin typeface="Verdana" pitchFamily="34" charset="0"/>
              <a:ea typeface="Verdana" pitchFamily="34" charset="0"/>
              <a:cs typeface="Verdana" pitchFamily="34" charset="0"/>
            </a:endParaRPr>
          </a:p>
          <a:p>
            <a:pPr algn="just"/>
            <a:r>
              <a:rPr lang="tr-TR" sz="1000" dirty="0" smtClean="0">
                <a:latin typeface="Verdana" pitchFamily="34" charset="0"/>
                <a:ea typeface="Verdana" pitchFamily="34" charset="0"/>
                <a:cs typeface="Verdana" pitchFamily="34" charset="0"/>
              </a:rPr>
              <a:t>1983-1984 </a:t>
            </a:r>
            <a:r>
              <a:rPr lang="tr-TR" sz="1000" dirty="0">
                <a:latin typeface="Verdana" pitchFamily="34" charset="0"/>
                <a:ea typeface="Verdana" pitchFamily="34" charset="0"/>
                <a:cs typeface="Verdana" pitchFamily="34" charset="0"/>
              </a:rPr>
              <a:t>öğretim yılında öğretime başlamıştır. Bu programdan mezun olan öğrenciler “</a:t>
            </a:r>
            <a:r>
              <a:rPr lang="tr-TR" sz="1000" dirty="0" smtClean="0">
                <a:latin typeface="Verdana" pitchFamily="34" charset="0"/>
                <a:ea typeface="Verdana" pitchFamily="34" charset="0"/>
                <a:cs typeface="Verdana" pitchFamily="34" charset="0"/>
              </a:rPr>
              <a:t>Makina </a:t>
            </a:r>
            <a:r>
              <a:rPr lang="tr-TR" sz="1000" dirty="0">
                <a:latin typeface="Verdana" pitchFamily="34" charset="0"/>
                <a:ea typeface="Verdana" pitchFamily="34" charset="0"/>
                <a:cs typeface="Verdana" pitchFamily="34" charset="0"/>
              </a:rPr>
              <a:t>Teknikeri” </a:t>
            </a:r>
            <a:r>
              <a:rPr lang="tr-TR" sz="1000" dirty="0" err="1">
                <a:latin typeface="Verdana" pitchFamily="34" charset="0"/>
                <a:ea typeface="Verdana" pitchFamily="34" charset="0"/>
                <a:cs typeface="Verdana" pitchFamily="34" charset="0"/>
              </a:rPr>
              <a:t>ünvanı</a:t>
            </a:r>
            <a:r>
              <a:rPr lang="tr-TR" sz="1000" dirty="0">
                <a:latin typeface="Verdana" pitchFamily="34" charset="0"/>
                <a:ea typeface="Verdana" pitchFamily="34" charset="0"/>
                <a:cs typeface="Verdana" pitchFamily="34" charset="0"/>
              </a:rPr>
              <a:t> almaktadır. Programda, aşağıdaki bilgi ve becerilerin kazandırılması amaçlanmaktadır. </a:t>
            </a:r>
          </a:p>
          <a:p>
            <a:pPr marL="171450" indent="-171450" algn="just">
              <a:buFont typeface="Wingdings" pitchFamily="2" charset="2"/>
              <a:buChar char="ü"/>
            </a:pPr>
            <a:r>
              <a:rPr lang="tr-TR" sz="1000" dirty="0" smtClean="0">
                <a:latin typeface="Verdana" pitchFamily="34" charset="0"/>
                <a:ea typeface="Verdana" pitchFamily="34" charset="0"/>
                <a:cs typeface="Verdana" pitchFamily="34" charset="0"/>
              </a:rPr>
              <a:t>Makine </a:t>
            </a:r>
            <a:r>
              <a:rPr lang="tr-TR" sz="1000" dirty="0">
                <a:latin typeface="Verdana" pitchFamily="34" charset="0"/>
                <a:ea typeface="Verdana" pitchFamily="34" charset="0"/>
                <a:cs typeface="Verdana" pitchFamily="34" charset="0"/>
              </a:rPr>
              <a:t>eğitimine ait teorik ve pratik bilgiler,</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Günün </a:t>
            </a:r>
            <a:r>
              <a:rPr lang="tr-TR" sz="1000" dirty="0">
                <a:latin typeface="Verdana" pitchFamily="34" charset="0"/>
                <a:ea typeface="Verdana" pitchFamily="34" charset="0"/>
                <a:cs typeface="Verdana" pitchFamily="34" charset="0"/>
              </a:rPr>
              <a:t>değişen koşullarına uygun yeni teknolojilerin tanıtılması,</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CAD </a:t>
            </a:r>
            <a:r>
              <a:rPr lang="tr-TR" sz="1000" dirty="0">
                <a:latin typeface="Verdana" pitchFamily="34" charset="0"/>
                <a:ea typeface="Verdana" pitchFamily="34" charset="0"/>
                <a:cs typeface="Verdana" pitchFamily="34" charset="0"/>
              </a:rPr>
              <a:t>(bilgisayar destekli çizim) ve CAM (bilgisayar destekli üretim) kullanımı,</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CNC </a:t>
            </a:r>
            <a:r>
              <a:rPr lang="tr-TR" sz="1000" dirty="0">
                <a:latin typeface="Verdana" pitchFamily="34" charset="0"/>
                <a:ea typeface="Verdana" pitchFamily="34" charset="0"/>
                <a:cs typeface="Verdana" pitchFamily="34" charset="0"/>
              </a:rPr>
              <a:t>kontrollü tezgâhlar için program hazırlama ve tezgâh kullanımı,</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İş </a:t>
            </a:r>
            <a:r>
              <a:rPr lang="tr-TR" sz="1000" dirty="0">
                <a:latin typeface="Verdana" pitchFamily="34" charset="0"/>
                <a:ea typeface="Verdana" pitchFamily="34" charset="0"/>
                <a:cs typeface="Verdana" pitchFamily="34" charset="0"/>
              </a:rPr>
              <a:t>disiplini, yönetim ve organizasyon prensipleri,</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Üretim </a:t>
            </a:r>
            <a:r>
              <a:rPr lang="tr-TR" sz="1000" dirty="0">
                <a:latin typeface="Verdana" pitchFamily="34" charset="0"/>
                <a:ea typeface="Verdana" pitchFamily="34" charset="0"/>
                <a:cs typeface="Verdana" pitchFamily="34" charset="0"/>
              </a:rPr>
              <a:t>ve planlama teknikleri,</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Ölçü</a:t>
            </a:r>
            <a:r>
              <a:rPr lang="tr-TR" sz="1000" dirty="0">
                <a:latin typeface="Verdana" pitchFamily="34" charset="0"/>
                <a:ea typeface="Verdana" pitchFamily="34" charset="0"/>
                <a:cs typeface="Verdana" pitchFamily="34" charset="0"/>
              </a:rPr>
              <a:t>, kontrol teknikleri ile </a:t>
            </a:r>
            <a:r>
              <a:rPr lang="tr-TR" sz="1000" dirty="0" err="1">
                <a:latin typeface="Verdana" pitchFamily="34" charset="0"/>
                <a:ea typeface="Verdana" pitchFamily="34" charset="0"/>
                <a:cs typeface="Verdana" pitchFamily="34" charset="0"/>
              </a:rPr>
              <a:t>tahribatlı</a:t>
            </a:r>
            <a:r>
              <a:rPr lang="tr-TR" sz="1000" dirty="0">
                <a:latin typeface="Verdana" pitchFamily="34" charset="0"/>
                <a:ea typeface="Verdana" pitchFamily="34" charset="0"/>
                <a:cs typeface="Verdana" pitchFamily="34" charset="0"/>
              </a:rPr>
              <a:t> ve tahribatsız muayene yöntemleri,</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Talaşlı </a:t>
            </a:r>
            <a:r>
              <a:rPr lang="tr-TR" sz="1000" dirty="0">
                <a:latin typeface="Verdana" pitchFamily="34" charset="0"/>
                <a:ea typeface="Verdana" pitchFamily="34" charset="0"/>
                <a:cs typeface="Verdana" pitchFamily="34" charset="0"/>
              </a:rPr>
              <a:t>ve </a:t>
            </a:r>
            <a:r>
              <a:rPr lang="tr-TR" sz="1000" dirty="0" err="1">
                <a:latin typeface="Verdana" pitchFamily="34" charset="0"/>
                <a:ea typeface="Verdana" pitchFamily="34" charset="0"/>
                <a:cs typeface="Verdana" pitchFamily="34" charset="0"/>
              </a:rPr>
              <a:t>talaşsız</a:t>
            </a:r>
            <a:r>
              <a:rPr lang="tr-TR" sz="1000" dirty="0">
                <a:latin typeface="Verdana" pitchFamily="34" charset="0"/>
                <a:ea typeface="Verdana" pitchFamily="34" charset="0"/>
                <a:cs typeface="Verdana" pitchFamily="34" charset="0"/>
              </a:rPr>
              <a:t> imal usulleri ve takım tezgâhları, </a:t>
            </a:r>
          </a:p>
          <a:p>
            <a:pPr marL="171450" indent="-171450">
              <a:buFont typeface="Wingdings" pitchFamily="2" charset="2"/>
              <a:buChar char="ü"/>
            </a:pPr>
            <a:r>
              <a:rPr lang="tr-TR" sz="1000" dirty="0" smtClean="0">
                <a:latin typeface="Verdana" pitchFamily="34" charset="0"/>
                <a:ea typeface="Verdana" pitchFamily="34" charset="0"/>
                <a:cs typeface="Verdana" pitchFamily="34" charset="0"/>
              </a:rPr>
              <a:t>Hidrolik-</a:t>
            </a:r>
            <a:r>
              <a:rPr lang="tr-TR" sz="1000" dirty="0" err="1" smtClean="0">
                <a:latin typeface="Verdana" pitchFamily="34" charset="0"/>
                <a:ea typeface="Verdana" pitchFamily="34" charset="0"/>
                <a:cs typeface="Verdana" pitchFamily="34" charset="0"/>
              </a:rPr>
              <a:t>pnömatik</a:t>
            </a:r>
            <a:r>
              <a:rPr lang="tr-TR" sz="1000" dirty="0" smtClean="0">
                <a:latin typeface="Verdana" pitchFamily="34" charset="0"/>
                <a:ea typeface="Verdana" pitchFamily="34" charset="0"/>
                <a:cs typeface="Verdana" pitchFamily="34" charset="0"/>
              </a:rPr>
              <a:t> </a:t>
            </a:r>
            <a:r>
              <a:rPr lang="tr-TR" sz="1000" dirty="0">
                <a:latin typeface="Verdana" pitchFamily="34" charset="0"/>
                <a:ea typeface="Verdana" pitchFamily="34" charset="0"/>
                <a:cs typeface="Verdana" pitchFamily="34" charset="0"/>
              </a:rPr>
              <a:t>kontrol sistemleri teori ve uygulamaları.</a:t>
            </a:r>
          </a:p>
          <a:p>
            <a:endParaRPr lang="tr-TR" dirty="0"/>
          </a:p>
        </p:txBody>
      </p:sp>
      <p:sp>
        <p:nvSpPr>
          <p:cNvPr id="23" name="Dikdörtgen 22">
            <a:extLst>
              <a:ext uri="{FF2B5EF4-FFF2-40B4-BE49-F238E27FC236}">
                <a16:creationId xmlns:a16="http://schemas.microsoft.com/office/drawing/2014/main" xmlns="" id="{6CC0873D-DB8C-4A6E-99AA-5B1450601860}"/>
              </a:ext>
            </a:extLst>
          </p:cNvPr>
          <p:cNvSpPr/>
          <p:nvPr/>
        </p:nvSpPr>
        <p:spPr>
          <a:xfrm>
            <a:off x="3759693" y="3094113"/>
            <a:ext cx="2838836" cy="1336380"/>
          </a:xfrm>
          <a:prstGeom prst="rect">
            <a:avLst/>
          </a:prstGeom>
        </p:spPr>
        <p:txBody>
          <a:bodyPr vert="horz" lIns="0" tIns="0" rIns="0" bIns="0" rtlCol="0">
            <a:noAutofit/>
          </a:bodyPr>
          <a:lstStyle/>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pic>
        <p:nvPicPr>
          <p:cNvPr id="24" name="Resim 23" descr="C:\Users\win7Pro_64Bt\Desktop\Yeni klasör\IMG-20180515-WA000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693" y="2791342"/>
            <a:ext cx="2838836" cy="1886946"/>
          </a:xfrm>
          <a:prstGeom prst="rect">
            <a:avLst/>
          </a:prstGeom>
          <a:noFill/>
          <a:ln>
            <a:noFill/>
          </a:ln>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379" y="2188295"/>
            <a:ext cx="2703582" cy="22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759694" y="4445407"/>
            <a:ext cx="2838836" cy="1169551"/>
          </a:xfrm>
          <a:prstGeom prst="rect">
            <a:avLst/>
          </a:prstGeom>
        </p:spPr>
        <p:txBody>
          <a:bodyPr wrap="square">
            <a:spAutoFit/>
          </a:bodyPr>
          <a:lstStyle/>
          <a:p>
            <a:pPr algn="ctr"/>
            <a:endParaRPr lang="tr-TR" sz="1000" dirty="0" smtClean="0">
              <a:latin typeface="Verdana" pitchFamily="34" charset="0"/>
              <a:ea typeface="Verdana" pitchFamily="34" charset="0"/>
              <a:cs typeface="Verdana" pitchFamily="34" charset="0"/>
            </a:endParaRPr>
          </a:p>
          <a:p>
            <a:pPr algn="ctr"/>
            <a:endParaRPr lang="tr-TR" sz="1000" dirty="0" smtClean="0">
              <a:latin typeface="Verdana" pitchFamily="34" charset="0"/>
              <a:ea typeface="Verdana" pitchFamily="34" charset="0"/>
              <a:cs typeface="Verdana" pitchFamily="34" charset="0"/>
            </a:endParaRPr>
          </a:p>
          <a:p>
            <a:pPr algn="ctr"/>
            <a:r>
              <a:rPr lang="tr-TR" sz="1000" dirty="0" err="1" smtClean="0">
                <a:latin typeface="Verdana" pitchFamily="34" charset="0"/>
                <a:ea typeface="Verdana" pitchFamily="34" charset="0"/>
                <a:cs typeface="Verdana" pitchFamily="34" charset="0"/>
              </a:rPr>
              <a:t>Sarımazı</a:t>
            </a:r>
            <a:r>
              <a:rPr lang="tr-TR" sz="1000" dirty="0" smtClean="0">
                <a:latin typeface="Verdana" pitchFamily="34" charset="0"/>
                <a:ea typeface="Verdana" pitchFamily="34" charset="0"/>
                <a:cs typeface="Verdana" pitchFamily="34" charset="0"/>
              </a:rPr>
              <a:t> </a:t>
            </a:r>
            <a:r>
              <a:rPr lang="tr-TR" sz="1000" dirty="0">
                <a:latin typeface="Verdana" pitchFamily="34" charset="0"/>
                <a:ea typeface="Verdana" pitchFamily="34" charset="0"/>
                <a:cs typeface="Verdana" pitchFamily="34" charset="0"/>
              </a:rPr>
              <a:t>Yolu Üzeri (5.Km), </a:t>
            </a:r>
            <a:r>
              <a:rPr lang="tr-TR" sz="1000" dirty="0" err="1" smtClean="0">
                <a:latin typeface="Verdana" pitchFamily="34" charset="0"/>
                <a:ea typeface="Verdana" pitchFamily="34" charset="0"/>
                <a:cs typeface="Verdana" pitchFamily="34" charset="0"/>
              </a:rPr>
              <a:t>Belen,Hatay</a:t>
            </a:r>
            <a:endParaRPr lang="tr-TR" sz="1000" dirty="0" smtClean="0">
              <a:latin typeface="Verdana" pitchFamily="34" charset="0"/>
              <a:ea typeface="Verdana" pitchFamily="34" charset="0"/>
              <a:cs typeface="Verdana" pitchFamily="34" charset="0"/>
            </a:endParaRPr>
          </a:p>
          <a:p>
            <a:pPr algn="ctr"/>
            <a:endParaRPr lang="tr-TR" sz="1000" dirty="0" smtClean="0"/>
          </a:p>
          <a:p>
            <a:pPr algn="ctr"/>
            <a:r>
              <a:rPr lang="tr-TR" sz="1000" dirty="0" smtClean="0"/>
              <a:t>0.326 </a:t>
            </a:r>
            <a:r>
              <a:rPr lang="tr-TR" sz="1000" dirty="0"/>
              <a:t>618 29 </a:t>
            </a:r>
            <a:r>
              <a:rPr lang="tr-TR" sz="1000" dirty="0" smtClean="0"/>
              <a:t>31</a:t>
            </a:r>
            <a:endParaRPr lang="tr-TR" sz="1000" dirty="0">
              <a:latin typeface="Verdana" pitchFamily="34" charset="0"/>
              <a:ea typeface="Verdana" pitchFamily="34" charset="0"/>
              <a:cs typeface="Verdana" pitchFamily="34" charset="0"/>
            </a:endParaRPr>
          </a:p>
          <a:p>
            <a:pPr algn="ctr"/>
            <a:r>
              <a:rPr lang="tr-TR" sz="1000" dirty="0" smtClean="0">
                <a:latin typeface="Verdana" pitchFamily="34" charset="0"/>
                <a:ea typeface="Verdana" pitchFamily="34" charset="0"/>
                <a:cs typeface="Verdana" pitchFamily="34" charset="0"/>
              </a:rPr>
              <a:t> www.iste.edu.tr/imyo</a:t>
            </a:r>
            <a:endParaRPr lang="tr-TR" sz="1000" dirty="0">
              <a:latin typeface="Verdana" pitchFamily="34" charset="0"/>
              <a:ea typeface="Verdana" pitchFamily="34" charset="0"/>
              <a:cs typeface="Verdana" pitchFamily="34" charset="0"/>
            </a:endParaRPr>
          </a:p>
          <a:p>
            <a:endParaRPr lang="tr-TR" sz="1000" dirty="0">
              <a:latin typeface="Verdana" pitchFamily="34" charset="0"/>
              <a:ea typeface="Verdana" pitchFamily="34" charset="0"/>
              <a:cs typeface="Verdana" pitchFamily="34" charset="0"/>
            </a:endParaRPr>
          </a:p>
        </p:txBody>
      </p:sp>
      <p:pic>
        <p:nvPicPr>
          <p:cNvPr id="25" name="Resim 24">
            <a:extLst>
              <a:ext uri="{FF2B5EF4-FFF2-40B4-BE49-F238E27FC236}">
                <a16:creationId xmlns="" xmlns:a16="http://schemas.microsoft.com/office/drawing/2014/main" id="{B981E8FB-EBBD-42B4-91ED-CF17EBFF52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98" b="26806"/>
          <a:stretch/>
        </p:blipFill>
        <p:spPr>
          <a:xfrm>
            <a:off x="3905436" y="5542384"/>
            <a:ext cx="2751584" cy="1673381"/>
          </a:xfrm>
          <a:prstGeom prst="rect">
            <a:avLst/>
          </a:prstGeom>
        </p:spPr>
      </p:pic>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8"/>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Metin Yer Tutucusu 10"/>
          <p:cNvSpPr>
            <a:spLocks noGrp="1"/>
          </p:cNvSpPr>
          <p:nvPr>
            <p:ph type="body" sz="quarter" idx="23"/>
          </p:nvPr>
        </p:nvSpPr>
        <p:spPr>
          <a:xfrm>
            <a:off x="7261448" y="2878088"/>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24"/>
          </p:nvPr>
        </p:nvSpPr>
        <p:spPr>
          <a:xfrm>
            <a:off x="3807443" y="319790"/>
            <a:ext cx="2952619" cy="3541044"/>
          </a:xfrm>
        </p:spPr>
        <p:txBody>
          <a:bodyPr/>
          <a:lstStyle/>
          <a:p>
            <a:pPr algn="just"/>
            <a:r>
              <a:rPr lang="tr-TR" sz="1050" dirty="0">
                <a:latin typeface="Verdana" panose="020B0604030504040204" pitchFamily="34" charset="0"/>
                <a:ea typeface="Verdana" panose="020B0604030504040204" pitchFamily="34" charset="0"/>
                <a:cs typeface="Verdana" panose="020B0604030504040204" pitchFamily="34" charset="0"/>
              </a:rPr>
              <a:t> </a:t>
            </a:r>
            <a:r>
              <a:rPr lang="tr-TR" sz="105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Programın iş imkânları</a:t>
            </a:r>
            <a:r>
              <a:rPr lang="tr-TR" sz="105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p>
          <a:p>
            <a:pPr algn="just"/>
            <a:endParaRPr lang="tr-TR" sz="1050" dirty="0">
              <a:latin typeface="Verdana" panose="020B0604030504040204" pitchFamily="34" charset="0"/>
              <a:ea typeface="Verdana" panose="020B0604030504040204" pitchFamily="34" charset="0"/>
              <a:cs typeface="Verdana" panose="020B0604030504040204" pitchFamily="34" charset="0"/>
            </a:endParaRPr>
          </a:p>
          <a:p>
            <a:pPr algn="just"/>
            <a:r>
              <a:rPr lang="tr-TR" dirty="0">
                <a:latin typeface="Verdana" panose="020B0604030504040204" pitchFamily="34" charset="0"/>
                <a:ea typeface="Verdana" panose="020B0604030504040204" pitchFamily="34" charset="0"/>
                <a:cs typeface="Verdana" panose="020B0604030504040204" pitchFamily="34" charset="0"/>
              </a:rPr>
              <a:t>Makine programı mezunları endüstride; talaşlı ve </a:t>
            </a:r>
            <a:r>
              <a:rPr lang="tr-TR" dirty="0" err="1">
                <a:latin typeface="Verdana" panose="020B0604030504040204" pitchFamily="34" charset="0"/>
                <a:ea typeface="Verdana" panose="020B0604030504040204" pitchFamily="34" charset="0"/>
                <a:cs typeface="Verdana" panose="020B0604030504040204" pitchFamily="34" charset="0"/>
              </a:rPr>
              <a:t>talaşsız</a:t>
            </a:r>
            <a:r>
              <a:rPr lang="tr-TR" dirty="0">
                <a:latin typeface="Verdana" panose="020B0604030504040204" pitchFamily="34" charset="0"/>
                <a:ea typeface="Verdana" panose="020B0604030504040204" pitchFamily="34" charset="0"/>
                <a:cs typeface="Verdana" panose="020B0604030504040204" pitchFamily="34" charset="0"/>
              </a:rPr>
              <a:t> imalat yapan kuruluşlarda üretim, bakım, çizim ve tasarım gibi alanlarda istihdam edilebilmektedir. İş takip, kalite kontrol, programlama, işlem planlama, ısıl işlem, kontrol ve otomasyon, teknik servis ve tanıtım alanlarında görev yapabilirler.</a:t>
            </a:r>
          </a:p>
          <a:p>
            <a:pPr algn="just"/>
            <a:r>
              <a:rPr lang="tr-TR" dirty="0">
                <a:latin typeface="Verdana" panose="020B0604030504040204" pitchFamily="34" charset="0"/>
                <a:ea typeface="Verdana" panose="020B0604030504040204" pitchFamily="34" charset="0"/>
                <a:cs typeface="Verdana" panose="020B0604030504040204" pitchFamily="34" charset="0"/>
              </a:rPr>
              <a:t> </a:t>
            </a:r>
          </a:p>
          <a:p>
            <a:pPr algn="just"/>
            <a:endParaRPr lang="tr-TR" sz="1050" dirty="0">
              <a:latin typeface="Verdana" panose="020B0604030504040204" pitchFamily="34" charset="0"/>
              <a:ea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a16="http://schemas.microsoft.com/office/drawing/2014/main" xmlns="" id="{A6C93300-F279-4783-9BFE-06AFDF366051}"/>
              </a:ext>
            </a:extLst>
          </p:cNvPr>
          <p:cNvSpPr>
            <a:spLocks noGrp="1"/>
          </p:cNvSpPr>
          <p:nvPr>
            <p:ph type="body" sz="quarter" idx="29"/>
          </p:nvPr>
        </p:nvSpPr>
        <p:spPr>
          <a:xfrm>
            <a:off x="7174794" y="3742184"/>
            <a:ext cx="2428875" cy="3528392"/>
          </a:xfrm>
        </p:spPr>
        <p:txBody>
          <a:bodyPr/>
          <a:lstStyle/>
          <a:p>
            <a:pPr algn="ctr" fontAlgn="base"/>
            <a:r>
              <a:rPr lang="tr-TR" b="1" dirty="0">
                <a:solidFill>
                  <a:schemeClr val="accent2">
                    <a:lumMod val="75000"/>
                  </a:schemeClr>
                </a:solidFill>
                <a:latin typeface="Verdana" pitchFamily="34" charset="0"/>
                <a:ea typeface="Verdana" pitchFamily="34" charset="0"/>
                <a:cs typeface="Verdana" pitchFamily="34" charset="0"/>
              </a:rPr>
              <a:t>MESLEĞİN GEREKTİRDİĞİ ÖZELLİKLER</a:t>
            </a:r>
            <a:endParaRPr lang="tr-TR" dirty="0">
              <a:solidFill>
                <a:schemeClr val="accent2">
                  <a:lumMod val="75000"/>
                </a:schemeClr>
              </a:solidFill>
              <a:latin typeface="Verdana" pitchFamily="34" charset="0"/>
              <a:ea typeface="Verdana" pitchFamily="34" charset="0"/>
              <a:cs typeface="Verdana" pitchFamily="34" charset="0"/>
            </a:endParaRPr>
          </a:p>
          <a:p>
            <a:pPr fontAlgn="base"/>
            <a:r>
              <a:rPr lang="tr-TR" dirty="0">
                <a:solidFill>
                  <a:schemeClr val="accent2">
                    <a:lumMod val="75000"/>
                  </a:schemeClr>
                </a:solidFill>
                <a:latin typeface="Verdana" pitchFamily="34" charset="0"/>
                <a:ea typeface="Verdana" pitchFamily="34" charset="0"/>
                <a:cs typeface="Verdana" pitchFamily="34" charset="0"/>
              </a:rPr>
              <a:t> </a:t>
            </a:r>
          </a:p>
          <a:p>
            <a:pPr algn="ctr" fontAlgn="base"/>
            <a:r>
              <a:rPr lang="tr-TR" b="1" dirty="0">
                <a:solidFill>
                  <a:schemeClr val="accent2">
                    <a:lumMod val="75000"/>
                  </a:schemeClr>
                </a:solidFill>
                <a:latin typeface="Verdana" pitchFamily="34" charset="0"/>
                <a:ea typeface="Verdana" pitchFamily="34" charset="0"/>
                <a:cs typeface="Verdana" pitchFamily="34" charset="0"/>
              </a:rPr>
              <a:t>Makine teknikeri olmak isteyenlerin;</a:t>
            </a:r>
            <a:endParaRPr lang="tr-TR" dirty="0">
              <a:solidFill>
                <a:schemeClr val="accent2">
                  <a:lumMod val="75000"/>
                </a:schemeClr>
              </a:solidFill>
              <a:latin typeface="Verdana" pitchFamily="34" charset="0"/>
              <a:ea typeface="Verdana" pitchFamily="34" charset="0"/>
              <a:cs typeface="Verdana" pitchFamily="34" charset="0"/>
            </a:endParaRPr>
          </a:p>
          <a:p>
            <a:pPr marL="171450" indent="-171450" fontAlgn="base">
              <a:buFont typeface="Wingdings" pitchFamily="2" charset="2"/>
              <a:buChar char="ü"/>
            </a:pPr>
            <a:r>
              <a:rPr lang="tr-TR" dirty="0" smtClean="0">
                <a:latin typeface="Verdana" pitchFamily="34" charset="0"/>
                <a:ea typeface="Verdana" pitchFamily="34" charset="0"/>
                <a:cs typeface="Verdana" pitchFamily="34" charset="0"/>
              </a:rPr>
              <a:t>Fen </a:t>
            </a:r>
            <a:r>
              <a:rPr lang="tr-TR" dirty="0">
                <a:latin typeface="Verdana" pitchFamily="34" charset="0"/>
                <a:ea typeface="Verdana" pitchFamily="34" charset="0"/>
                <a:cs typeface="Verdana" pitchFamily="34" charset="0"/>
              </a:rPr>
              <a:t>bilimlerine özellikle fiziğe ilgili ve bu alanda başarılı,</a:t>
            </a:r>
          </a:p>
          <a:p>
            <a:pPr marL="171450" indent="-171450" fontAlgn="base">
              <a:buFont typeface="Wingdings" pitchFamily="2" charset="2"/>
              <a:buChar char="ü"/>
            </a:pPr>
            <a:r>
              <a:rPr lang="tr-TR" dirty="0" smtClean="0">
                <a:latin typeface="Verdana" pitchFamily="34" charset="0"/>
                <a:ea typeface="Verdana" pitchFamily="34" charset="0"/>
                <a:cs typeface="Verdana" pitchFamily="34" charset="0"/>
              </a:rPr>
              <a:t>Şekil </a:t>
            </a:r>
            <a:r>
              <a:rPr lang="tr-TR" dirty="0">
                <a:latin typeface="Verdana" pitchFamily="34" charset="0"/>
                <a:ea typeface="Verdana" pitchFamily="34" charset="0"/>
                <a:cs typeface="Verdana" pitchFamily="34" charset="0"/>
              </a:rPr>
              <a:t>ve uzay ilişkilerini, makine parçaları arasındaki ilişkileri görebilen,</a:t>
            </a:r>
          </a:p>
          <a:p>
            <a:pPr marL="171450" indent="-171450" fontAlgn="base">
              <a:buFont typeface="Wingdings" pitchFamily="2" charset="2"/>
              <a:buChar char="ü"/>
            </a:pPr>
            <a:r>
              <a:rPr lang="tr-TR" dirty="0" smtClean="0">
                <a:latin typeface="Verdana" pitchFamily="34" charset="0"/>
                <a:ea typeface="Verdana" pitchFamily="34" charset="0"/>
                <a:cs typeface="Verdana" pitchFamily="34" charset="0"/>
              </a:rPr>
              <a:t> </a:t>
            </a:r>
            <a:r>
              <a:rPr lang="tr-TR" dirty="0">
                <a:latin typeface="Verdana" pitchFamily="34" charset="0"/>
                <a:ea typeface="Verdana" pitchFamily="34" charset="0"/>
                <a:cs typeface="Verdana" pitchFamily="34" charset="0"/>
              </a:rPr>
              <a:t>El ve gözü eşgüdümle kullanabilen,</a:t>
            </a:r>
          </a:p>
          <a:p>
            <a:pPr marL="171450" indent="-171450" fontAlgn="base">
              <a:buFont typeface="Wingdings" pitchFamily="2" charset="2"/>
              <a:buChar char="ü"/>
            </a:pPr>
            <a:r>
              <a:rPr lang="tr-TR" dirty="0" smtClean="0">
                <a:latin typeface="Verdana" pitchFamily="34" charset="0"/>
                <a:ea typeface="Verdana" pitchFamily="34" charset="0"/>
                <a:cs typeface="Verdana" pitchFamily="34" charset="0"/>
              </a:rPr>
              <a:t>Yönergeleri </a:t>
            </a:r>
            <a:r>
              <a:rPr lang="tr-TR" dirty="0">
                <a:latin typeface="Verdana" pitchFamily="34" charset="0"/>
                <a:ea typeface="Verdana" pitchFamily="34" charset="0"/>
                <a:cs typeface="Verdana" pitchFamily="34" charset="0"/>
              </a:rPr>
              <a:t>anlayabilen ve bunları başkalarına aktarabilen,</a:t>
            </a:r>
          </a:p>
          <a:p>
            <a:pPr marL="171450" indent="-171450" fontAlgn="base">
              <a:buFont typeface="Wingdings" pitchFamily="2" charset="2"/>
              <a:buChar char="ü"/>
            </a:pPr>
            <a:r>
              <a:rPr lang="tr-TR" dirty="0" smtClean="0">
                <a:latin typeface="Verdana" pitchFamily="34" charset="0"/>
                <a:ea typeface="Verdana" pitchFamily="34" charset="0"/>
                <a:cs typeface="Verdana" pitchFamily="34" charset="0"/>
              </a:rPr>
              <a:t>Ayrıntıya </a:t>
            </a:r>
            <a:r>
              <a:rPr lang="tr-TR" dirty="0">
                <a:latin typeface="Verdana" pitchFamily="34" charset="0"/>
                <a:ea typeface="Verdana" pitchFamily="34" charset="0"/>
                <a:cs typeface="Verdana" pitchFamily="34" charset="0"/>
              </a:rPr>
              <a:t>dikkat edebilen, tedbirli</a:t>
            </a:r>
          </a:p>
          <a:p>
            <a:pPr fontAlgn="base"/>
            <a:r>
              <a:rPr lang="tr-TR" dirty="0">
                <a:latin typeface="Verdana" pitchFamily="34" charset="0"/>
                <a:ea typeface="Verdana" pitchFamily="34" charset="0"/>
                <a:cs typeface="Verdana" pitchFamily="34" charset="0"/>
              </a:rPr>
              <a:t>kimseler olmaları gerekir.</a:t>
            </a:r>
          </a:p>
          <a:p>
            <a:endParaRPr lang="tr-TR" sz="1100" b="1" dirty="0">
              <a:solidFill>
                <a:schemeClr val="accent2">
                  <a:lumMod val="75000"/>
                </a:schemeClr>
              </a:solidFill>
              <a:latin typeface="Verdana" panose="020B0604030504040204" pitchFamily="34" charset="0"/>
              <a:ea typeface="Verdana" panose="020B0604030504040204" pitchFamily="34" charset="0"/>
            </a:endParaRPr>
          </a:p>
        </p:txBody>
      </p:sp>
      <p:sp>
        <p:nvSpPr>
          <p:cNvPr id="4" name="Dikdörtgen 3">
            <a:extLst>
              <a:ext uri="{FF2B5EF4-FFF2-40B4-BE49-F238E27FC236}">
                <a16:creationId xmlns:a16="http://schemas.microsoft.com/office/drawing/2014/main" xmlns="" id="{E5D8E1C5-187A-4DB1-A45D-B00684C2F78C}"/>
              </a:ext>
            </a:extLst>
          </p:cNvPr>
          <p:cNvSpPr/>
          <p:nvPr/>
        </p:nvSpPr>
        <p:spPr>
          <a:xfrm>
            <a:off x="160566" y="3886200"/>
            <a:ext cx="2952619" cy="3323987"/>
          </a:xfrm>
          <a:prstGeom prst="rect">
            <a:avLst/>
          </a:prstGeom>
        </p:spPr>
        <p:txBody>
          <a:bodyPr wrap="square">
            <a:spAutoFit/>
          </a:bodyPr>
          <a:lstStyle/>
          <a:p>
            <a:pPr algn="just"/>
            <a:r>
              <a:rPr lang="tr-TR" sz="1000" dirty="0" smtClean="0">
                <a:latin typeface="Verdana" pitchFamily="34" charset="0"/>
                <a:ea typeface="Verdana" pitchFamily="34" charset="0"/>
                <a:cs typeface="Verdana" pitchFamily="34" charset="0"/>
              </a:rPr>
              <a:t>Makine programını bitiren öğrencilerimiz Dikey Geçiş Sınavı ile üniversitelerin;</a:t>
            </a:r>
            <a:endParaRPr lang="tr-TR" sz="1000" dirty="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smtClean="0">
                <a:latin typeface="Verdana" pitchFamily="34" charset="0"/>
                <a:ea typeface="Verdana" pitchFamily="34" charset="0"/>
                <a:cs typeface="Verdana" pitchFamily="34" charset="0"/>
              </a:rPr>
              <a:t>Endüstri </a:t>
            </a:r>
            <a:r>
              <a:rPr lang="tr-TR" sz="1000" dirty="0">
                <a:latin typeface="Verdana" pitchFamily="34" charset="0"/>
                <a:ea typeface="Verdana" pitchFamily="34" charset="0"/>
                <a:cs typeface="Verdana" pitchFamily="34" charset="0"/>
              </a:rPr>
              <a:t>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smtClean="0">
                <a:latin typeface="Verdana" pitchFamily="34" charset="0"/>
                <a:ea typeface="Verdana" pitchFamily="34" charset="0"/>
                <a:cs typeface="Verdana" pitchFamily="34" charset="0"/>
              </a:rPr>
              <a:t>Enerji </a:t>
            </a:r>
            <a:r>
              <a:rPr lang="tr-TR" sz="1000" dirty="0">
                <a:latin typeface="Verdana" pitchFamily="34" charset="0"/>
                <a:ea typeface="Verdana" pitchFamily="34" charset="0"/>
                <a:cs typeface="Verdana" pitchFamily="34" charset="0"/>
              </a:rPr>
              <a:t>Sistemleri </a:t>
            </a:r>
            <a:r>
              <a:rPr lang="tr-TR" sz="1000" dirty="0" smtClean="0">
                <a:latin typeface="Verdana" pitchFamily="34" charset="0"/>
                <a:ea typeface="Verdana" pitchFamily="34" charset="0"/>
                <a:cs typeface="Verdana" pitchFamily="34" charset="0"/>
              </a:rPr>
              <a:t>Mühendisliği</a:t>
            </a: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Gemi İnşaatı ve Gemi Makineleri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Enerji </a:t>
            </a:r>
            <a:r>
              <a:rPr lang="tr-TR" sz="1000" dirty="0" smtClean="0">
                <a:latin typeface="Verdana" pitchFamily="34" charset="0"/>
                <a:ea typeface="Verdana" pitchFamily="34" charset="0"/>
                <a:cs typeface="Verdana" pitchFamily="34" charset="0"/>
              </a:rPr>
              <a:t>Yönetimi</a:t>
            </a:r>
          </a:p>
          <a:p>
            <a:pPr marL="171450" indent="-171450" algn="just">
              <a:buFont typeface="Wingdings" pitchFamily="2" charset="2"/>
              <a:buChar char="ü"/>
            </a:pPr>
            <a:r>
              <a:rPr lang="tr-TR" sz="1000" dirty="0" smtClean="0">
                <a:latin typeface="Verdana" pitchFamily="34" charset="0"/>
                <a:ea typeface="Verdana" pitchFamily="34" charset="0"/>
                <a:cs typeface="Verdana" pitchFamily="34" charset="0"/>
              </a:rPr>
              <a:t>Endüstri </a:t>
            </a:r>
            <a:r>
              <a:rPr lang="tr-TR" sz="1000" dirty="0">
                <a:latin typeface="Verdana" pitchFamily="34" charset="0"/>
                <a:ea typeface="Verdana" pitchFamily="34" charset="0"/>
                <a:cs typeface="Verdana" pitchFamily="34" charset="0"/>
              </a:rPr>
              <a:t>ve Sistem </a:t>
            </a:r>
            <a:r>
              <a:rPr lang="tr-TR" sz="1000" dirty="0" smtClean="0">
                <a:latin typeface="Verdana" pitchFamily="34" charset="0"/>
                <a:ea typeface="Verdana" pitchFamily="34" charset="0"/>
                <a:cs typeface="Verdana" pitchFamily="34" charset="0"/>
              </a:rPr>
              <a:t>Mühendisliği</a:t>
            </a: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Gemi Makineleri İşletme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Gemi ve Deniz Teknolojisi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İmalat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Makine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Makine ve İmalat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Malzeme Bilimi ve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Malzeme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err="1">
                <a:latin typeface="Verdana" pitchFamily="34" charset="0"/>
                <a:ea typeface="Verdana" pitchFamily="34" charset="0"/>
                <a:cs typeface="Verdana" pitchFamily="34" charset="0"/>
              </a:rPr>
              <a:t>Metalurji</a:t>
            </a:r>
            <a:r>
              <a:rPr lang="tr-TR" sz="1000" dirty="0">
                <a:latin typeface="Verdana" pitchFamily="34" charset="0"/>
                <a:ea typeface="Verdana" pitchFamily="34" charset="0"/>
                <a:cs typeface="Verdana" pitchFamily="34" charset="0"/>
              </a:rPr>
              <a:t> ve Malzeme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err="1">
                <a:latin typeface="Verdana" pitchFamily="34" charset="0"/>
                <a:ea typeface="Verdana" pitchFamily="34" charset="0"/>
                <a:cs typeface="Verdana" pitchFamily="34" charset="0"/>
              </a:rPr>
              <a:t>Nanoteknoloji</a:t>
            </a:r>
            <a:r>
              <a:rPr lang="tr-TR" sz="1000" dirty="0">
                <a:latin typeface="Verdana" pitchFamily="34" charset="0"/>
                <a:ea typeface="Verdana" pitchFamily="34" charset="0"/>
                <a:cs typeface="Verdana" pitchFamily="34" charset="0"/>
              </a:rPr>
              <a:t> </a:t>
            </a:r>
            <a:r>
              <a:rPr lang="tr-TR" sz="1000" dirty="0" smtClean="0">
                <a:latin typeface="Verdana" pitchFamily="34" charset="0"/>
                <a:ea typeface="Verdana" pitchFamily="34" charset="0"/>
                <a:cs typeface="Verdana" pitchFamily="34" charset="0"/>
              </a:rPr>
              <a:t>Mühendisliği</a:t>
            </a: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Otomotiv Mühendisliği </a:t>
            </a:r>
            <a:endParaRPr lang="tr-TR" sz="1000" dirty="0" smtClean="0">
              <a:latin typeface="Verdana" pitchFamily="34" charset="0"/>
              <a:ea typeface="Verdana" pitchFamily="34" charset="0"/>
              <a:cs typeface="Verdana" pitchFamily="34" charset="0"/>
            </a:endParaRPr>
          </a:p>
          <a:p>
            <a:pPr marL="171450" indent="-171450" algn="just">
              <a:buFont typeface="Wingdings" pitchFamily="2" charset="2"/>
              <a:buChar char="ü"/>
            </a:pPr>
            <a:r>
              <a:rPr lang="tr-TR" sz="1000" dirty="0">
                <a:latin typeface="Verdana" pitchFamily="34" charset="0"/>
                <a:ea typeface="Verdana" pitchFamily="34" charset="0"/>
                <a:cs typeface="Verdana" pitchFamily="34" charset="0"/>
              </a:rPr>
              <a:t>Tarım Makineleri ve Teknolojileri </a:t>
            </a:r>
            <a:r>
              <a:rPr lang="tr-TR" sz="1000" dirty="0" smtClean="0">
                <a:latin typeface="Verdana" pitchFamily="34" charset="0"/>
                <a:ea typeface="Verdana" pitchFamily="34" charset="0"/>
                <a:cs typeface="Verdana" pitchFamily="34" charset="0"/>
              </a:rPr>
              <a:t>Mühendisliği programlarına geçiş yapabilmektedir.</a:t>
            </a:r>
            <a:endParaRPr lang="tr-TR" sz="1000" dirty="0">
              <a:latin typeface="Verdana" pitchFamily="34" charset="0"/>
              <a:ea typeface="Verdana" pitchFamily="34" charset="0"/>
              <a:cs typeface="Verdana" pitchFamily="34" charset="0"/>
            </a:endParaRPr>
          </a:p>
        </p:txBody>
      </p:sp>
      <p:sp>
        <p:nvSpPr>
          <p:cNvPr id="15" name="Metin kutusu 14">
            <a:extLst>
              <a:ext uri="{FF2B5EF4-FFF2-40B4-BE49-F238E27FC236}">
                <a16:creationId xmlns:a16="http://schemas.microsoft.com/office/drawing/2014/main" xmlns="" id="{D7FC75CD-D510-4D96-BFD7-B7BB9CEEA2CA}"/>
              </a:ext>
            </a:extLst>
          </p:cNvPr>
          <p:cNvSpPr txBox="1"/>
          <p:nvPr/>
        </p:nvSpPr>
        <p:spPr>
          <a:xfrm>
            <a:off x="276672" y="3382144"/>
            <a:ext cx="2808312" cy="430887"/>
          </a:xfrm>
          <a:prstGeom prst="rect">
            <a:avLst/>
          </a:prstGeom>
          <a:noFill/>
        </p:spPr>
        <p:txBody>
          <a:bodyPr wrap="square" rtlCol="0">
            <a:spAutoFit/>
          </a:bodyPr>
          <a:lstStyle/>
          <a:p>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Dikey Geçiş Yapılabilen Lisans Programları:</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Resim 13" descr="C:\Users\win7Pro_64Bt\Desktop\Yeni klasör\IMG-20180504-WA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672" y="357808"/>
            <a:ext cx="2921000" cy="2808312"/>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137" y="4750296"/>
            <a:ext cx="29210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descr="100_257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253" y="2194626"/>
            <a:ext cx="3065884" cy="2411654"/>
          </a:xfrm>
          <a:prstGeom prst="rect">
            <a:avLst/>
          </a:prstGeom>
          <a:noFill/>
          <a:extLst/>
        </p:spPr>
      </p:pic>
      <p:sp>
        <p:nvSpPr>
          <p:cNvPr id="10" name="Resim Yer Tutucusu 9"/>
          <p:cNvSpPr>
            <a:spLocks noGrp="1"/>
          </p:cNvSpPr>
          <p:nvPr>
            <p:ph type="pic" sz="quarter" idx="10"/>
          </p:nvPr>
        </p:nvSpPr>
        <p:spPr/>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440" y="357808"/>
            <a:ext cx="244827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388</Words>
  <Application>Microsoft Office PowerPoint</Application>
  <PresentationFormat>Özel</PresentationFormat>
  <Paragraphs>62</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BrochureColor</vt:lpstr>
      <vt:lpstr>«Makine Teknikerliği» nedir?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2018-06-18T08:57:32Z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