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7" r:id="rId3"/>
    <p:sldId id="268" r:id="rId4"/>
    <p:sldId id="270" r:id="rId5"/>
    <p:sldId id="271" r:id="rId6"/>
    <p:sldId id="273" r:id="rId7"/>
    <p:sldId id="272" r:id="rId8"/>
    <p:sldId id="277" r:id="rId9"/>
    <p:sldId id="283" r:id="rId10"/>
    <p:sldId id="278" r:id="rId11"/>
    <p:sldId id="279" r:id="rId12"/>
    <p:sldId id="280" r:id="rId13"/>
    <p:sldId id="281" r:id="rId14"/>
    <p:sldId id="282" r:id="rId15"/>
    <p:sldId id="274" r:id="rId16"/>
    <p:sldId id="275" r:id="rId17"/>
    <p:sldId id="276" r:id="rId18"/>
    <p:sldId id="284" r:id="rId19"/>
    <p:sldId id="26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an Yurtlu" initials="KY"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4A4B"/>
    <a:srgbClr val="5559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94660"/>
  </p:normalViewPr>
  <p:slideViewPr>
    <p:cSldViewPr>
      <p:cViewPr>
        <p:scale>
          <a:sx n="89" d="100"/>
          <a:sy n="89" d="100"/>
        </p:scale>
        <p:origin x="-1195" y="5"/>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6" name="Dikdörtgen 15"/>
          <p:cNvSpPr/>
          <p:nvPr userDrawn="1"/>
        </p:nvSpPr>
        <p:spPr>
          <a:xfrm>
            <a:off x="-5358" y="0"/>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Date Placeholder 3"/>
          <p:cNvSpPr>
            <a:spLocks noGrp="1"/>
          </p:cNvSpPr>
          <p:nvPr>
            <p:ph type="dt" sz="half" idx="10"/>
          </p:nvPr>
        </p:nvSpPr>
        <p:spPr/>
        <p:txBody>
          <a:bodyPr/>
          <a:lstStyle/>
          <a:p>
            <a:fld id="{A23720DD-5B6D-40BF-8493-A6B52D484E6B}" type="datetimeFigureOut">
              <a:rPr lang="tr-TR" smtClean="0"/>
              <a:t>31.05.2024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ikdörtgen 11"/>
          <p:cNvSpPr/>
          <p:nvPr userDrawn="1"/>
        </p:nvSpPr>
        <p:spPr>
          <a:xfrm>
            <a:off x="-5358" y="6609285"/>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Yuvarlatılmış Dikdörtgen 12"/>
          <p:cNvSpPr/>
          <p:nvPr userDrawn="1"/>
        </p:nvSpPr>
        <p:spPr>
          <a:xfrm>
            <a:off x="786222" y="3789040"/>
            <a:ext cx="7560840" cy="1872208"/>
          </a:xfrm>
          <a:prstGeom prst="roundRect">
            <a:avLst/>
          </a:prstGeom>
          <a:solidFill>
            <a:srgbClr val="474A4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Alt Başlık 2"/>
          <p:cNvSpPr>
            <a:spLocks noGrp="1"/>
          </p:cNvSpPr>
          <p:nvPr>
            <p:ph type="subTitle" idx="4294967295"/>
          </p:nvPr>
        </p:nvSpPr>
        <p:spPr>
          <a:xfrm>
            <a:off x="755576" y="3789040"/>
            <a:ext cx="7632848" cy="1872208"/>
          </a:xfrm>
        </p:spPr>
        <p:txBody>
          <a:bodyPr anchor="ctr">
            <a:normAutofit/>
          </a:bodyPr>
          <a:lstStyle/>
          <a:p>
            <a:pPr marL="0" indent="0" algn="ctr">
              <a:buNone/>
            </a:pPr>
            <a:endParaRPr lang="tr-TR" sz="3200" dirty="0">
              <a:solidFill>
                <a:schemeClr val="bg1">
                  <a:lumMod val="95000"/>
                </a:schemeClr>
              </a:solidFill>
            </a:endParaRPr>
          </a:p>
        </p:txBody>
      </p:sp>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Başlık 1"/>
          <p:cNvSpPr>
            <a:spLocks noGrp="1"/>
          </p:cNvSpPr>
          <p:nvPr>
            <p:ph type="ctrTitle" idx="4294967295"/>
          </p:nvPr>
        </p:nvSpPr>
        <p:spPr>
          <a:xfrm>
            <a:off x="1043608" y="44624"/>
            <a:ext cx="4824536" cy="3024335"/>
          </a:xfrm>
          <a:effectLst>
            <a:glow rad="139700">
              <a:schemeClr val="accent1">
                <a:satMod val="175000"/>
                <a:alpha val="40000"/>
              </a:schemeClr>
            </a:glow>
          </a:effectLst>
        </p:spPr>
        <p:txBody>
          <a:bodyPr anchor="ctr">
            <a:normAutofit/>
          </a:bodyPr>
          <a:lstStyle>
            <a:lvl1pPr>
              <a:defRPr sz="5400">
                <a:solidFill>
                  <a:schemeClr val="bg1">
                    <a:lumMod val="95000"/>
                  </a:schemeClr>
                </a:solidFill>
              </a:defRPr>
            </a:lvl1pPr>
          </a:lstStyle>
          <a:p>
            <a:endParaRPr lang="tr-TR" sz="6000" dirty="0">
              <a:solidFill>
                <a:schemeClr val="bg1">
                  <a:lumMod val="95000"/>
                </a:schemeClr>
              </a:solidFill>
            </a:endParaRPr>
          </a:p>
        </p:txBody>
      </p:sp>
      <p:pic>
        <p:nvPicPr>
          <p:cNvPr id="23" name="Picture 2" descr="C:\Users\Huseyin\Desktop\43741299.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6940" y="587896"/>
            <a:ext cx="1872208" cy="18722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31.05.2024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31.05.2024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31.05.2024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31.05.2024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31.05.2024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31.05.2024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Dikdörtgen 9"/>
          <p:cNvSpPr/>
          <p:nvPr userDrawn="1"/>
        </p:nvSpPr>
        <p:spPr>
          <a:xfrm>
            <a:off x="-5358" y="0"/>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23720DD-5B6D-40BF-8493-A6B52D484E6B}" type="datetimeFigureOut">
              <a:rPr lang="tr-TR" smtClean="0"/>
              <a:t>31.05.2024</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302176B-0E47-46AC-8F43-DAB4B8A37D06}"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ikdörtgen 10"/>
          <p:cNvSpPr/>
          <p:nvPr userDrawn="1"/>
        </p:nvSpPr>
        <p:spPr>
          <a:xfrm>
            <a:off x="-5358" y="6609285"/>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2" name="Picture 2" descr="C:\Users\Huseyin\Desktop\43741299.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56807" y="5877272"/>
            <a:ext cx="648072" cy="64807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ste.edu.tr/tf-t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nstagram.com/turizmist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ctrTitle" idx="4294967295"/>
          </p:nvPr>
        </p:nvSpPr>
        <p:spPr>
          <a:xfrm>
            <a:off x="1043608" y="44624"/>
            <a:ext cx="4824536" cy="3024335"/>
          </a:xfrm>
        </p:spPr>
        <p:txBody>
          <a:bodyPr anchor="ctr">
            <a:normAutofit/>
          </a:bodyPr>
          <a:lstStyle/>
          <a:p>
            <a:r>
              <a:rPr lang="tr-TR" sz="4400" dirty="0">
                <a:solidFill>
                  <a:prstClr val="white">
                    <a:lumMod val="95000"/>
                  </a:prstClr>
                </a:solidFill>
              </a:rPr>
              <a:t>İskenderun</a:t>
            </a:r>
            <a:br>
              <a:rPr lang="tr-TR" sz="4400" dirty="0">
                <a:solidFill>
                  <a:prstClr val="white">
                    <a:lumMod val="95000"/>
                  </a:prstClr>
                </a:solidFill>
              </a:rPr>
            </a:br>
            <a:r>
              <a:rPr lang="tr-TR" sz="4400" dirty="0">
                <a:solidFill>
                  <a:prstClr val="white">
                    <a:lumMod val="95000"/>
                  </a:prstClr>
                </a:solidFill>
              </a:rPr>
              <a:t>Teknik</a:t>
            </a:r>
            <a:br>
              <a:rPr lang="tr-TR" sz="4400" dirty="0">
                <a:solidFill>
                  <a:prstClr val="white">
                    <a:lumMod val="95000"/>
                  </a:prstClr>
                </a:solidFill>
              </a:rPr>
            </a:br>
            <a:r>
              <a:rPr lang="tr-TR" sz="4400" dirty="0">
                <a:solidFill>
                  <a:prstClr val="white">
                    <a:lumMod val="95000"/>
                  </a:prstClr>
                </a:solidFill>
              </a:rPr>
              <a:t>Üniversitesi</a:t>
            </a:r>
            <a:endParaRPr lang="tr-TR" sz="4400" dirty="0"/>
          </a:p>
        </p:txBody>
      </p:sp>
      <p:sp>
        <p:nvSpPr>
          <p:cNvPr id="4" name="Alt Başlık 2"/>
          <p:cNvSpPr>
            <a:spLocks noGrp="1"/>
          </p:cNvSpPr>
          <p:nvPr>
            <p:ph type="subTitle" idx="4294967295"/>
          </p:nvPr>
        </p:nvSpPr>
        <p:spPr>
          <a:xfrm>
            <a:off x="1043607" y="3789040"/>
            <a:ext cx="6984777" cy="1872208"/>
          </a:xfrm>
        </p:spPr>
        <p:txBody>
          <a:bodyPr anchor="ctr">
            <a:noAutofit/>
          </a:bodyPr>
          <a:lstStyle/>
          <a:p>
            <a:pPr marL="0" indent="0" algn="ctr">
              <a:buNone/>
            </a:pPr>
            <a:r>
              <a:rPr lang="tr-TR" b="1" i="1" dirty="0">
                <a:solidFill>
                  <a:schemeClr val="bg1">
                    <a:lumMod val="95000"/>
                  </a:schemeClr>
                </a:solidFill>
              </a:rPr>
              <a:t>Turizm Fakültesi</a:t>
            </a:r>
          </a:p>
          <a:p>
            <a:pPr marL="0" indent="0" algn="ctr">
              <a:buNone/>
            </a:pPr>
            <a:r>
              <a:rPr lang="tr-TR" b="1" i="1" dirty="0" smtClean="0">
                <a:solidFill>
                  <a:schemeClr val="bg1">
                    <a:lumMod val="95000"/>
                  </a:schemeClr>
                </a:solidFill>
              </a:rPr>
              <a:t>Turizm Rehberliği</a:t>
            </a:r>
            <a:endParaRPr lang="tr-TR" sz="2000" b="1" i="1" dirty="0">
              <a:solidFill>
                <a:schemeClr val="bg1">
                  <a:lumMod val="95000"/>
                </a:schemeClr>
              </a:solidFill>
            </a:endParaRPr>
          </a:p>
        </p:txBody>
      </p:sp>
    </p:spTree>
    <p:extLst>
      <p:ext uri="{BB962C8B-B14F-4D97-AF65-F5344CB8AC3E}">
        <p14:creationId xmlns:p14="http://schemas.microsoft.com/office/powerpoint/2010/main" val="2565853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842448" cy="1600200"/>
          </a:xfrm>
        </p:spPr>
        <p:txBody>
          <a:bodyPr>
            <a:noAutofit/>
          </a:bodyPr>
          <a:lstStyle/>
          <a:p>
            <a:pPr algn="ctr"/>
            <a:r>
              <a:rPr lang="tr-TR" sz="2400" b="1" dirty="0">
                <a:latin typeface="+mn-lt"/>
              </a:rPr>
              <a:t>İSTE </a:t>
            </a:r>
            <a:r>
              <a:rPr lang="tr-TR" sz="2400" b="1" dirty="0" smtClean="0">
                <a:latin typeface="+mn-lt"/>
              </a:rPr>
              <a:t>TURİZM REHBERLİĞİ BÖLÜMÜ</a:t>
            </a:r>
            <a:r>
              <a:rPr lang="tr-TR" sz="2400" b="1" dirty="0">
                <a:latin typeface="+mn-lt"/>
              </a:rPr>
              <a:t/>
            </a:r>
            <a:br>
              <a:rPr lang="tr-TR" sz="2400" b="1" dirty="0">
                <a:latin typeface="+mn-lt"/>
              </a:rPr>
            </a:br>
            <a:r>
              <a:rPr lang="tr-TR" sz="2400" b="1" dirty="0">
                <a:latin typeface="+mn-lt"/>
              </a:rPr>
              <a:t>ÖĞRENCİLERİNE SAĞLANAN OLANAKLAR</a:t>
            </a:r>
          </a:p>
        </p:txBody>
      </p:sp>
      <p:sp>
        <p:nvSpPr>
          <p:cNvPr id="3" name="İçerik Yer Tutucusu 2"/>
          <p:cNvSpPr>
            <a:spLocks noGrp="1"/>
          </p:cNvSpPr>
          <p:nvPr>
            <p:ph idx="1"/>
          </p:nvPr>
        </p:nvSpPr>
        <p:spPr>
          <a:xfrm>
            <a:off x="539552" y="1052736"/>
            <a:ext cx="7766248" cy="3888432"/>
          </a:xfrm>
        </p:spPr>
        <p:txBody>
          <a:bodyPr>
            <a:normAutofit/>
          </a:bodyPr>
          <a:lstStyle/>
          <a:p>
            <a:pPr algn="just"/>
            <a:r>
              <a:rPr lang="tr-TR" dirty="0">
                <a:solidFill>
                  <a:srgbClr val="3C484F"/>
                </a:solidFill>
              </a:rPr>
              <a:t>Teknologluk Sertifikası,</a:t>
            </a:r>
          </a:p>
          <a:p>
            <a:pPr algn="just"/>
            <a:r>
              <a:rPr lang="tr-TR" b="0" i="0" dirty="0" smtClean="0">
                <a:solidFill>
                  <a:srgbClr val="3C484F"/>
                </a:solidFill>
                <a:effectLst/>
              </a:rPr>
              <a:t>Kariyer </a:t>
            </a:r>
            <a:r>
              <a:rPr lang="tr-TR" b="0" i="0" dirty="0">
                <a:solidFill>
                  <a:srgbClr val="3C484F"/>
                </a:solidFill>
                <a:effectLst/>
              </a:rPr>
              <a:t>planına göre uzmanlaşmaya yönlendiren seçmeli dersler,</a:t>
            </a:r>
          </a:p>
          <a:p>
            <a:pPr algn="just"/>
            <a:r>
              <a:rPr lang="tr-TR" b="0" i="0" dirty="0">
                <a:solidFill>
                  <a:srgbClr val="3C484F"/>
                </a:solidFill>
                <a:effectLst/>
              </a:rPr>
              <a:t>İSTE-SEA (Sosyal ve Ekonomik Araştırmalar Merkezi),</a:t>
            </a:r>
          </a:p>
          <a:p>
            <a:pPr algn="just"/>
            <a:r>
              <a:rPr lang="tr-TR" b="0" i="0" dirty="0">
                <a:solidFill>
                  <a:srgbClr val="3C484F"/>
                </a:solidFill>
                <a:effectLst/>
              </a:rPr>
              <a:t>Staj,</a:t>
            </a:r>
            <a:endParaRPr lang="tr-TR" dirty="0"/>
          </a:p>
        </p:txBody>
      </p:sp>
    </p:spTree>
    <p:extLst>
      <p:ext uri="{BB962C8B-B14F-4D97-AF65-F5344CB8AC3E}">
        <p14:creationId xmlns:p14="http://schemas.microsoft.com/office/powerpoint/2010/main" val="167373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842448" cy="1600200"/>
          </a:xfrm>
        </p:spPr>
        <p:txBody>
          <a:bodyPr>
            <a:noAutofit/>
          </a:bodyPr>
          <a:lstStyle/>
          <a:p>
            <a:pPr algn="ctr"/>
            <a:r>
              <a:rPr lang="tr-TR" sz="2400" b="1" dirty="0">
                <a:latin typeface="+mn-lt"/>
              </a:rPr>
              <a:t>İSTE </a:t>
            </a:r>
            <a:r>
              <a:rPr lang="tr-TR" sz="2400" b="1" dirty="0" smtClean="0">
                <a:latin typeface="+mn-lt"/>
              </a:rPr>
              <a:t>TURİZM REHBERLİĞİ BÖLÜMÜ</a:t>
            </a:r>
            <a:r>
              <a:rPr lang="tr-TR" sz="2400" b="1" dirty="0">
                <a:latin typeface="+mn-lt"/>
              </a:rPr>
              <a:t/>
            </a:r>
            <a:br>
              <a:rPr lang="tr-TR" sz="2400" b="1" dirty="0">
                <a:latin typeface="+mn-lt"/>
              </a:rPr>
            </a:br>
            <a:r>
              <a:rPr lang="tr-TR" sz="2400" b="1" dirty="0">
                <a:latin typeface="+mn-lt"/>
              </a:rPr>
              <a:t>ÖĞRENCİLERİNE SAĞLANAN OLANAKLAR</a:t>
            </a:r>
          </a:p>
        </p:txBody>
      </p:sp>
      <p:sp>
        <p:nvSpPr>
          <p:cNvPr id="3" name="İçerik Yer Tutucusu 2"/>
          <p:cNvSpPr>
            <a:spLocks noGrp="1"/>
          </p:cNvSpPr>
          <p:nvPr>
            <p:ph idx="1"/>
          </p:nvPr>
        </p:nvSpPr>
        <p:spPr>
          <a:xfrm>
            <a:off x="539552" y="1052736"/>
            <a:ext cx="7766248" cy="3888432"/>
          </a:xfrm>
        </p:spPr>
        <p:txBody>
          <a:bodyPr>
            <a:normAutofit/>
          </a:bodyPr>
          <a:lstStyle/>
          <a:p>
            <a:pPr algn="just"/>
            <a:r>
              <a:rPr lang="tr-TR" b="0" i="0" dirty="0">
                <a:solidFill>
                  <a:srgbClr val="3C484F"/>
                </a:solidFill>
                <a:effectLst/>
              </a:rPr>
              <a:t>İME (İşletmede Mesleki Eğitim) programı ile son dönemde (8. Yarıyıl) iş dünyası ile tanışma,</a:t>
            </a:r>
          </a:p>
          <a:p>
            <a:pPr algn="just"/>
            <a:r>
              <a:rPr lang="tr-TR" b="0" i="0" dirty="0">
                <a:solidFill>
                  <a:srgbClr val="3C484F"/>
                </a:solidFill>
                <a:effectLst/>
              </a:rPr>
              <a:t>Üniversite kuluçka merkezlerinde kendi işini kurma,</a:t>
            </a:r>
          </a:p>
          <a:p>
            <a:pPr algn="just"/>
            <a:r>
              <a:rPr lang="tr-TR" b="0" i="0" dirty="0">
                <a:solidFill>
                  <a:srgbClr val="3C484F"/>
                </a:solidFill>
                <a:effectLst/>
              </a:rPr>
              <a:t>Teknoloji Transfer Ofisi (İSTE-TTO) ile proje desteklerine başvurabilme </a:t>
            </a:r>
            <a:r>
              <a:rPr lang="tr-TR" b="0" i="0" dirty="0" smtClean="0">
                <a:solidFill>
                  <a:srgbClr val="3C484F"/>
                </a:solidFill>
                <a:effectLst/>
              </a:rPr>
              <a:t>olanakları</a:t>
            </a:r>
            <a:endParaRPr lang="tr-TR" b="0" i="0" dirty="0">
              <a:solidFill>
                <a:srgbClr val="3C484F"/>
              </a:solidFill>
              <a:effectLst/>
            </a:endParaRPr>
          </a:p>
        </p:txBody>
      </p:sp>
    </p:spTree>
    <p:extLst>
      <p:ext uri="{BB962C8B-B14F-4D97-AF65-F5344CB8AC3E}">
        <p14:creationId xmlns:p14="http://schemas.microsoft.com/office/powerpoint/2010/main" val="2059750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7842448" cy="726976"/>
          </a:xfrm>
        </p:spPr>
        <p:txBody>
          <a:bodyPr>
            <a:noAutofit/>
          </a:bodyPr>
          <a:lstStyle/>
          <a:p>
            <a:r>
              <a:rPr lang="tr-TR" sz="2800" b="1" dirty="0">
                <a:latin typeface="+mn-lt"/>
              </a:rPr>
              <a:t>ADAY ÖĞRENCİ</a:t>
            </a:r>
          </a:p>
        </p:txBody>
      </p:sp>
      <p:graphicFrame>
        <p:nvGraphicFramePr>
          <p:cNvPr id="4" name="İçerik Yer Tutucusu 3">
            <a:extLst>
              <a:ext uri="{FF2B5EF4-FFF2-40B4-BE49-F238E27FC236}">
                <a16:creationId xmlns:a16="http://schemas.microsoft.com/office/drawing/2014/main" xmlns="" id="{E1E57516-6CF5-A1B0-2DF3-150D70C966D8}"/>
              </a:ext>
            </a:extLst>
          </p:cNvPr>
          <p:cNvGraphicFramePr>
            <a:graphicFrameLocks noGrp="1"/>
          </p:cNvGraphicFramePr>
          <p:nvPr>
            <p:ph idx="1"/>
            <p:extLst>
              <p:ext uri="{D42A27DB-BD31-4B8C-83A1-F6EECF244321}">
                <p14:modId xmlns:p14="http://schemas.microsoft.com/office/powerpoint/2010/main" val="2572938641"/>
              </p:ext>
            </p:extLst>
          </p:nvPr>
        </p:nvGraphicFramePr>
        <p:xfrm>
          <a:off x="611560" y="1152369"/>
          <a:ext cx="7632848" cy="3960444"/>
        </p:xfrm>
        <a:graphic>
          <a:graphicData uri="http://schemas.openxmlformats.org/drawingml/2006/table">
            <a:tbl>
              <a:tblPr firstRow="1" firstCol="1" bandRow="1">
                <a:tableStyleId>{5C22544A-7EE6-4342-B048-85BDC9FD1C3A}</a:tableStyleId>
              </a:tblPr>
              <a:tblGrid>
                <a:gridCol w="3816424">
                  <a:extLst>
                    <a:ext uri="{9D8B030D-6E8A-4147-A177-3AD203B41FA5}">
                      <a16:colId xmlns:a16="http://schemas.microsoft.com/office/drawing/2014/main" xmlns="" val="725161573"/>
                    </a:ext>
                  </a:extLst>
                </a:gridCol>
                <a:gridCol w="3816424">
                  <a:extLst>
                    <a:ext uri="{9D8B030D-6E8A-4147-A177-3AD203B41FA5}">
                      <a16:colId xmlns:a16="http://schemas.microsoft.com/office/drawing/2014/main" xmlns="" val="2912255478"/>
                    </a:ext>
                  </a:extLst>
                </a:gridCol>
              </a:tblGrid>
              <a:tr h="355685">
                <a:tc>
                  <a:txBody>
                    <a:bodyPr/>
                    <a:lstStyle/>
                    <a:p>
                      <a:pPr>
                        <a:lnSpc>
                          <a:spcPct val="115000"/>
                        </a:lnSpc>
                        <a:spcAft>
                          <a:spcPts val="1000"/>
                        </a:spcAft>
                      </a:pPr>
                      <a:r>
                        <a:rPr lang="tr-TR" sz="1600" dirty="0">
                          <a:solidFill>
                            <a:schemeClr val="bg1"/>
                          </a:solidFill>
                          <a:effectLst/>
                        </a:rPr>
                        <a:t>Program Kodu </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1000"/>
                        </a:spcAft>
                      </a:pPr>
                      <a:r>
                        <a:rPr lang="tr-TR" sz="1600" b="0" dirty="0" smtClean="0">
                          <a:solidFill>
                            <a:schemeClr val="tx1"/>
                          </a:solidFill>
                          <a:effectLst/>
                        </a:rPr>
                        <a:t>110790032</a:t>
                      </a:r>
                      <a:endParaRPr lang="tr-TR" sz="1600" b="0" kern="1200" dirty="0">
                        <a:solidFill>
                          <a:schemeClr val="tx1"/>
                        </a:solidFill>
                        <a:effectLst/>
                        <a:latin typeface="+mn-lt"/>
                        <a:ea typeface="+mn-ea"/>
                        <a:cs typeface="+mn-cs"/>
                      </a:endParaRPr>
                    </a:p>
                  </a:txBody>
                  <a:tcPr marL="68580" marR="68580" marT="0" marB="0" anchor="ctr">
                    <a:solidFill>
                      <a:schemeClr val="bg1">
                        <a:lumMod val="95000"/>
                      </a:schemeClr>
                    </a:solidFill>
                  </a:tcPr>
                </a:tc>
                <a:extLst>
                  <a:ext uri="{0D108BD9-81ED-4DB2-BD59-A6C34878D82A}">
                    <a16:rowId xmlns:a16="http://schemas.microsoft.com/office/drawing/2014/main" xmlns="" val="1632656187"/>
                  </a:ext>
                </a:extLst>
              </a:tr>
              <a:tr h="355685">
                <a:tc>
                  <a:txBody>
                    <a:bodyPr/>
                    <a:lstStyle/>
                    <a:p>
                      <a:pPr>
                        <a:lnSpc>
                          <a:spcPct val="115000"/>
                        </a:lnSpc>
                        <a:spcAft>
                          <a:spcPts val="1000"/>
                        </a:spcAft>
                      </a:pPr>
                      <a:r>
                        <a:rPr lang="tr-TR" sz="1600" dirty="0">
                          <a:effectLst/>
                        </a:rPr>
                        <a:t>Program Adı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smtClean="0">
                          <a:effectLst/>
                        </a:rPr>
                        <a:t>Turizm Rehberliği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79981152"/>
                  </a:ext>
                </a:extLst>
              </a:tr>
              <a:tr h="355685">
                <a:tc>
                  <a:txBody>
                    <a:bodyPr/>
                    <a:lstStyle/>
                    <a:p>
                      <a:pPr>
                        <a:lnSpc>
                          <a:spcPct val="115000"/>
                        </a:lnSpc>
                        <a:spcAft>
                          <a:spcPts val="1000"/>
                        </a:spcAft>
                      </a:pPr>
                      <a:r>
                        <a:rPr lang="tr-TR" sz="1600" dirty="0">
                          <a:effectLst/>
                        </a:rPr>
                        <a:t>Öğrenim Süresi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4</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62848974"/>
                  </a:ext>
                </a:extLst>
              </a:tr>
              <a:tr h="355685">
                <a:tc>
                  <a:txBody>
                    <a:bodyPr/>
                    <a:lstStyle/>
                    <a:p>
                      <a:pPr>
                        <a:lnSpc>
                          <a:spcPct val="115000"/>
                        </a:lnSpc>
                        <a:spcAft>
                          <a:spcPts val="1000"/>
                        </a:spcAft>
                      </a:pPr>
                      <a:r>
                        <a:rPr lang="tr-TR" sz="1600" dirty="0">
                          <a:effectLst/>
                        </a:rPr>
                        <a:t>Üniversite Türü</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Devlet</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3738064"/>
                  </a:ext>
                </a:extLst>
              </a:tr>
              <a:tr h="355685">
                <a:tc>
                  <a:txBody>
                    <a:bodyPr/>
                    <a:lstStyle/>
                    <a:p>
                      <a:pPr>
                        <a:lnSpc>
                          <a:spcPct val="115000"/>
                        </a:lnSpc>
                        <a:spcAft>
                          <a:spcPts val="1000"/>
                        </a:spcAft>
                      </a:pPr>
                      <a:r>
                        <a:rPr lang="tr-TR" sz="1600">
                          <a:effectLst/>
                        </a:rPr>
                        <a:t>Üniversite</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İSKENDERUN TEKNİK ÜNİVERSİTESİ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802246978"/>
                  </a:ext>
                </a:extLst>
              </a:tr>
              <a:tr h="355685">
                <a:tc>
                  <a:txBody>
                    <a:bodyPr/>
                    <a:lstStyle/>
                    <a:p>
                      <a:pPr>
                        <a:lnSpc>
                          <a:spcPct val="115000"/>
                        </a:lnSpc>
                        <a:spcAft>
                          <a:spcPts val="1000"/>
                        </a:spcAft>
                      </a:pPr>
                      <a:r>
                        <a:rPr lang="tr-TR" sz="1600">
                          <a:effectLst/>
                        </a:rPr>
                        <a:t>Fakülte / Yüksekokul</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Turizm Fakültesi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87247324"/>
                  </a:ext>
                </a:extLst>
              </a:tr>
              <a:tr h="1114964">
                <a:tc>
                  <a:txBody>
                    <a:bodyPr/>
                    <a:lstStyle/>
                    <a:p>
                      <a:pPr>
                        <a:lnSpc>
                          <a:spcPct val="115000"/>
                        </a:lnSpc>
                        <a:spcAft>
                          <a:spcPts val="1000"/>
                        </a:spcAft>
                      </a:pPr>
                      <a:r>
                        <a:rPr lang="tr-TR" sz="1600">
                          <a:effectLst/>
                        </a:rPr>
                        <a:t>Bölüm Adresi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İskenderun Teknik Üniversitesi (İSTE) Rektörlüğü Merkez Kampüs, 31200, İskenderun, Hatay, Türkiye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4268094"/>
                  </a:ext>
                </a:extLst>
              </a:tr>
              <a:tr h="355685">
                <a:tc>
                  <a:txBody>
                    <a:bodyPr/>
                    <a:lstStyle/>
                    <a:p>
                      <a:pPr>
                        <a:lnSpc>
                          <a:spcPct val="115000"/>
                        </a:lnSpc>
                        <a:spcAft>
                          <a:spcPts val="1000"/>
                        </a:spcAft>
                      </a:pPr>
                      <a:r>
                        <a:rPr lang="tr-TR" sz="1600">
                          <a:effectLst/>
                        </a:rPr>
                        <a:t>Öğretim Dili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Türkçe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39922344"/>
                  </a:ext>
                </a:extLst>
              </a:tr>
              <a:tr h="355685">
                <a:tc>
                  <a:txBody>
                    <a:bodyPr/>
                    <a:lstStyle/>
                    <a:p>
                      <a:pPr>
                        <a:lnSpc>
                          <a:spcPct val="115000"/>
                        </a:lnSpc>
                        <a:spcAft>
                          <a:spcPts val="1000"/>
                        </a:spcAft>
                      </a:pPr>
                      <a:r>
                        <a:rPr lang="tr-TR" sz="1600">
                          <a:effectLst/>
                        </a:rPr>
                        <a:t>Öğretim Şekli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Örgün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7232865"/>
                  </a:ext>
                </a:extLst>
              </a:tr>
            </a:tbl>
          </a:graphicData>
        </a:graphic>
      </p:graphicFrame>
    </p:spTree>
    <p:extLst>
      <p:ext uri="{BB962C8B-B14F-4D97-AF65-F5344CB8AC3E}">
        <p14:creationId xmlns:p14="http://schemas.microsoft.com/office/powerpoint/2010/main" val="2230790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7842448" cy="726976"/>
          </a:xfrm>
        </p:spPr>
        <p:txBody>
          <a:bodyPr>
            <a:noAutofit/>
          </a:bodyPr>
          <a:lstStyle/>
          <a:p>
            <a:r>
              <a:rPr lang="tr-TR" sz="2800" b="1" dirty="0">
                <a:latin typeface="+mn-lt"/>
              </a:rPr>
              <a:t>ADAY ÖĞRENCİ</a:t>
            </a:r>
          </a:p>
        </p:txBody>
      </p:sp>
      <p:graphicFrame>
        <p:nvGraphicFramePr>
          <p:cNvPr id="6" name="İçerik Yer Tutucusu 5">
            <a:extLst>
              <a:ext uri="{FF2B5EF4-FFF2-40B4-BE49-F238E27FC236}">
                <a16:creationId xmlns:a16="http://schemas.microsoft.com/office/drawing/2014/main" xmlns="" id="{5960716A-6953-E9EB-E025-02A8A3135DE0}"/>
              </a:ext>
            </a:extLst>
          </p:cNvPr>
          <p:cNvGraphicFramePr>
            <a:graphicFrameLocks noGrp="1"/>
          </p:cNvGraphicFramePr>
          <p:nvPr>
            <p:ph idx="1"/>
            <p:extLst>
              <p:ext uri="{D42A27DB-BD31-4B8C-83A1-F6EECF244321}">
                <p14:modId xmlns:p14="http://schemas.microsoft.com/office/powerpoint/2010/main" val="2552038214"/>
              </p:ext>
            </p:extLst>
          </p:nvPr>
        </p:nvGraphicFramePr>
        <p:xfrm>
          <a:off x="899592" y="1268760"/>
          <a:ext cx="7056784" cy="3991603"/>
        </p:xfrm>
        <a:graphic>
          <a:graphicData uri="http://schemas.openxmlformats.org/drawingml/2006/table">
            <a:tbl>
              <a:tblPr firstRow="1" firstCol="1" bandRow="1">
                <a:tableStyleId>{5C22544A-7EE6-4342-B048-85BDC9FD1C3A}</a:tableStyleId>
              </a:tblPr>
              <a:tblGrid>
                <a:gridCol w="3528392">
                  <a:extLst>
                    <a:ext uri="{9D8B030D-6E8A-4147-A177-3AD203B41FA5}">
                      <a16:colId xmlns:a16="http://schemas.microsoft.com/office/drawing/2014/main" xmlns="" val="65794986"/>
                    </a:ext>
                  </a:extLst>
                </a:gridCol>
                <a:gridCol w="3528392">
                  <a:extLst>
                    <a:ext uri="{9D8B030D-6E8A-4147-A177-3AD203B41FA5}">
                      <a16:colId xmlns:a16="http://schemas.microsoft.com/office/drawing/2014/main" xmlns="" val="3812879361"/>
                    </a:ext>
                  </a:extLst>
                </a:gridCol>
              </a:tblGrid>
              <a:tr h="2869939">
                <a:tc>
                  <a:txBody>
                    <a:bodyPr/>
                    <a:lstStyle/>
                    <a:p>
                      <a:pPr>
                        <a:lnSpc>
                          <a:spcPct val="115000"/>
                        </a:lnSpc>
                        <a:spcAft>
                          <a:spcPts val="1000"/>
                        </a:spcAft>
                      </a:pPr>
                      <a:r>
                        <a:rPr lang="tr-TR" sz="1600" dirty="0">
                          <a:effectLst/>
                        </a:rPr>
                        <a:t>Öğrenim ve Öğretme Metotları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Anlatım</a:t>
                      </a:r>
                      <a:endParaRPr lang="tr-TR" sz="1400" dirty="0">
                        <a:effectLst/>
                      </a:endParaRPr>
                    </a:p>
                    <a:p>
                      <a:pPr algn="ctr">
                        <a:lnSpc>
                          <a:spcPct val="115000"/>
                        </a:lnSpc>
                        <a:spcAft>
                          <a:spcPts val="1000"/>
                        </a:spcAft>
                      </a:pPr>
                      <a:r>
                        <a:rPr lang="tr-TR" sz="1600" dirty="0">
                          <a:effectLst/>
                        </a:rPr>
                        <a:t>Tartışma</a:t>
                      </a:r>
                      <a:endParaRPr lang="tr-TR" sz="1400" dirty="0">
                        <a:effectLst/>
                      </a:endParaRPr>
                    </a:p>
                    <a:p>
                      <a:pPr algn="ctr">
                        <a:lnSpc>
                          <a:spcPct val="115000"/>
                        </a:lnSpc>
                        <a:spcAft>
                          <a:spcPts val="1000"/>
                        </a:spcAft>
                      </a:pPr>
                      <a:r>
                        <a:rPr lang="tr-TR" sz="1600" dirty="0" smtClean="0">
                          <a:effectLst/>
                        </a:rPr>
                        <a:t>Gösterme</a:t>
                      </a:r>
                      <a:endParaRPr lang="tr-TR" sz="1400" dirty="0">
                        <a:effectLst/>
                      </a:endParaRPr>
                    </a:p>
                    <a:p>
                      <a:pPr algn="ctr">
                        <a:lnSpc>
                          <a:spcPct val="115000"/>
                        </a:lnSpc>
                        <a:spcAft>
                          <a:spcPts val="1000"/>
                        </a:spcAft>
                      </a:pPr>
                      <a:r>
                        <a:rPr lang="tr-TR" sz="1600" dirty="0" smtClean="0">
                          <a:effectLst/>
                        </a:rPr>
                        <a:t>Uygulama</a:t>
                      </a:r>
                      <a:endParaRPr lang="tr-TR" sz="1400" dirty="0">
                        <a:effectLst/>
                      </a:endParaRPr>
                    </a:p>
                    <a:p>
                      <a:pPr algn="ctr">
                        <a:lnSpc>
                          <a:spcPct val="115000"/>
                        </a:lnSpc>
                        <a:spcAft>
                          <a:spcPts val="1000"/>
                        </a:spcAft>
                      </a:pPr>
                      <a:r>
                        <a:rPr lang="tr-TR" sz="1600" dirty="0">
                          <a:effectLst/>
                        </a:rPr>
                        <a:t>Okuma</a:t>
                      </a:r>
                      <a:endParaRPr lang="tr-TR" sz="1400" dirty="0">
                        <a:effectLst/>
                      </a:endParaRPr>
                    </a:p>
                    <a:p>
                      <a:pPr algn="ctr">
                        <a:lnSpc>
                          <a:spcPct val="115000"/>
                        </a:lnSpc>
                        <a:spcAft>
                          <a:spcPts val="1000"/>
                        </a:spcAft>
                      </a:pPr>
                      <a:r>
                        <a:rPr lang="tr-TR" sz="1600" dirty="0">
                          <a:effectLst/>
                        </a:rPr>
                        <a:t>Ödev</a:t>
                      </a:r>
                      <a:endParaRPr lang="tr-TR" sz="1400" dirty="0">
                        <a:effectLst/>
                      </a:endParaRPr>
                    </a:p>
                    <a:p>
                      <a:pPr algn="ctr">
                        <a:lnSpc>
                          <a:spcPct val="115000"/>
                        </a:lnSpc>
                        <a:spcAft>
                          <a:spcPts val="1000"/>
                        </a:spcAft>
                      </a:pPr>
                      <a:r>
                        <a:rPr lang="tr-TR" sz="1600" dirty="0">
                          <a:effectLst/>
                        </a:rPr>
                        <a:t>Soru-Cevap</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76970739"/>
                  </a:ext>
                </a:extLst>
              </a:tr>
              <a:tr h="254623">
                <a:tc>
                  <a:txBody>
                    <a:bodyPr/>
                    <a:lstStyle/>
                    <a:p>
                      <a:pPr>
                        <a:lnSpc>
                          <a:spcPct val="115000"/>
                        </a:lnSpc>
                        <a:spcAft>
                          <a:spcPts val="1000"/>
                        </a:spcAft>
                      </a:pPr>
                      <a:r>
                        <a:rPr lang="tr-TR" sz="1600">
                          <a:effectLst/>
                        </a:rPr>
                        <a:t>Puan Türü</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smtClean="0">
                          <a:effectLst/>
                        </a:rPr>
                        <a:t>DİL</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30198275"/>
                  </a:ext>
                </a:extLst>
              </a:tr>
              <a:tr h="254623">
                <a:tc>
                  <a:txBody>
                    <a:bodyPr/>
                    <a:lstStyle/>
                    <a:p>
                      <a:pPr>
                        <a:lnSpc>
                          <a:spcPct val="115000"/>
                        </a:lnSpc>
                        <a:spcAft>
                          <a:spcPts val="1000"/>
                        </a:spcAft>
                      </a:pPr>
                      <a:r>
                        <a:rPr lang="tr-TR" sz="1600">
                          <a:effectLst/>
                        </a:rPr>
                        <a:t>Burs Türü</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Ücretsiz</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87174694"/>
                  </a:ext>
                </a:extLst>
              </a:tr>
              <a:tr h="254623">
                <a:tc>
                  <a:txBody>
                    <a:bodyPr/>
                    <a:lstStyle/>
                    <a:p>
                      <a:pPr>
                        <a:lnSpc>
                          <a:spcPct val="115000"/>
                        </a:lnSpc>
                        <a:spcAft>
                          <a:spcPts val="1000"/>
                        </a:spcAft>
                      </a:pPr>
                      <a:r>
                        <a:rPr lang="tr-TR" sz="1600">
                          <a:effectLst/>
                        </a:rPr>
                        <a:t>Genel Kontenjan</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smtClean="0">
                          <a:effectLst/>
                          <a:latin typeface="+mn-lt"/>
                          <a:ea typeface="+mn-ea"/>
                          <a:cs typeface="+mn-cs"/>
                        </a:rPr>
                        <a:t>30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40000"/>
                        <a:lumOff val="60000"/>
                      </a:schemeClr>
                    </a:solidFill>
                  </a:tcPr>
                </a:tc>
                <a:extLst>
                  <a:ext uri="{0D108BD9-81ED-4DB2-BD59-A6C34878D82A}">
                    <a16:rowId xmlns:a16="http://schemas.microsoft.com/office/drawing/2014/main" xmlns="" val="1947926533"/>
                  </a:ext>
                </a:extLst>
              </a:tr>
              <a:tr h="254623">
                <a:tc>
                  <a:txBody>
                    <a:bodyPr/>
                    <a:lstStyle/>
                    <a:p>
                      <a:pPr>
                        <a:lnSpc>
                          <a:spcPct val="115000"/>
                        </a:lnSpc>
                        <a:spcAft>
                          <a:spcPts val="1000"/>
                        </a:spcAft>
                      </a:pPr>
                      <a:r>
                        <a:rPr lang="tr-TR" sz="1600">
                          <a:effectLst/>
                        </a:rPr>
                        <a:t>Okul Birincisi Kontenjanı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smtClean="0">
                          <a:effectLst/>
                          <a:latin typeface="+mn-lt"/>
                          <a:ea typeface="+mn-ea"/>
                          <a:cs typeface="+mn-cs"/>
                        </a:rPr>
                        <a:t>1</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10000"/>
                        <a:lumOff val="90000"/>
                      </a:schemeClr>
                    </a:solidFill>
                  </a:tcPr>
                </a:tc>
                <a:extLst>
                  <a:ext uri="{0D108BD9-81ED-4DB2-BD59-A6C34878D82A}">
                    <a16:rowId xmlns:a16="http://schemas.microsoft.com/office/drawing/2014/main" xmlns="" val="1697983876"/>
                  </a:ext>
                </a:extLst>
              </a:tr>
            </a:tbl>
          </a:graphicData>
        </a:graphic>
      </p:graphicFrame>
    </p:spTree>
    <p:extLst>
      <p:ext uri="{BB962C8B-B14F-4D97-AF65-F5344CB8AC3E}">
        <p14:creationId xmlns:p14="http://schemas.microsoft.com/office/powerpoint/2010/main" val="133277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7842448" cy="726976"/>
          </a:xfrm>
        </p:spPr>
        <p:txBody>
          <a:bodyPr>
            <a:noAutofit/>
          </a:bodyPr>
          <a:lstStyle/>
          <a:p>
            <a:r>
              <a:rPr lang="tr-TR" sz="2800" b="1" dirty="0">
                <a:latin typeface="+mn-lt"/>
              </a:rPr>
              <a:t>ADAY ÖĞRENCİ</a:t>
            </a:r>
          </a:p>
        </p:txBody>
      </p:sp>
      <p:graphicFrame>
        <p:nvGraphicFramePr>
          <p:cNvPr id="5" name="İçerik Yer Tutucusu 4">
            <a:extLst>
              <a:ext uri="{FF2B5EF4-FFF2-40B4-BE49-F238E27FC236}">
                <a16:creationId xmlns:a16="http://schemas.microsoft.com/office/drawing/2014/main" xmlns="" id="{05B78C7E-9F14-05D8-D40F-855790F7D315}"/>
              </a:ext>
            </a:extLst>
          </p:cNvPr>
          <p:cNvGraphicFramePr>
            <a:graphicFrameLocks noGrp="1"/>
          </p:cNvGraphicFramePr>
          <p:nvPr>
            <p:ph idx="1"/>
            <p:extLst>
              <p:ext uri="{D42A27DB-BD31-4B8C-83A1-F6EECF244321}">
                <p14:modId xmlns:p14="http://schemas.microsoft.com/office/powerpoint/2010/main" val="3687279065"/>
              </p:ext>
            </p:extLst>
          </p:nvPr>
        </p:nvGraphicFramePr>
        <p:xfrm>
          <a:off x="971600" y="1257996"/>
          <a:ext cx="7200800" cy="3858931"/>
        </p:xfrm>
        <a:graphic>
          <a:graphicData uri="http://schemas.openxmlformats.org/drawingml/2006/table">
            <a:tbl>
              <a:tblPr firstRow="1" firstCol="1" bandRow="1">
                <a:tableStyleId>{5C22544A-7EE6-4342-B048-85BDC9FD1C3A}</a:tableStyleId>
              </a:tblPr>
              <a:tblGrid>
                <a:gridCol w="3600400">
                  <a:extLst>
                    <a:ext uri="{9D8B030D-6E8A-4147-A177-3AD203B41FA5}">
                      <a16:colId xmlns:a16="http://schemas.microsoft.com/office/drawing/2014/main" xmlns="" val="1710211086"/>
                    </a:ext>
                  </a:extLst>
                </a:gridCol>
                <a:gridCol w="3600400">
                  <a:extLst>
                    <a:ext uri="{9D8B030D-6E8A-4147-A177-3AD203B41FA5}">
                      <a16:colId xmlns:a16="http://schemas.microsoft.com/office/drawing/2014/main" xmlns="" val="3380621867"/>
                    </a:ext>
                  </a:extLst>
                </a:gridCol>
              </a:tblGrid>
              <a:tr h="295742">
                <a:tc>
                  <a:txBody>
                    <a:bodyPr/>
                    <a:lstStyle/>
                    <a:p>
                      <a:pPr>
                        <a:lnSpc>
                          <a:spcPct val="115000"/>
                        </a:lnSpc>
                        <a:spcAft>
                          <a:spcPts val="1000"/>
                        </a:spcAft>
                      </a:pPr>
                      <a:r>
                        <a:rPr lang="tr-TR" sz="1600" dirty="0">
                          <a:effectLst/>
                        </a:rPr>
                        <a:t>Toplam Yerleşen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dirty="0" smtClean="0">
                          <a:solidFill>
                            <a:schemeClr val="tx1"/>
                          </a:solidFill>
                        </a:rPr>
                        <a:t>39</a:t>
                      </a:r>
                      <a:endParaRPr lang="tr-TR" dirty="0">
                        <a:solidFill>
                          <a:schemeClr val="tx1"/>
                        </a:solidFill>
                      </a:endParaRPr>
                    </a:p>
                  </a:txBody>
                  <a:tcPr marL="68580" marR="68580" marT="0" marB="0" anchor="ctr">
                    <a:solidFill>
                      <a:schemeClr val="bg1">
                        <a:lumMod val="95000"/>
                      </a:schemeClr>
                    </a:solidFill>
                  </a:tcPr>
                </a:tc>
                <a:extLst>
                  <a:ext uri="{0D108BD9-81ED-4DB2-BD59-A6C34878D82A}">
                    <a16:rowId xmlns:a16="http://schemas.microsoft.com/office/drawing/2014/main" xmlns="" val="2653051526"/>
                  </a:ext>
                </a:extLst>
              </a:tr>
              <a:tr h="295742">
                <a:tc>
                  <a:txBody>
                    <a:bodyPr/>
                    <a:lstStyle/>
                    <a:p>
                      <a:pPr>
                        <a:lnSpc>
                          <a:spcPct val="115000"/>
                        </a:lnSpc>
                        <a:spcAft>
                          <a:spcPts val="1000"/>
                        </a:spcAft>
                      </a:pPr>
                      <a:r>
                        <a:rPr lang="tr-TR" sz="1600" dirty="0">
                          <a:effectLst/>
                        </a:rPr>
                        <a:t>2023 Taban </a:t>
                      </a:r>
                      <a:r>
                        <a:rPr lang="tr-TR" sz="1600" dirty="0" smtClean="0">
                          <a:effectLst/>
                        </a:rPr>
                        <a:t>ve Tavan Puanı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dirty="0" smtClean="0">
                          <a:solidFill>
                            <a:schemeClr val="tx1"/>
                          </a:solidFill>
                        </a:rPr>
                        <a:t>291,668 – 377,788</a:t>
                      </a:r>
                      <a:endParaRPr lang="tr-TR" dirty="0">
                        <a:solidFill>
                          <a:schemeClr val="tx1"/>
                        </a:solidFill>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xmlns="" val="1528210641"/>
                  </a:ext>
                </a:extLst>
              </a:tr>
              <a:tr h="295742">
                <a:tc>
                  <a:txBody>
                    <a:bodyPr/>
                    <a:lstStyle/>
                    <a:p>
                      <a:pPr>
                        <a:lnSpc>
                          <a:spcPct val="115000"/>
                        </a:lnSpc>
                        <a:spcAft>
                          <a:spcPts val="1000"/>
                        </a:spcAft>
                      </a:pPr>
                      <a:r>
                        <a:rPr lang="tr-TR" sz="1600" dirty="0">
                          <a:effectLst/>
                        </a:rPr>
                        <a:t>Staj</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Var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863075269"/>
                  </a:ext>
                </a:extLst>
              </a:tr>
              <a:tr h="611403">
                <a:tc>
                  <a:txBody>
                    <a:bodyPr/>
                    <a:lstStyle/>
                    <a:p>
                      <a:pPr>
                        <a:lnSpc>
                          <a:spcPct val="115000"/>
                        </a:lnSpc>
                        <a:spcAft>
                          <a:spcPts val="1000"/>
                        </a:spcAft>
                      </a:pPr>
                      <a:r>
                        <a:rPr lang="tr-TR" sz="1600" dirty="0">
                          <a:effectLst/>
                        </a:rPr>
                        <a:t>Yurt</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İskenderun’da Kredi Yurtlar Kurumana ait kız ve erkek öğrenci yurtları vardır.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xmlns="" val="3374717260"/>
                  </a:ext>
                </a:extLst>
              </a:tr>
              <a:tr h="2320850">
                <a:tc>
                  <a:txBody>
                    <a:bodyPr/>
                    <a:lstStyle/>
                    <a:p>
                      <a:pPr>
                        <a:lnSpc>
                          <a:spcPct val="115000"/>
                        </a:lnSpc>
                        <a:spcAft>
                          <a:spcPts val="1000"/>
                        </a:spcAft>
                      </a:pPr>
                      <a:endParaRPr lang="tr-TR" sz="1600" dirty="0" smtClean="0">
                        <a:effectLst/>
                      </a:endParaRPr>
                    </a:p>
                    <a:p>
                      <a:pPr>
                        <a:lnSpc>
                          <a:spcPct val="115000"/>
                        </a:lnSpc>
                        <a:spcAft>
                          <a:spcPts val="1000"/>
                        </a:spcAft>
                      </a:pPr>
                      <a:endParaRPr lang="tr-TR" sz="1600" dirty="0" smtClean="0">
                        <a:effectLst/>
                      </a:endParaRPr>
                    </a:p>
                    <a:p>
                      <a:pPr>
                        <a:lnSpc>
                          <a:spcPct val="115000"/>
                        </a:lnSpc>
                        <a:spcAft>
                          <a:spcPts val="1000"/>
                        </a:spcAft>
                      </a:pPr>
                      <a:r>
                        <a:rPr lang="tr-TR" sz="1600" dirty="0" smtClean="0">
                          <a:effectLst/>
                        </a:rPr>
                        <a:t>Mesleğin </a:t>
                      </a:r>
                      <a:r>
                        <a:rPr lang="tr-TR" sz="1600" dirty="0">
                          <a:effectLst/>
                        </a:rPr>
                        <a:t>gerektirdiği </a:t>
                      </a:r>
                      <a:r>
                        <a:rPr lang="tr-TR" sz="1600" dirty="0" smtClean="0">
                          <a:effectLst/>
                        </a:rPr>
                        <a:t>niteliklere özgü uygulama gezileri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endParaRPr lang="tr-TR" sz="1600" dirty="0" smtClean="0">
                        <a:effectLst/>
                      </a:endParaRPr>
                    </a:p>
                    <a:p>
                      <a:pPr algn="ctr">
                        <a:lnSpc>
                          <a:spcPct val="115000"/>
                        </a:lnSpc>
                        <a:spcAft>
                          <a:spcPts val="1000"/>
                        </a:spcAft>
                      </a:pPr>
                      <a:endParaRPr lang="tr-TR" sz="1600" dirty="0" smtClean="0">
                        <a:effectLst/>
                      </a:endParaRPr>
                    </a:p>
                    <a:p>
                      <a:pPr algn="ctr">
                        <a:lnSpc>
                          <a:spcPct val="115000"/>
                        </a:lnSpc>
                        <a:spcAft>
                          <a:spcPts val="1000"/>
                        </a:spcAft>
                      </a:pPr>
                      <a:r>
                        <a:rPr lang="tr-TR" sz="1600" dirty="0" smtClean="0">
                          <a:effectLst/>
                        </a:rPr>
                        <a:t>Hatay ve bölgesine yönelik dönemsel müze ve ören yeri uygulama</a:t>
                      </a:r>
                      <a:r>
                        <a:rPr lang="tr-TR" sz="1600" baseline="0" dirty="0" smtClean="0">
                          <a:effectLst/>
                        </a:rPr>
                        <a:t> </a:t>
                      </a:r>
                      <a:r>
                        <a:rPr lang="tr-TR" sz="1600" dirty="0" smtClean="0">
                          <a:effectLst/>
                        </a:rPr>
                        <a:t>gezileri</a:t>
                      </a:r>
                      <a:endParaRPr lang="tr-TR" sz="1400" dirty="0">
                        <a:effectLst/>
                      </a:endParaRPr>
                    </a:p>
                  </a:txBody>
                  <a:tcPr marL="68580" marR="68580" marT="0" marB="0"/>
                </a:tc>
                <a:extLst>
                  <a:ext uri="{0D108BD9-81ED-4DB2-BD59-A6C34878D82A}">
                    <a16:rowId xmlns:a16="http://schemas.microsoft.com/office/drawing/2014/main" xmlns="" val="1626495359"/>
                  </a:ext>
                </a:extLst>
              </a:tr>
            </a:tbl>
          </a:graphicData>
        </a:graphic>
      </p:graphicFrame>
    </p:spTree>
    <p:extLst>
      <p:ext uri="{BB962C8B-B14F-4D97-AF65-F5344CB8AC3E}">
        <p14:creationId xmlns:p14="http://schemas.microsoft.com/office/powerpoint/2010/main" val="2611213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r>
              <a:rPr lang="tr-TR" sz="3600" b="1" dirty="0">
                <a:latin typeface="+mn-lt"/>
              </a:rPr>
              <a:t>Mezunlarımızın İş İmkanı</a:t>
            </a:r>
          </a:p>
        </p:txBody>
      </p:sp>
      <p:sp>
        <p:nvSpPr>
          <p:cNvPr id="3" name="İçerik Yer Tutucusu 2"/>
          <p:cNvSpPr>
            <a:spLocks noGrp="1"/>
          </p:cNvSpPr>
          <p:nvPr>
            <p:ph idx="1"/>
          </p:nvPr>
        </p:nvSpPr>
        <p:spPr>
          <a:xfrm>
            <a:off x="395536" y="980728"/>
            <a:ext cx="8280920" cy="4392488"/>
          </a:xfrm>
        </p:spPr>
        <p:txBody>
          <a:bodyPr>
            <a:normAutofit/>
          </a:bodyPr>
          <a:lstStyle/>
          <a:p>
            <a:pPr marL="0" indent="0" algn="just">
              <a:buNone/>
            </a:pPr>
            <a:r>
              <a:rPr lang="tr-TR" dirty="0">
                <a:solidFill>
                  <a:srgbClr val="3C484F"/>
                </a:solidFill>
              </a:rPr>
              <a:t>Turizm rehberliği programımızdan mezun olan öğrencilerimiz, meslek üst birliği TUREB ve T.C. Kültür ve Turizm Bakanlığı’nın düzenlemiş olduğu uygulama gezilerine katılmaları ve yabancı dil yeterlilik sınavında başarılı olmaları halinde Kültür ve Turizm Bakanlığı’ndan lisanslı profesyonel turist rehberi olmaya hak kazanmaktadırlar</a:t>
            </a:r>
            <a:r>
              <a:rPr lang="tr-TR" dirty="0" smtClean="0">
                <a:solidFill>
                  <a:srgbClr val="3C484F"/>
                </a:solidFill>
              </a:rPr>
              <a:t>.</a:t>
            </a:r>
          </a:p>
          <a:p>
            <a:pPr marL="0" indent="0" algn="just">
              <a:buNone/>
            </a:pPr>
            <a:endParaRPr lang="tr-TR" b="0" i="0" dirty="0">
              <a:solidFill>
                <a:srgbClr val="3C484F"/>
              </a:solidFill>
              <a:effectLst/>
            </a:endParaRPr>
          </a:p>
        </p:txBody>
      </p:sp>
    </p:spTree>
    <p:extLst>
      <p:ext uri="{BB962C8B-B14F-4D97-AF65-F5344CB8AC3E}">
        <p14:creationId xmlns:p14="http://schemas.microsoft.com/office/powerpoint/2010/main" val="243761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r>
              <a:rPr lang="tr-TR" sz="3600" b="1" dirty="0">
                <a:latin typeface="+mn-lt"/>
              </a:rPr>
              <a:t>Mezunlarımızın İş İmkanı</a:t>
            </a:r>
          </a:p>
        </p:txBody>
      </p:sp>
      <p:sp>
        <p:nvSpPr>
          <p:cNvPr id="3" name="İçerik Yer Tutucusu 2"/>
          <p:cNvSpPr>
            <a:spLocks noGrp="1"/>
          </p:cNvSpPr>
          <p:nvPr>
            <p:ph idx="1"/>
          </p:nvPr>
        </p:nvSpPr>
        <p:spPr>
          <a:xfrm>
            <a:off x="762000" y="1484784"/>
            <a:ext cx="7543800" cy="3456384"/>
          </a:xfrm>
        </p:spPr>
        <p:txBody>
          <a:bodyPr>
            <a:normAutofit/>
          </a:bodyPr>
          <a:lstStyle/>
          <a:p>
            <a:pPr algn="just"/>
            <a:r>
              <a:rPr lang="tr-TR" dirty="0">
                <a:solidFill>
                  <a:srgbClr val="3C484F"/>
                </a:solidFill>
              </a:rPr>
              <a:t>Mesleği bağımsız olarak veya bir seyahat acentesine bağlı olarak icra etme,</a:t>
            </a:r>
          </a:p>
          <a:p>
            <a:pPr algn="just"/>
            <a:r>
              <a:rPr lang="tr-TR" dirty="0">
                <a:solidFill>
                  <a:srgbClr val="3C484F"/>
                </a:solidFill>
              </a:rPr>
              <a:t>Kültür ve Turizm Bakanlığı, Müzeler, Seyahat Acenteleri, Otel işletmeleri, Hava Yolu İşletmeleri, Turizm İl Müdürlükleri gibi birçok alanda çalışabilme,</a:t>
            </a:r>
          </a:p>
          <a:p>
            <a:pPr algn="just"/>
            <a:r>
              <a:rPr lang="tr-TR" dirty="0">
                <a:solidFill>
                  <a:srgbClr val="3C484F"/>
                </a:solidFill>
              </a:rPr>
              <a:t>Akademik kariyer yapma imkanına sahip olabilmektedir.</a:t>
            </a:r>
          </a:p>
        </p:txBody>
      </p:sp>
    </p:spTree>
    <p:extLst>
      <p:ext uri="{BB962C8B-B14F-4D97-AF65-F5344CB8AC3E}">
        <p14:creationId xmlns:p14="http://schemas.microsoft.com/office/powerpoint/2010/main" val="719689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836712"/>
            <a:ext cx="7543800" cy="4608512"/>
          </a:xfrm>
        </p:spPr>
        <p:txBody>
          <a:bodyPr>
            <a:normAutofit/>
          </a:bodyPr>
          <a:lstStyle/>
          <a:p>
            <a:pPr marL="0" indent="0" algn="ctr">
              <a:buNone/>
            </a:pPr>
            <a:r>
              <a:rPr lang="tr-TR" b="1" i="0" dirty="0">
                <a:solidFill>
                  <a:srgbClr val="3C484F"/>
                </a:solidFill>
                <a:effectLst/>
              </a:rPr>
              <a:t>İSKENDERUN TEKNİK ÜNİVERSİTESİ</a:t>
            </a:r>
          </a:p>
          <a:p>
            <a:pPr marL="0" indent="0" algn="ctr">
              <a:buNone/>
            </a:pPr>
            <a:r>
              <a:rPr lang="tr-TR" b="0" i="0" dirty="0" smtClean="0">
                <a:solidFill>
                  <a:srgbClr val="3C484F"/>
                </a:solidFill>
                <a:effectLst/>
              </a:rPr>
              <a:t>Turizm Rehberliği Bölümü</a:t>
            </a:r>
            <a:endParaRPr lang="tr-TR" b="0" i="0" dirty="0">
              <a:solidFill>
                <a:srgbClr val="3C484F"/>
              </a:solidFill>
              <a:effectLst/>
            </a:endParaRPr>
          </a:p>
          <a:p>
            <a:pPr marL="0" indent="0" algn="ctr">
              <a:buNone/>
            </a:pPr>
            <a:endParaRPr lang="tr-TR" b="0" i="0" dirty="0">
              <a:solidFill>
                <a:srgbClr val="3C484F"/>
              </a:solidFill>
              <a:effectLst/>
            </a:endParaRPr>
          </a:p>
          <a:p>
            <a:pPr marL="0" indent="0" algn="ctr">
              <a:buNone/>
            </a:pPr>
            <a:r>
              <a:rPr lang="tr-TR" b="0" i="0" dirty="0">
                <a:solidFill>
                  <a:srgbClr val="3C484F"/>
                </a:solidFill>
                <a:effectLst/>
              </a:rPr>
              <a:t>İskenderun Teknik Üniversitesi</a:t>
            </a:r>
          </a:p>
          <a:p>
            <a:pPr marL="0" indent="0" algn="ctr">
              <a:buNone/>
            </a:pPr>
            <a:r>
              <a:rPr lang="tr-TR" b="0" i="0" dirty="0">
                <a:solidFill>
                  <a:srgbClr val="3C484F"/>
                </a:solidFill>
                <a:effectLst/>
              </a:rPr>
              <a:t>Turizm Fakültesi Merkez Kampüs 31200</a:t>
            </a:r>
          </a:p>
          <a:p>
            <a:pPr marL="0" indent="0" algn="ctr">
              <a:buNone/>
            </a:pPr>
            <a:r>
              <a:rPr lang="tr-TR" b="0" i="0" dirty="0">
                <a:solidFill>
                  <a:srgbClr val="3C484F"/>
                </a:solidFill>
                <a:effectLst/>
              </a:rPr>
              <a:t>İskenderun/HATAY</a:t>
            </a:r>
          </a:p>
          <a:p>
            <a:pPr marL="0" indent="0" algn="ctr">
              <a:buNone/>
            </a:pPr>
            <a:endParaRPr lang="tr-TR" b="0" i="0" dirty="0">
              <a:solidFill>
                <a:srgbClr val="3C484F"/>
              </a:solidFill>
              <a:effectLst/>
            </a:endParaRPr>
          </a:p>
          <a:p>
            <a:pPr marL="0" indent="0" algn="ctr">
              <a:buNone/>
            </a:pPr>
            <a:r>
              <a:rPr lang="tr-TR" b="0" i="0" dirty="0">
                <a:solidFill>
                  <a:srgbClr val="3C484F"/>
                </a:solidFill>
                <a:effectLst/>
              </a:rPr>
              <a:t>Telefon: 0 (326) 613 56 00</a:t>
            </a:r>
          </a:p>
          <a:p>
            <a:pPr marL="0" indent="0" algn="ctr">
              <a:buNone/>
            </a:pPr>
            <a:r>
              <a:rPr lang="tr-TR" b="0" i="0" dirty="0">
                <a:solidFill>
                  <a:srgbClr val="3C484F"/>
                </a:solidFill>
                <a:effectLst/>
              </a:rPr>
              <a:t>Faks: 0 (326) 613 56 13</a:t>
            </a:r>
          </a:p>
          <a:p>
            <a:pPr marL="0" indent="0" algn="ctr">
              <a:buNone/>
            </a:pPr>
            <a:r>
              <a:rPr lang="tr-TR" dirty="0">
                <a:solidFill>
                  <a:srgbClr val="3C484F"/>
                </a:solidFill>
                <a:hlinkClick r:id="rId2"/>
              </a:rPr>
              <a:t>https://</a:t>
            </a:r>
            <a:r>
              <a:rPr lang="tr-TR" dirty="0" smtClean="0">
                <a:solidFill>
                  <a:srgbClr val="3C484F"/>
                </a:solidFill>
                <a:hlinkClick r:id="rId2"/>
              </a:rPr>
              <a:t>iste.edu.tr/tf-tr</a:t>
            </a:r>
            <a:r>
              <a:rPr lang="tr-TR" dirty="0" smtClean="0">
                <a:solidFill>
                  <a:srgbClr val="3C484F"/>
                </a:solidFill>
              </a:rPr>
              <a:t> </a:t>
            </a:r>
            <a:endParaRPr lang="tr-TR" dirty="0"/>
          </a:p>
        </p:txBody>
      </p:sp>
    </p:spTree>
    <p:extLst>
      <p:ext uri="{BB962C8B-B14F-4D97-AF65-F5344CB8AC3E}">
        <p14:creationId xmlns:p14="http://schemas.microsoft.com/office/powerpoint/2010/main" val="4017574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836712"/>
            <a:ext cx="7543800" cy="4608512"/>
          </a:xfrm>
        </p:spPr>
        <p:txBody>
          <a:bodyPr>
            <a:normAutofit/>
          </a:bodyPr>
          <a:lstStyle/>
          <a:p>
            <a:pPr marL="0" indent="0" algn="ctr">
              <a:buNone/>
            </a:pPr>
            <a:r>
              <a:rPr lang="tr-TR" b="1" i="0" dirty="0">
                <a:solidFill>
                  <a:srgbClr val="3C484F"/>
                </a:solidFill>
                <a:effectLst/>
              </a:rPr>
              <a:t>İSKENDERUN TEKNİK ÜNİVERSİTESİ</a:t>
            </a:r>
          </a:p>
          <a:p>
            <a:pPr marL="0" indent="0" algn="ctr">
              <a:buNone/>
            </a:pPr>
            <a:r>
              <a:rPr lang="tr-TR" b="0" i="0" dirty="0" smtClean="0">
                <a:solidFill>
                  <a:srgbClr val="3C484F"/>
                </a:solidFill>
                <a:effectLst/>
              </a:rPr>
              <a:t>Turizm Rehberliği Bölümü</a:t>
            </a:r>
            <a:endParaRPr lang="tr-TR" b="0" i="0" dirty="0">
              <a:solidFill>
                <a:srgbClr val="3C484F"/>
              </a:solidFill>
              <a:effectLst/>
            </a:endParaRPr>
          </a:p>
          <a:p>
            <a:pPr marL="0" indent="0" algn="ctr">
              <a:buNone/>
            </a:pPr>
            <a:endParaRPr lang="tr-TR" b="0" i="0" dirty="0">
              <a:solidFill>
                <a:srgbClr val="3C484F"/>
              </a:solidFill>
              <a:effectLst/>
            </a:endParaRPr>
          </a:p>
          <a:p>
            <a:pPr marL="0" indent="0" algn="ctr">
              <a:buNone/>
            </a:pPr>
            <a:r>
              <a:rPr lang="tr-TR" b="1" i="0" u="sng" dirty="0">
                <a:solidFill>
                  <a:srgbClr val="3C484F"/>
                </a:solidFill>
                <a:effectLst/>
              </a:rPr>
              <a:t>Sosyal Medya </a:t>
            </a:r>
          </a:p>
          <a:p>
            <a:pPr marL="0" indent="0" algn="ctr">
              <a:buNone/>
            </a:pPr>
            <a:r>
              <a:rPr lang="tr-TR" dirty="0" smtClean="0">
                <a:solidFill>
                  <a:srgbClr val="3C484F"/>
                </a:solidFill>
              </a:rPr>
              <a:t>İSTE Turizm Topluluğu</a:t>
            </a:r>
          </a:p>
          <a:p>
            <a:pPr marL="0" indent="0" algn="ctr">
              <a:buNone/>
            </a:pPr>
            <a:r>
              <a:rPr lang="tr-TR" dirty="0" smtClean="0">
                <a:solidFill>
                  <a:srgbClr val="3C484F"/>
                </a:solidFill>
                <a:hlinkClick r:id="rId2"/>
              </a:rPr>
              <a:t>https://www.instagram.com/turizmiste/</a:t>
            </a:r>
            <a:endParaRPr lang="tr-TR" dirty="0" smtClean="0">
              <a:solidFill>
                <a:srgbClr val="3C484F"/>
              </a:solidFill>
            </a:endParaRPr>
          </a:p>
          <a:p>
            <a:pPr marL="0" indent="0" algn="ctr">
              <a:buNone/>
            </a:pPr>
            <a:endParaRPr lang="tr-TR" b="0" i="0" dirty="0">
              <a:solidFill>
                <a:srgbClr val="3C484F"/>
              </a:solidFill>
              <a:effectLst/>
            </a:endParaRPr>
          </a:p>
          <a:p>
            <a:pPr marL="0" indent="0" algn="ctr">
              <a:buNone/>
            </a:pPr>
            <a:endParaRPr lang="tr-TR" dirty="0"/>
          </a:p>
        </p:txBody>
      </p:sp>
    </p:spTree>
    <p:extLst>
      <p:ext uri="{BB962C8B-B14F-4D97-AF65-F5344CB8AC3E}">
        <p14:creationId xmlns:p14="http://schemas.microsoft.com/office/powerpoint/2010/main" val="1004740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698432" cy="1600200"/>
          </a:xfrm>
        </p:spPr>
        <p:txBody>
          <a:bodyPr>
            <a:normAutofit/>
          </a:bodyPr>
          <a:lstStyle/>
          <a:p>
            <a:r>
              <a:rPr lang="tr-TR" sz="2800" b="1" dirty="0" smtClean="0">
                <a:latin typeface="+mn-lt"/>
              </a:rPr>
              <a:t>TURİZM REHBERLİĞİ</a:t>
            </a:r>
            <a:endParaRPr lang="tr-TR" sz="2800" b="1" dirty="0">
              <a:latin typeface="+mn-lt"/>
            </a:endParaRPr>
          </a:p>
        </p:txBody>
      </p:sp>
      <p:pic>
        <p:nvPicPr>
          <p:cNvPr id="1026" name="Picture 2" descr="C:\Users\Gokhann\Desktop\iste-aciklam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6920" y="1074560"/>
            <a:ext cx="5328592" cy="3506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82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4581128"/>
            <a:ext cx="7410400" cy="1600200"/>
          </a:xfrm>
        </p:spPr>
        <p:txBody>
          <a:bodyPr>
            <a:normAutofit/>
          </a:bodyPr>
          <a:lstStyle/>
          <a:p>
            <a:pPr algn="ctr"/>
            <a:r>
              <a:rPr lang="tr-TR" sz="4000" b="1" dirty="0" smtClean="0">
                <a:latin typeface="+mn-lt"/>
              </a:rPr>
              <a:t>Turizm Rehberliği</a:t>
            </a:r>
            <a:endParaRPr lang="tr-TR" sz="4000" b="1" dirty="0">
              <a:latin typeface="+mn-lt"/>
            </a:endParaRPr>
          </a:p>
        </p:txBody>
      </p:sp>
      <p:sp>
        <p:nvSpPr>
          <p:cNvPr id="3" name="İçerik Yer Tutucusu 2"/>
          <p:cNvSpPr>
            <a:spLocks noGrp="1"/>
          </p:cNvSpPr>
          <p:nvPr>
            <p:ph idx="1"/>
          </p:nvPr>
        </p:nvSpPr>
        <p:spPr>
          <a:xfrm>
            <a:off x="611560" y="1052736"/>
            <a:ext cx="8280920" cy="4320480"/>
          </a:xfrm>
        </p:spPr>
        <p:txBody>
          <a:bodyPr>
            <a:normAutofit fontScale="32500" lnSpcReduction="20000"/>
          </a:bodyPr>
          <a:lstStyle/>
          <a:p>
            <a:pPr marL="0" indent="0" algn="just">
              <a:buNone/>
            </a:pPr>
            <a:r>
              <a:rPr lang="tr-TR" sz="6200" dirty="0">
                <a:solidFill>
                  <a:srgbClr val="3C484F"/>
                </a:solidFill>
              </a:rPr>
              <a:t>Turizm İşletmeciliği ve Otelcilik Yüksekokulu 1992 yılında kurulmuş ve 2018-2019 eğitim öğretim döneminde Seyahat İşletmeciliği ve Turizm Rehberliği bölümü olarak ilk öğrencilerini almaya başlamıştır. Yüksekokul 23 Nisan 2015 yılından itibaren ise İskenderun Teknik Üniversitesi çatısı altında yeniden yapılanmıştır. Resmi Gazete'nin 18 Nisan 2019 tarih ve 30749 sayılı nüshasında yayımlanan 968 sayılı karara göre Turizm İşletmeciliği ve Otelcilik Yüksekokulu kapatılmış ve aynı kararname ile Turizm Fakültesi kurulmuştur</a:t>
            </a:r>
            <a:r>
              <a:rPr lang="tr-TR" sz="6200" dirty="0" smtClean="0">
                <a:solidFill>
                  <a:srgbClr val="3C484F"/>
                </a:solidFill>
              </a:rPr>
              <a:t>.</a:t>
            </a:r>
          </a:p>
          <a:p>
            <a:pPr marL="0" indent="0" algn="just">
              <a:buNone/>
            </a:pPr>
            <a:endParaRPr lang="tr-TR" sz="6200" b="0" i="0" dirty="0">
              <a:solidFill>
                <a:srgbClr val="3C484F"/>
              </a:solidFill>
              <a:effectLst/>
            </a:endParaRPr>
          </a:p>
          <a:p>
            <a:pPr marL="0" indent="0" algn="just">
              <a:buNone/>
            </a:pPr>
            <a:r>
              <a:rPr lang="tr-TR" sz="6200" dirty="0">
                <a:solidFill>
                  <a:srgbClr val="3C484F"/>
                </a:solidFill>
              </a:rPr>
              <a:t>Seyahat İşletmeciliği ve Turizm Rehberliği bölümü, 2020-2021 eğitim-öğretim döneminde Turizm Rehberliği bölümü olarak değişmiştir. Bölüm, günümüzde eğitim öğretime Turizm Rehberliği adı altında devam etmektedir.</a:t>
            </a:r>
          </a:p>
          <a:p>
            <a:pPr marL="0" indent="0" algn="just">
              <a:buNone/>
            </a:pPr>
            <a:endParaRPr lang="tr-TR" sz="6200" dirty="0">
              <a:solidFill>
                <a:srgbClr val="3C484F"/>
              </a:solidFill>
            </a:endParaRPr>
          </a:p>
          <a:p>
            <a:pPr marL="0" indent="0" algn="just">
              <a:buNone/>
            </a:pPr>
            <a:r>
              <a:rPr lang="tr-TR" sz="6200" dirty="0">
                <a:solidFill>
                  <a:srgbClr val="3C484F"/>
                </a:solidFill>
              </a:rPr>
              <a:t>Bölümümüzün öğretim dili Türkçe olmakla beraber İngilizce, Almanca ve Japonca dillerinde de yabancı dil eğitimi verilmektedir</a:t>
            </a:r>
            <a:r>
              <a:rPr lang="tr-TR" sz="6200" dirty="0" smtClean="0">
                <a:solidFill>
                  <a:srgbClr val="3C484F"/>
                </a:solidFill>
              </a:rPr>
              <a:t>.</a:t>
            </a:r>
            <a:endParaRPr lang="tr-TR" sz="6200" b="0" i="0" dirty="0">
              <a:solidFill>
                <a:srgbClr val="3C484F"/>
              </a:solidFill>
              <a:effectLst/>
            </a:endParaRPr>
          </a:p>
          <a:p>
            <a:pPr marL="0" indent="0">
              <a:buNone/>
            </a:pPr>
            <a:r>
              <a:rPr lang="tr-TR" dirty="0"/>
              <a:t/>
            </a:r>
            <a:br>
              <a:rPr lang="tr-TR" dirty="0"/>
            </a:br>
            <a:endParaRPr lang="tr-TR" dirty="0"/>
          </a:p>
        </p:txBody>
      </p:sp>
    </p:spTree>
    <p:extLst>
      <p:ext uri="{BB962C8B-B14F-4D97-AF65-F5344CB8AC3E}">
        <p14:creationId xmlns:p14="http://schemas.microsoft.com/office/powerpoint/2010/main" val="830977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410400" cy="1600200"/>
          </a:xfrm>
        </p:spPr>
        <p:txBody>
          <a:bodyPr>
            <a:normAutofit/>
          </a:bodyPr>
          <a:lstStyle/>
          <a:p>
            <a:r>
              <a:rPr lang="tr-TR" sz="4000" b="1" dirty="0">
                <a:latin typeface="+mn-lt"/>
              </a:rPr>
              <a:t>Misyon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dirty="0">
                <a:solidFill>
                  <a:srgbClr val="3C484F"/>
                </a:solidFill>
              </a:rPr>
              <a:t>Türkiye sınırları içerisinde ülkesel düzeyde profesyonel turist rehberliği yapacak mesleki bilgi ve donanıma sahip nitelikli turist rehberleri, meslek ile ilgili kurum ve kuruluşlarda orta ve üst kademe yönetici adayları yetiştirmektir.</a:t>
            </a:r>
            <a:endParaRPr lang="tr-TR" b="0" i="0" dirty="0">
              <a:solidFill>
                <a:srgbClr val="3C484F"/>
              </a:solidFill>
              <a:effectLst/>
            </a:endParaRPr>
          </a:p>
        </p:txBody>
      </p:sp>
    </p:spTree>
    <p:extLst>
      <p:ext uri="{BB962C8B-B14F-4D97-AF65-F5344CB8AC3E}">
        <p14:creationId xmlns:p14="http://schemas.microsoft.com/office/powerpoint/2010/main" val="4281785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410400" cy="1600200"/>
          </a:xfrm>
        </p:spPr>
        <p:txBody>
          <a:bodyPr>
            <a:normAutofit/>
          </a:bodyPr>
          <a:lstStyle/>
          <a:p>
            <a:r>
              <a:rPr lang="tr-TR" sz="4000" b="1" dirty="0">
                <a:latin typeface="+mn-lt"/>
              </a:rPr>
              <a:t>Vizyon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dirty="0">
                <a:solidFill>
                  <a:srgbClr val="3C484F"/>
                </a:solidFill>
              </a:rPr>
              <a:t>Turizm sektörü ve akademik alanda yetiştirdiği nitelikli bireylerin işverenler tarafından öncelikli tercih edilen ve gerçekleştirdiği bilimsel çalışma ve faaliyetler ile ulusal ve uluslararası alanda adını duyuran bir eğitim kurumu olarak yer almaktır.</a:t>
            </a:r>
            <a:endParaRPr lang="tr-TR" b="0" i="0" dirty="0">
              <a:solidFill>
                <a:srgbClr val="3C484F"/>
              </a:solidFill>
              <a:effectLst/>
            </a:endParaRPr>
          </a:p>
        </p:txBody>
      </p:sp>
    </p:spTree>
    <p:extLst>
      <p:ext uri="{BB962C8B-B14F-4D97-AF65-F5344CB8AC3E}">
        <p14:creationId xmlns:p14="http://schemas.microsoft.com/office/powerpoint/2010/main" val="109807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pPr algn="ctr"/>
            <a:r>
              <a:rPr lang="tr-TR" sz="3600" b="1" dirty="0">
                <a:latin typeface="+mn-lt"/>
              </a:rPr>
              <a:t>Neden </a:t>
            </a:r>
            <a:r>
              <a:rPr lang="tr-TR" sz="3600" b="1" dirty="0" smtClean="0">
                <a:latin typeface="+mn-lt"/>
              </a:rPr>
              <a:t>Turizm Rehberliği Bölümü</a:t>
            </a:r>
            <a:r>
              <a:rPr lang="tr-TR" sz="3600" b="1" dirty="0">
                <a:latin typeface="+mn-lt"/>
              </a:rPr>
              <a:t>? </a:t>
            </a:r>
          </a:p>
        </p:txBody>
      </p:sp>
      <p:sp>
        <p:nvSpPr>
          <p:cNvPr id="3" name="İçerik Yer Tutucusu 2"/>
          <p:cNvSpPr>
            <a:spLocks noGrp="1"/>
          </p:cNvSpPr>
          <p:nvPr>
            <p:ph idx="1"/>
          </p:nvPr>
        </p:nvSpPr>
        <p:spPr>
          <a:xfrm>
            <a:off x="467544" y="836712"/>
            <a:ext cx="8352928" cy="4464496"/>
          </a:xfrm>
        </p:spPr>
        <p:txBody>
          <a:bodyPr>
            <a:normAutofit/>
          </a:bodyPr>
          <a:lstStyle/>
          <a:p>
            <a:pPr marL="0" indent="0" algn="just">
              <a:buNone/>
            </a:pPr>
            <a:r>
              <a:rPr lang="tr-TR" dirty="0">
                <a:solidFill>
                  <a:srgbClr val="3C484F"/>
                </a:solidFill>
              </a:rPr>
              <a:t>T. C. Kültür ve Turizm Bakanlığı 2023 yılına ait turizm verilerine göre, ülkemize gelen toplam ziyaretçi sayısı 57,1 milyon, turizm geliri ise 54,3 milyar dolardır. Dünyada ise en çok turist ağırlayan ülkeler arasında 4. sırada yer almaktadır. Tarihi, kültürel ve doğal çekicilikler bakımından oldukça zengin olan ülkemizi ziyaret eden turistler, gezilerini mesleki bilgi ve donanıma sahip, yabancı dili iyi kullanabilen, yüksek iletişim becerisine sahip ve gezileri süresince güven duyacakları bir turist rehberi ile gerçekleştirmek istemektedir. </a:t>
            </a:r>
            <a:endParaRPr lang="tr-TR" dirty="0" smtClean="0">
              <a:solidFill>
                <a:srgbClr val="3C484F"/>
              </a:solidFill>
            </a:endParaRPr>
          </a:p>
          <a:p>
            <a:pPr marL="0" indent="0" algn="just">
              <a:buNone/>
            </a:pPr>
            <a:endParaRPr lang="tr-TR" dirty="0">
              <a:solidFill>
                <a:srgbClr val="3C484F"/>
              </a:solidFill>
            </a:endParaRPr>
          </a:p>
        </p:txBody>
      </p:sp>
    </p:spTree>
    <p:extLst>
      <p:ext uri="{BB962C8B-B14F-4D97-AF65-F5344CB8AC3E}">
        <p14:creationId xmlns:p14="http://schemas.microsoft.com/office/powerpoint/2010/main" val="3845198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pPr algn="ctr"/>
            <a:r>
              <a:rPr lang="tr-TR" sz="3600" b="1" dirty="0">
                <a:latin typeface="+mn-lt"/>
              </a:rPr>
              <a:t>Neden </a:t>
            </a:r>
            <a:r>
              <a:rPr lang="tr-TR" sz="3600" b="1" dirty="0" smtClean="0">
                <a:latin typeface="+mn-lt"/>
              </a:rPr>
              <a:t>Turizm Rehberliği Bölümü</a:t>
            </a:r>
            <a:r>
              <a:rPr lang="tr-TR" sz="3600" b="1" dirty="0">
                <a:latin typeface="+mn-lt"/>
              </a:rPr>
              <a:t>?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dirty="0">
                <a:solidFill>
                  <a:srgbClr val="3C484F"/>
                </a:solidFill>
              </a:rPr>
              <a:t>Ülkemizde yaklaşık 12.757 turist rehberi bulunmakla birlikte bu alanda her geçen gün artan şekilde nitelikli ve yüksek düzeyde eğitim gören turist rehberine ihtiyaç duyulmaktadır. </a:t>
            </a:r>
            <a:endParaRPr lang="tr-TR" b="0" i="0" dirty="0">
              <a:solidFill>
                <a:srgbClr val="3C484F"/>
              </a:solidFill>
              <a:effectLst/>
            </a:endParaRPr>
          </a:p>
        </p:txBody>
      </p:sp>
    </p:spTree>
    <p:extLst>
      <p:ext uri="{BB962C8B-B14F-4D97-AF65-F5344CB8AC3E}">
        <p14:creationId xmlns:p14="http://schemas.microsoft.com/office/powerpoint/2010/main" val="3058459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pPr algn="ctr"/>
            <a:r>
              <a:rPr lang="tr-TR" sz="3600" b="1" dirty="0">
                <a:latin typeface="+mn-lt"/>
              </a:rPr>
              <a:t>Neden </a:t>
            </a:r>
            <a:r>
              <a:rPr lang="tr-TR" sz="3600" b="1" dirty="0" smtClean="0">
                <a:latin typeface="+mn-lt"/>
              </a:rPr>
              <a:t>Turizm Rehberliği Bölümü</a:t>
            </a:r>
            <a:r>
              <a:rPr lang="tr-TR" sz="3600" b="1" dirty="0">
                <a:latin typeface="+mn-lt"/>
              </a:rPr>
              <a:t>?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dirty="0">
                <a:solidFill>
                  <a:srgbClr val="3C484F"/>
                </a:solidFill>
              </a:rPr>
              <a:t>Turizm </a:t>
            </a:r>
            <a:r>
              <a:rPr lang="tr-TR" dirty="0" smtClean="0">
                <a:solidFill>
                  <a:srgbClr val="3C484F"/>
                </a:solidFill>
              </a:rPr>
              <a:t>Rehberliği </a:t>
            </a:r>
            <a:r>
              <a:rPr lang="tr-TR" dirty="0">
                <a:solidFill>
                  <a:srgbClr val="3C484F"/>
                </a:solidFill>
              </a:rPr>
              <a:t>bölümünde öğrencilere sağlanan yabancı dil eğitimleri, mezunların uluslararası alanda farklı iş olanaklarına erişebilmesine imkân sunması bakımından da avantajlı durumdadır. Bölüm, sağlamış olduğu istihdam olanakları ile Türkiye’de oldukça yüksek doluluğa sahip ve tercih edilen bir bölümdür.</a:t>
            </a:r>
          </a:p>
        </p:txBody>
      </p:sp>
    </p:spTree>
    <p:extLst>
      <p:ext uri="{BB962C8B-B14F-4D97-AF65-F5344CB8AC3E}">
        <p14:creationId xmlns:p14="http://schemas.microsoft.com/office/powerpoint/2010/main" val="1663442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229200"/>
            <a:ext cx="7543800" cy="943000"/>
          </a:xfrm>
        </p:spPr>
        <p:txBody>
          <a:bodyPr>
            <a:normAutofit/>
          </a:bodyPr>
          <a:lstStyle/>
          <a:p>
            <a:r>
              <a:rPr lang="tr-TR" sz="3600" b="1" dirty="0">
                <a:latin typeface="+mn-lt"/>
              </a:rPr>
              <a:t>AKADEMİK KADRO</a:t>
            </a:r>
          </a:p>
        </p:txBody>
      </p:sp>
      <p:sp>
        <p:nvSpPr>
          <p:cNvPr id="3" name="İçerik Yer Tutucusu 2"/>
          <p:cNvSpPr>
            <a:spLocks noGrp="1"/>
          </p:cNvSpPr>
          <p:nvPr>
            <p:ph idx="1"/>
          </p:nvPr>
        </p:nvSpPr>
        <p:spPr>
          <a:xfrm>
            <a:off x="762000" y="1484784"/>
            <a:ext cx="7543800" cy="3456384"/>
          </a:xfrm>
        </p:spPr>
        <p:txBody>
          <a:bodyPr>
            <a:normAutofit/>
          </a:bodyPr>
          <a:lstStyle/>
          <a:p>
            <a:pPr algn="just"/>
            <a:r>
              <a:rPr lang="tr-TR" b="0" i="0" dirty="0">
                <a:solidFill>
                  <a:srgbClr val="3C484F"/>
                </a:solidFill>
                <a:effectLst/>
              </a:rPr>
              <a:t>Doç. Dr. </a:t>
            </a:r>
            <a:r>
              <a:rPr lang="tr-TR" b="0" i="0" dirty="0" err="1" smtClean="0">
                <a:solidFill>
                  <a:srgbClr val="3C484F"/>
                </a:solidFill>
                <a:effectLst/>
              </a:rPr>
              <a:t>Aytemis</a:t>
            </a:r>
            <a:r>
              <a:rPr lang="tr-TR" b="0" i="0" dirty="0" smtClean="0">
                <a:solidFill>
                  <a:srgbClr val="3C484F"/>
                </a:solidFill>
                <a:effectLst/>
              </a:rPr>
              <a:t> DEPCİ– </a:t>
            </a:r>
            <a:r>
              <a:rPr lang="tr-TR" b="0" i="0" dirty="0">
                <a:solidFill>
                  <a:srgbClr val="3C484F"/>
                </a:solidFill>
                <a:effectLst/>
              </a:rPr>
              <a:t>Bölüm Başkanı</a:t>
            </a:r>
          </a:p>
          <a:p>
            <a:pPr algn="just"/>
            <a:r>
              <a:rPr lang="tr-TR" dirty="0">
                <a:solidFill>
                  <a:srgbClr val="3C484F"/>
                </a:solidFill>
              </a:rPr>
              <a:t>Dr. </a:t>
            </a:r>
            <a:r>
              <a:rPr lang="tr-TR" dirty="0" err="1">
                <a:solidFill>
                  <a:srgbClr val="3C484F"/>
                </a:solidFill>
              </a:rPr>
              <a:t>Öğr</a:t>
            </a:r>
            <a:r>
              <a:rPr lang="tr-TR" dirty="0">
                <a:solidFill>
                  <a:srgbClr val="3C484F"/>
                </a:solidFill>
              </a:rPr>
              <a:t>. Üyesi </a:t>
            </a:r>
            <a:r>
              <a:rPr lang="tr-TR" dirty="0" smtClean="0">
                <a:solidFill>
                  <a:srgbClr val="3C484F"/>
                </a:solidFill>
              </a:rPr>
              <a:t>Emsal KOÇERDİN ÖZTÜRK</a:t>
            </a:r>
            <a:endParaRPr lang="tr-TR" dirty="0">
              <a:solidFill>
                <a:srgbClr val="3C484F"/>
              </a:solidFill>
            </a:endParaRPr>
          </a:p>
          <a:p>
            <a:pPr algn="just"/>
            <a:r>
              <a:rPr lang="tr-TR" dirty="0">
                <a:solidFill>
                  <a:srgbClr val="3C484F"/>
                </a:solidFill>
              </a:rPr>
              <a:t>Dr. </a:t>
            </a:r>
            <a:r>
              <a:rPr lang="tr-TR" dirty="0" err="1">
                <a:solidFill>
                  <a:srgbClr val="3C484F"/>
                </a:solidFill>
              </a:rPr>
              <a:t>Öğr</a:t>
            </a:r>
            <a:r>
              <a:rPr lang="tr-TR" dirty="0">
                <a:solidFill>
                  <a:srgbClr val="3C484F"/>
                </a:solidFill>
              </a:rPr>
              <a:t>. Üyesi </a:t>
            </a:r>
            <a:r>
              <a:rPr lang="tr-TR" dirty="0" smtClean="0">
                <a:solidFill>
                  <a:srgbClr val="3C484F"/>
                </a:solidFill>
              </a:rPr>
              <a:t>Cemil SÜSLÜ</a:t>
            </a:r>
            <a:endParaRPr lang="tr-TR" dirty="0">
              <a:solidFill>
                <a:srgbClr val="3C484F"/>
              </a:solidFill>
            </a:endParaRPr>
          </a:p>
          <a:p>
            <a:pPr algn="just"/>
            <a:r>
              <a:rPr lang="tr-TR" dirty="0">
                <a:solidFill>
                  <a:srgbClr val="3C484F"/>
                </a:solidFill>
              </a:rPr>
              <a:t>Dr. Öğr. Üyesi </a:t>
            </a:r>
            <a:r>
              <a:rPr lang="tr-TR" dirty="0" smtClean="0">
                <a:solidFill>
                  <a:srgbClr val="3C484F"/>
                </a:solidFill>
              </a:rPr>
              <a:t>Fatih ÖZDEMİR</a:t>
            </a:r>
            <a:endParaRPr lang="tr-TR" dirty="0">
              <a:solidFill>
                <a:srgbClr val="3C484F"/>
              </a:solidFill>
            </a:endParaRPr>
          </a:p>
          <a:p>
            <a:pPr algn="just"/>
            <a:r>
              <a:rPr lang="tr-TR" dirty="0">
                <a:solidFill>
                  <a:srgbClr val="3C484F"/>
                </a:solidFill>
              </a:rPr>
              <a:t>Dr. </a:t>
            </a:r>
            <a:r>
              <a:rPr lang="tr-TR" dirty="0" err="1">
                <a:solidFill>
                  <a:srgbClr val="3C484F"/>
                </a:solidFill>
              </a:rPr>
              <a:t>Öğr</a:t>
            </a:r>
            <a:r>
              <a:rPr lang="tr-TR" dirty="0">
                <a:solidFill>
                  <a:srgbClr val="3C484F"/>
                </a:solidFill>
              </a:rPr>
              <a:t>. Üyesi </a:t>
            </a:r>
            <a:r>
              <a:rPr lang="tr-TR" dirty="0" smtClean="0">
                <a:solidFill>
                  <a:srgbClr val="3C484F"/>
                </a:solidFill>
              </a:rPr>
              <a:t>Gizem ÇAPAR</a:t>
            </a:r>
            <a:endParaRPr lang="tr-TR" dirty="0">
              <a:solidFill>
                <a:srgbClr val="3C484F"/>
              </a:solidFill>
            </a:endParaRPr>
          </a:p>
          <a:p>
            <a:pPr algn="just"/>
            <a:r>
              <a:rPr lang="tr-TR" dirty="0" err="1" smtClean="0">
                <a:solidFill>
                  <a:srgbClr val="3C484F"/>
                </a:solidFill>
              </a:rPr>
              <a:t>Öğr</a:t>
            </a:r>
            <a:r>
              <a:rPr lang="tr-TR" dirty="0">
                <a:solidFill>
                  <a:srgbClr val="3C484F"/>
                </a:solidFill>
              </a:rPr>
              <a:t>. Gör. </a:t>
            </a:r>
            <a:r>
              <a:rPr lang="tr-TR" dirty="0" smtClean="0">
                <a:solidFill>
                  <a:srgbClr val="3C484F"/>
                </a:solidFill>
              </a:rPr>
              <a:t>Murat YURTLU</a:t>
            </a:r>
            <a:endParaRPr lang="tr-TR" dirty="0"/>
          </a:p>
        </p:txBody>
      </p:sp>
    </p:spTree>
    <p:extLst>
      <p:ext uri="{BB962C8B-B14F-4D97-AF65-F5344CB8AC3E}">
        <p14:creationId xmlns:p14="http://schemas.microsoft.com/office/powerpoint/2010/main" val="321463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r>
              <a:rPr lang="tr-TR" sz="3600" b="1" dirty="0" smtClean="0">
                <a:latin typeface="+mn-lt"/>
              </a:rPr>
              <a:t>Turizm Rehberliği</a:t>
            </a:r>
            <a:r>
              <a:rPr lang="tr-TR" sz="3600" b="1" dirty="0">
                <a:latin typeface="+mn-lt"/>
              </a:rPr>
              <a:t/>
            </a:r>
            <a:br>
              <a:rPr lang="tr-TR" sz="3600" b="1" dirty="0">
                <a:latin typeface="+mn-lt"/>
              </a:rPr>
            </a:br>
            <a:r>
              <a:rPr lang="tr-TR" sz="3600" b="1" dirty="0">
                <a:latin typeface="+mn-lt"/>
              </a:rPr>
              <a:t>Bölümü Müfredatı</a:t>
            </a:r>
          </a:p>
        </p:txBody>
      </p:sp>
      <p:sp>
        <p:nvSpPr>
          <p:cNvPr id="3" name="İçerik Yer Tutucusu 2"/>
          <p:cNvSpPr>
            <a:spLocks noGrp="1"/>
          </p:cNvSpPr>
          <p:nvPr>
            <p:ph idx="1"/>
          </p:nvPr>
        </p:nvSpPr>
        <p:spPr>
          <a:xfrm>
            <a:off x="683568" y="764704"/>
            <a:ext cx="7848872" cy="4248472"/>
          </a:xfrm>
        </p:spPr>
        <p:txBody>
          <a:bodyPr>
            <a:normAutofit fontScale="92500" lnSpcReduction="20000"/>
          </a:bodyPr>
          <a:lstStyle/>
          <a:p>
            <a:pPr algn="just"/>
            <a:r>
              <a:rPr lang="tr-TR" b="0" i="0" dirty="0" smtClean="0">
                <a:solidFill>
                  <a:srgbClr val="3C484F"/>
                </a:solidFill>
                <a:effectLst/>
              </a:rPr>
              <a:t>Turist Rehberliği</a:t>
            </a:r>
            <a:endParaRPr lang="tr-TR" b="0" i="0" dirty="0">
              <a:solidFill>
                <a:srgbClr val="3C484F"/>
              </a:solidFill>
              <a:effectLst/>
            </a:endParaRPr>
          </a:p>
          <a:p>
            <a:pPr algn="just"/>
            <a:r>
              <a:rPr lang="tr-TR" b="0" i="0" dirty="0" smtClean="0">
                <a:solidFill>
                  <a:srgbClr val="3C484F"/>
                </a:solidFill>
                <a:effectLst/>
              </a:rPr>
              <a:t>Turist Sosyolojisi</a:t>
            </a:r>
            <a:endParaRPr lang="tr-TR" b="0" i="0" dirty="0">
              <a:solidFill>
                <a:srgbClr val="3C484F"/>
              </a:solidFill>
              <a:effectLst/>
            </a:endParaRPr>
          </a:p>
          <a:p>
            <a:pPr algn="just"/>
            <a:r>
              <a:rPr lang="tr-TR" b="0" i="0" dirty="0" smtClean="0">
                <a:solidFill>
                  <a:srgbClr val="3C484F"/>
                </a:solidFill>
                <a:effectLst/>
              </a:rPr>
              <a:t>Seyahat Acenteciliği ve Tur Operatörlüğü</a:t>
            </a:r>
          </a:p>
          <a:p>
            <a:pPr algn="just"/>
            <a:r>
              <a:rPr lang="tr-TR" dirty="0" smtClean="0">
                <a:solidFill>
                  <a:srgbClr val="3C484F"/>
                </a:solidFill>
              </a:rPr>
              <a:t>Tur Planlaması ve Yönetimi</a:t>
            </a:r>
            <a:endParaRPr lang="tr-TR" b="0" i="0" dirty="0">
              <a:solidFill>
                <a:srgbClr val="3C484F"/>
              </a:solidFill>
              <a:effectLst/>
            </a:endParaRPr>
          </a:p>
          <a:p>
            <a:pPr algn="just"/>
            <a:r>
              <a:rPr lang="tr-TR" dirty="0" smtClean="0">
                <a:solidFill>
                  <a:srgbClr val="3C484F"/>
                </a:solidFill>
              </a:rPr>
              <a:t>Müzecilik ve Arkeoloji</a:t>
            </a:r>
            <a:endParaRPr lang="tr-TR" b="0" i="0" dirty="0">
              <a:solidFill>
                <a:srgbClr val="3C484F"/>
              </a:solidFill>
              <a:effectLst/>
            </a:endParaRPr>
          </a:p>
          <a:p>
            <a:pPr algn="just"/>
            <a:r>
              <a:rPr lang="tr-TR" b="0" i="0" dirty="0" smtClean="0">
                <a:solidFill>
                  <a:srgbClr val="3C484F"/>
                </a:solidFill>
                <a:effectLst/>
              </a:rPr>
              <a:t>Türk Tarihi, Kültürü ve El Sanatları</a:t>
            </a:r>
            <a:endParaRPr lang="tr-TR" b="0" i="0" dirty="0">
              <a:solidFill>
                <a:srgbClr val="3C484F"/>
              </a:solidFill>
              <a:effectLst/>
            </a:endParaRPr>
          </a:p>
          <a:p>
            <a:pPr algn="just"/>
            <a:r>
              <a:rPr lang="tr-TR" b="0" i="0" dirty="0" smtClean="0">
                <a:solidFill>
                  <a:srgbClr val="3C484F"/>
                </a:solidFill>
                <a:effectLst/>
              </a:rPr>
              <a:t>Sanat Tarihi</a:t>
            </a:r>
          </a:p>
          <a:p>
            <a:pPr algn="just"/>
            <a:r>
              <a:rPr lang="tr-TR" dirty="0" smtClean="0">
                <a:solidFill>
                  <a:srgbClr val="3C484F"/>
                </a:solidFill>
              </a:rPr>
              <a:t>Mitoloji</a:t>
            </a:r>
          </a:p>
          <a:p>
            <a:pPr algn="just"/>
            <a:r>
              <a:rPr lang="tr-TR" b="0" i="0" dirty="0" smtClean="0">
                <a:solidFill>
                  <a:srgbClr val="3C484F"/>
                </a:solidFill>
                <a:effectLst/>
              </a:rPr>
              <a:t>Dinler Tarihi</a:t>
            </a:r>
            <a:endParaRPr lang="tr-TR" b="0" i="0" dirty="0">
              <a:solidFill>
                <a:srgbClr val="3C484F"/>
              </a:solidFill>
              <a:effectLst/>
            </a:endParaRPr>
          </a:p>
          <a:p>
            <a:pPr algn="just"/>
            <a:r>
              <a:rPr lang="tr-TR" dirty="0" smtClean="0">
                <a:solidFill>
                  <a:srgbClr val="3C484F"/>
                </a:solidFill>
              </a:rPr>
              <a:t>Anadolu Medeniyetleri</a:t>
            </a:r>
          </a:p>
          <a:p>
            <a:pPr algn="just"/>
            <a:r>
              <a:rPr lang="tr-TR" dirty="0" smtClean="0">
                <a:solidFill>
                  <a:srgbClr val="3C484F"/>
                </a:solidFill>
              </a:rPr>
              <a:t>Uluslararası Misafir İlişkileri Yönetimi</a:t>
            </a:r>
            <a:endParaRPr lang="tr-TR" dirty="0">
              <a:solidFill>
                <a:srgbClr val="3C484F"/>
              </a:solidFill>
            </a:endParaRPr>
          </a:p>
          <a:p>
            <a:pPr algn="just"/>
            <a:r>
              <a:rPr lang="tr-TR" dirty="0">
                <a:solidFill>
                  <a:srgbClr val="3C484F"/>
                </a:solidFill>
              </a:rPr>
              <a:t>Turizmde Bilişim Teknolojileri</a:t>
            </a:r>
          </a:p>
        </p:txBody>
      </p:sp>
    </p:spTree>
    <p:extLst>
      <p:ext uri="{BB962C8B-B14F-4D97-AF65-F5344CB8AC3E}">
        <p14:creationId xmlns:p14="http://schemas.microsoft.com/office/powerpoint/2010/main" val="3797449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Özel 1">
      <a:dk1>
        <a:sysClr val="windowText" lastClr="000000"/>
      </a:dk1>
      <a:lt1>
        <a:sysClr val="window" lastClr="FFFFFF"/>
      </a:lt1>
      <a:dk2>
        <a:srgbClr val="303030"/>
      </a:dk2>
      <a:lt2>
        <a:srgbClr val="DEDEE0"/>
      </a:lt2>
      <a:accent1>
        <a:srgbClr val="CD2147"/>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228</TotalTime>
  <Words>775</Words>
  <Application>Microsoft Office PowerPoint</Application>
  <PresentationFormat>Ekran Gösterisi (4:3)</PresentationFormat>
  <Paragraphs>123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NewsPrint</vt:lpstr>
      <vt:lpstr>İskenderun Teknik Üniversitesi</vt:lpstr>
      <vt:lpstr>Turizm Rehberliği</vt:lpstr>
      <vt:lpstr>Misyon </vt:lpstr>
      <vt:lpstr>Vizyon </vt:lpstr>
      <vt:lpstr>Neden Turizm Rehberliği Bölümü? </vt:lpstr>
      <vt:lpstr>Neden Turizm Rehberliği Bölümü? </vt:lpstr>
      <vt:lpstr>Neden Turizm Rehberliği Bölümü? </vt:lpstr>
      <vt:lpstr>AKADEMİK KADRO</vt:lpstr>
      <vt:lpstr>Turizm Rehberliği Bölümü Müfredatı</vt:lpstr>
      <vt:lpstr>İSTE TURİZM REHBERLİĞİ BÖLÜMÜ ÖĞRENCİLERİNE SAĞLANAN OLANAKLAR</vt:lpstr>
      <vt:lpstr>İSTE TURİZM REHBERLİĞİ BÖLÜMÜ ÖĞRENCİLERİNE SAĞLANAN OLANAKLAR</vt:lpstr>
      <vt:lpstr>ADAY ÖĞRENCİ</vt:lpstr>
      <vt:lpstr>ADAY ÖĞRENCİ</vt:lpstr>
      <vt:lpstr>ADAY ÖĞRENCİ</vt:lpstr>
      <vt:lpstr>Mezunlarımızın İş İmkanı</vt:lpstr>
      <vt:lpstr>Mezunlarımızın İş İmkanı</vt:lpstr>
      <vt:lpstr>PowerPoint Sunusu</vt:lpstr>
      <vt:lpstr>PowerPoint Sunusu</vt:lpstr>
      <vt:lpstr>TURİZM REHBERLİĞİ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İskenderun Teknik Üniversitesi</dc:title>
  <dc:creator>Elanur Şahin</dc:creator>
  <cp:lastModifiedBy>Kaan Yurtlu</cp:lastModifiedBy>
  <cp:revision>105</cp:revision>
  <dcterms:created xsi:type="dcterms:W3CDTF">2020-03-19T11:19:45Z</dcterms:created>
  <dcterms:modified xsi:type="dcterms:W3CDTF">2024-05-31T08:33:07Z</dcterms:modified>
</cp:coreProperties>
</file>