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7" r:id="rId3"/>
    <p:sldId id="283" r:id="rId4"/>
    <p:sldId id="285" r:id="rId5"/>
    <p:sldId id="284" r:id="rId6"/>
    <p:sldId id="282" r:id="rId7"/>
    <p:sldId id="281" r:id="rId8"/>
    <p:sldId id="273" r:id="rId9"/>
    <p:sldId id="274" r:id="rId10"/>
    <p:sldId id="275" r:id="rId11"/>
    <p:sldId id="276" r:id="rId12"/>
    <p:sldId id="277" r:id="rId13"/>
    <p:sldId id="278" r:id="rId14"/>
    <p:sldId id="279" r:id="rId15"/>
    <p:sldId id="280" r:id="rId16"/>
    <p:sldId id="286"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46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895D6E-3D03-4365-9446-6260122504E1}" type="datetimeFigureOut">
              <a:rPr lang="tr-TR" smtClean="0"/>
              <a:t>29.05.2024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226392-F765-4A11-AC47-C6EA96587B71}" type="slidenum">
              <a:rPr lang="tr-TR" smtClean="0"/>
              <a:t>‹#›</a:t>
            </a:fld>
            <a:endParaRPr lang="tr-TR"/>
          </a:p>
        </p:txBody>
      </p:sp>
    </p:spTree>
    <p:extLst>
      <p:ext uri="{BB962C8B-B14F-4D97-AF65-F5344CB8AC3E}">
        <p14:creationId xmlns:p14="http://schemas.microsoft.com/office/powerpoint/2010/main" val="1800811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67226392-F765-4A11-AC47-C6EA96587B71}" type="slidenum">
              <a:rPr lang="tr-TR" smtClean="0"/>
              <a:t>13</a:t>
            </a:fld>
            <a:endParaRPr lang="tr-TR"/>
          </a:p>
        </p:txBody>
      </p:sp>
    </p:spTree>
    <p:extLst>
      <p:ext uri="{BB962C8B-B14F-4D97-AF65-F5344CB8AC3E}">
        <p14:creationId xmlns:p14="http://schemas.microsoft.com/office/powerpoint/2010/main" val="2128369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6FFCBC-0043-FE06-245C-DD1085763A8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ECF1291-4472-E250-65B6-0FEE1C3EAE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DDA5291-17D3-FAD0-C744-C339DA3DF831}"/>
              </a:ext>
            </a:extLst>
          </p:cNvPr>
          <p:cNvSpPr>
            <a:spLocks noGrp="1"/>
          </p:cNvSpPr>
          <p:nvPr>
            <p:ph type="dt" sz="half" idx="10"/>
          </p:nvPr>
        </p:nvSpPr>
        <p:spPr/>
        <p:txBody>
          <a:bodyPr/>
          <a:lstStyle/>
          <a:p>
            <a:fld id="{0417806E-3D00-4CFF-B10D-18205BAA214A}" type="datetimeFigureOut">
              <a:rPr lang="tr-TR" smtClean="0"/>
              <a:t>29.05.2024</a:t>
            </a:fld>
            <a:endParaRPr lang="tr-TR"/>
          </a:p>
        </p:txBody>
      </p:sp>
      <p:sp>
        <p:nvSpPr>
          <p:cNvPr id="5" name="Alt Bilgi Yer Tutucusu 4">
            <a:extLst>
              <a:ext uri="{FF2B5EF4-FFF2-40B4-BE49-F238E27FC236}">
                <a16:creationId xmlns:a16="http://schemas.microsoft.com/office/drawing/2014/main" id="{F7901215-8530-1F09-BCB2-46A1046DCC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56B468E-BBD9-1853-14C9-6C8A46EF31A2}"/>
              </a:ext>
            </a:extLst>
          </p:cNvPr>
          <p:cNvSpPr>
            <a:spLocks noGrp="1"/>
          </p:cNvSpPr>
          <p:nvPr>
            <p:ph type="sldNum" sz="quarter" idx="12"/>
          </p:nvPr>
        </p:nvSpPr>
        <p:spPr/>
        <p:txBody>
          <a:bodyPr/>
          <a:lstStyle/>
          <a:p>
            <a:fld id="{A8C0DA90-0591-47CE-8D0A-018074437203}" type="slidenum">
              <a:rPr lang="tr-TR" smtClean="0"/>
              <a:t>‹#›</a:t>
            </a:fld>
            <a:endParaRPr lang="tr-TR"/>
          </a:p>
        </p:txBody>
      </p:sp>
    </p:spTree>
    <p:extLst>
      <p:ext uri="{BB962C8B-B14F-4D97-AF65-F5344CB8AC3E}">
        <p14:creationId xmlns:p14="http://schemas.microsoft.com/office/powerpoint/2010/main" val="352006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EAB551-0A11-4CA4-8D17-9A33D42DFDF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8E7FF02-D856-45B9-2AD5-DB7BB489E78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97703B6-DE68-D2AA-812B-BAA02D78BCA4}"/>
              </a:ext>
            </a:extLst>
          </p:cNvPr>
          <p:cNvSpPr>
            <a:spLocks noGrp="1"/>
          </p:cNvSpPr>
          <p:nvPr>
            <p:ph type="dt" sz="half" idx="10"/>
          </p:nvPr>
        </p:nvSpPr>
        <p:spPr/>
        <p:txBody>
          <a:bodyPr/>
          <a:lstStyle/>
          <a:p>
            <a:fld id="{0417806E-3D00-4CFF-B10D-18205BAA214A}" type="datetimeFigureOut">
              <a:rPr lang="tr-TR" smtClean="0"/>
              <a:t>29.05.2024</a:t>
            </a:fld>
            <a:endParaRPr lang="tr-TR"/>
          </a:p>
        </p:txBody>
      </p:sp>
      <p:sp>
        <p:nvSpPr>
          <p:cNvPr id="5" name="Alt Bilgi Yer Tutucusu 4">
            <a:extLst>
              <a:ext uri="{FF2B5EF4-FFF2-40B4-BE49-F238E27FC236}">
                <a16:creationId xmlns:a16="http://schemas.microsoft.com/office/drawing/2014/main" id="{F4DD089F-FBA4-99CE-EC09-831939F5290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D92C848-0D0C-B4EF-7533-32889AB55C24}"/>
              </a:ext>
            </a:extLst>
          </p:cNvPr>
          <p:cNvSpPr>
            <a:spLocks noGrp="1"/>
          </p:cNvSpPr>
          <p:nvPr>
            <p:ph type="sldNum" sz="quarter" idx="12"/>
          </p:nvPr>
        </p:nvSpPr>
        <p:spPr/>
        <p:txBody>
          <a:bodyPr/>
          <a:lstStyle/>
          <a:p>
            <a:fld id="{A8C0DA90-0591-47CE-8D0A-018074437203}" type="slidenum">
              <a:rPr lang="tr-TR" smtClean="0"/>
              <a:t>‹#›</a:t>
            </a:fld>
            <a:endParaRPr lang="tr-TR"/>
          </a:p>
        </p:txBody>
      </p:sp>
    </p:spTree>
    <p:extLst>
      <p:ext uri="{BB962C8B-B14F-4D97-AF65-F5344CB8AC3E}">
        <p14:creationId xmlns:p14="http://schemas.microsoft.com/office/powerpoint/2010/main" val="2398656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C580F4A-665F-8089-A3F7-5D42660874E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E9792AF-D62D-03FE-CDB0-DDEA003265B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146950B-3CD9-5F89-3CA8-C71952A2626E}"/>
              </a:ext>
            </a:extLst>
          </p:cNvPr>
          <p:cNvSpPr>
            <a:spLocks noGrp="1"/>
          </p:cNvSpPr>
          <p:nvPr>
            <p:ph type="dt" sz="half" idx="10"/>
          </p:nvPr>
        </p:nvSpPr>
        <p:spPr/>
        <p:txBody>
          <a:bodyPr/>
          <a:lstStyle/>
          <a:p>
            <a:fld id="{0417806E-3D00-4CFF-B10D-18205BAA214A}" type="datetimeFigureOut">
              <a:rPr lang="tr-TR" smtClean="0"/>
              <a:t>29.05.2024</a:t>
            </a:fld>
            <a:endParaRPr lang="tr-TR"/>
          </a:p>
        </p:txBody>
      </p:sp>
      <p:sp>
        <p:nvSpPr>
          <p:cNvPr id="5" name="Alt Bilgi Yer Tutucusu 4">
            <a:extLst>
              <a:ext uri="{FF2B5EF4-FFF2-40B4-BE49-F238E27FC236}">
                <a16:creationId xmlns:a16="http://schemas.microsoft.com/office/drawing/2014/main" id="{10AD3ED9-7757-D29D-741C-F02CF34303A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EDBC79-F47E-3E40-ACF3-0D9922894686}"/>
              </a:ext>
            </a:extLst>
          </p:cNvPr>
          <p:cNvSpPr>
            <a:spLocks noGrp="1"/>
          </p:cNvSpPr>
          <p:nvPr>
            <p:ph type="sldNum" sz="quarter" idx="12"/>
          </p:nvPr>
        </p:nvSpPr>
        <p:spPr/>
        <p:txBody>
          <a:bodyPr/>
          <a:lstStyle/>
          <a:p>
            <a:fld id="{A8C0DA90-0591-47CE-8D0A-018074437203}" type="slidenum">
              <a:rPr lang="tr-TR" smtClean="0"/>
              <a:t>‹#›</a:t>
            </a:fld>
            <a:endParaRPr lang="tr-TR"/>
          </a:p>
        </p:txBody>
      </p:sp>
    </p:spTree>
    <p:extLst>
      <p:ext uri="{BB962C8B-B14F-4D97-AF65-F5344CB8AC3E}">
        <p14:creationId xmlns:p14="http://schemas.microsoft.com/office/powerpoint/2010/main" val="1024455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BB26EA-25E2-2542-6D88-4763512C35E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85BE29E-2394-4A72-D99D-90F8C334A9B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55A5DA2-6D1C-CF66-AEF5-0F32B9CD78DD}"/>
              </a:ext>
            </a:extLst>
          </p:cNvPr>
          <p:cNvSpPr>
            <a:spLocks noGrp="1"/>
          </p:cNvSpPr>
          <p:nvPr>
            <p:ph type="dt" sz="half" idx="10"/>
          </p:nvPr>
        </p:nvSpPr>
        <p:spPr/>
        <p:txBody>
          <a:bodyPr/>
          <a:lstStyle/>
          <a:p>
            <a:fld id="{0417806E-3D00-4CFF-B10D-18205BAA214A}" type="datetimeFigureOut">
              <a:rPr lang="tr-TR" smtClean="0"/>
              <a:t>29.05.2024</a:t>
            </a:fld>
            <a:endParaRPr lang="tr-TR"/>
          </a:p>
        </p:txBody>
      </p:sp>
      <p:sp>
        <p:nvSpPr>
          <p:cNvPr id="5" name="Alt Bilgi Yer Tutucusu 4">
            <a:extLst>
              <a:ext uri="{FF2B5EF4-FFF2-40B4-BE49-F238E27FC236}">
                <a16:creationId xmlns:a16="http://schemas.microsoft.com/office/drawing/2014/main" id="{6B31B59E-DEF4-BFF6-C034-B0AD1F50DC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9DAE8B6-DD87-0444-42E3-3C83C40E1728}"/>
              </a:ext>
            </a:extLst>
          </p:cNvPr>
          <p:cNvSpPr>
            <a:spLocks noGrp="1"/>
          </p:cNvSpPr>
          <p:nvPr>
            <p:ph type="sldNum" sz="quarter" idx="12"/>
          </p:nvPr>
        </p:nvSpPr>
        <p:spPr/>
        <p:txBody>
          <a:bodyPr/>
          <a:lstStyle/>
          <a:p>
            <a:fld id="{A8C0DA90-0591-47CE-8D0A-018074437203}" type="slidenum">
              <a:rPr lang="tr-TR" smtClean="0"/>
              <a:t>‹#›</a:t>
            </a:fld>
            <a:endParaRPr lang="tr-TR"/>
          </a:p>
        </p:txBody>
      </p:sp>
    </p:spTree>
    <p:extLst>
      <p:ext uri="{BB962C8B-B14F-4D97-AF65-F5344CB8AC3E}">
        <p14:creationId xmlns:p14="http://schemas.microsoft.com/office/powerpoint/2010/main" val="54583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BF36C4-B403-4B08-FB23-9CE683A1A0B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7BE0F4B-062A-4BA7-172A-41E9EEC01C5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2DCA56D-5A68-75DF-EF1F-5D3431FF6AAD}"/>
              </a:ext>
            </a:extLst>
          </p:cNvPr>
          <p:cNvSpPr>
            <a:spLocks noGrp="1"/>
          </p:cNvSpPr>
          <p:nvPr>
            <p:ph type="dt" sz="half" idx="10"/>
          </p:nvPr>
        </p:nvSpPr>
        <p:spPr/>
        <p:txBody>
          <a:bodyPr/>
          <a:lstStyle/>
          <a:p>
            <a:fld id="{0417806E-3D00-4CFF-B10D-18205BAA214A}" type="datetimeFigureOut">
              <a:rPr lang="tr-TR" smtClean="0"/>
              <a:t>29.05.2024</a:t>
            </a:fld>
            <a:endParaRPr lang="tr-TR"/>
          </a:p>
        </p:txBody>
      </p:sp>
      <p:sp>
        <p:nvSpPr>
          <p:cNvPr id="5" name="Alt Bilgi Yer Tutucusu 4">
            <a:extLst>
              <a:ext uri="{FF2B5EF4-FFF2-40B4-BE49-F238E27FC236}">
                <a16:creationId xmlns:a16="http://schemas.microsoft.com/office/drawing/2014/main" id="{69A4F4E1-B161-0237-02D7-EB4BC67DC8F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8700924-E830-65F9-6DE1-A856251F73CD}"/>
              </a:ext>
            </a:extLst>
          </p:cNvPr>
          <p:cNvSpPr>
            <a:spLocks noGrp="1"/>
          </p:cNvSpPr>
          <p:nvPr>
            <p:ph type="sldNum" sz="quarter" idx="12"/>
          </p:nvPr>
        </p:nvSpPr>
        <p:spPr/>
        <p:txBody>
          <a:bodyPr/>
          <a:lstStyle/>
          <a:p>
            <a:fld id="{A8C0DA90-0591-47CE-8D0A-018074437203}" type="slidenum">
              <a:rPr lang="tr-TR" smtClean="0"/>
              <a:t>‹#›</a:t>
            </a:fld>
            <a:endParaRPr lang="tr-TR"/>
          </a:p>
        </p:txBody>
      </p:sp>
    </p:spTree>
    <p:extLst>
      <p:ext uri="{BB962C8B-B14F-4D97-AF65-F5344CB8AC3E}">
        <p14:creationId xmlns:p14="http://schemas.microsoft.com/office/powerpoint/2010/main" val="4253046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9311B5-4C44-D761-8891-3C8F6562DE4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9CCEF2B-F1DF-294B-BD00-A3030F64B5F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50A24B6-AF7A-25E3-C552-E52090ED55B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1D83BAF-9452-4946-9430-35777D9D2B6C}"/>
              </a:ext>
            </a:extLst>
          </p:cNvPr>
          <p:cNvSpPr>
            <a:spLocks noGrp="1"/>
          </p:cNvSpPr>
          <p:nvPr>
            <p:ph type="dt" sz="half" idx="10"/>
          </p:nvPr>
        </p:nvSpPr>
        <p:spPr/>
        <p:txBody>
          <a:bodyPr/>
          <a:lstStyle/>
          <a:p>
            <a:fld id="{0417806E-3D00-4CFF-B10D-18205BAA214A}" type="datetimeFigureOut">
              <a:rPr lang="tr-TR" smtClean="0"/>
              <a:t>29.05.2024</a:t>
            </a:fld>
            <a:endParaRPr lang="tr-TR"/>
          </a:p>
        </p:txBody>
      </p:sp>
      <p:sp>
        <p:nvSpPr>
          <p:cNvPr id="6" name="Alt Bilgi Yer Tutucusu 5">
            <a:extLst>
              <a:ext uri="{FF2B5EF4-FFF2-40B4-BE49-F238E27FC236}">
                <a16:creationId xmlns:a16="http://schemas.microsoft.com/office/drawing/2014/main" id="{EBBF8781-0CD5-BA19-7474-18121231D3E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F288F72-F33C-43DD-6263-39B42DC98C0E}"/>
              </a:ext>
            </a:extLst>
          </p:cNvPr>
          <p:cNvSpPr>
            <a:spLocks noGrp="1"/>
          </p:cNvSpPr>
          <p:nvPr>
            <p:ph type="sldNum" sz="quarter" idx="12"/>
          </p:nvPr>
        </p:nvSpPr>
        <p:spPr/>
        <p:txBody>
          <a:bodyPr/>
          <a:lstStyle/>
          <a:p>
            <a:fld id="{A8C0DA90-0591-47CE-8D0A-018074437203}" type="slidenum">
              <a:rPr lang="tr-TR" smtClean="0"/>
              <a:t>‹#›</a:t>
            </a:fld>
            <a:endParaRPr lang="tr-TR"/>
          </a:p>
        </p:txBody>
      </p:sp>
    </p:spTree>
    <p:extLst>
      <p:ext uri="{BB962C8B-B14F-4D97-AF65-F5344CB8AC3E}">
        <p14:creationId xmlns:p14="http://schemas.microsoft.com/office/powerpoint/2010/main" val="1754761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2E0D2A-E89D-78CA-C39A-4B6A6681308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3623FA1-59CC-1B92-EF2E-6AA66D9582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7ADBBCB-6445-26AA-9AE6-8BDD165F47A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7C500D7-4708-EA6D-62E1-1D27FBE83A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549D8CA-A2AE-1CD2-2353-8C3A4703937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B4033F0-08D5-84C0-1313-EA0CDCDCB022}"/>
              </a:ext>
            </a:extLst>
          </p:cNvPr>
          <p:cNvSpPr>
            <a:spLocks noGrp="1"/>
          </p:cNvSpPr>
          <p:nvPr>
            <p:ph type="dt" sz="half" idx="10"/>
          </p:nvPr>
        </p:nvSpPr>
        <p:spPr/>
        <p:txBody>
          <a:bodyPr/>
          <a:lstStyle/>
          <a:p>
            <a:fld id="{0417806E-3D00-4CFF-B10D-18205BAA214A}" type="datetimeFigureOut">
              <a:rPr lang="tr-TR" smtClean="0"/>
              <a:t>29.05.2024</a:t>
            </a:fld>
            <a:endParaRPr lang="tr-TR"/>
          </a:p>
        </p:txBody>
      </p:sp>
      <p:sp>
        <p:nvSpPr>
          <p:cNvPr id="8" name="Alt Bilgi Yer Tutucusu 7">
            <a:extLst>
              <a:ext uri="{FF2B5EF4-FFF2-40B4-BE49-F238E27FC236}">
                <a16:creationId xmlns:a16="http://schemas.microsoft.com/office/drawing/2014/main" id="{B8E2749C-BB39-C953-88A7-32C9417A8E6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32DBE05-06AB-D924-4BEC-47742536BDFD}"/>
              </a:ext>
            </a:extLst>
          </p:cNvPr>
          <p:cNvSpPr>
            <a:spLocks noGrp="1"/>
          </p:cNvSpPr>
          <p:nvPr>
            <p:ph type="sldNum" sz="quarter" idx="12"/>
          </p:nvPr>
        </p:nvSpPr>
        <p:spPr/>
        <p:txBody>
          <a:bodyPr/>
          <a:lstStyle/>
          <a:p>
            <a:fld id="{A8C0DA90-0591-47CE-8D0A-018074437203}" type="slidenum">
              <a:rPr lang="tr-TR" smtClean="0"/>
              <a:t>‹#›</a:t>
            </a:fld>
            <a:endParaRPr lang="tr-TR"/>
          </a:p>
        </p:txBody>
      </p:sp>
    </p:spTree>
    <p:extLst>
      <p:ext uri="{BB962C8B-B14F-4D97-AF65-F5344CB8AC3E}">
        <p14:creationId xmlns:p14="http://schemas.microsoft.com/office/powerpoint/2010/main" val="11517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E123AC-83CF-0E75-A7FF-A2A1D9AFBC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95FBF2F-502C-4698-1227-7FC05DC8D359}"/>
              </a:ext>
            </a:extLst>
          </p:cNvPr>
          <p:cNvSpPr>
            <a:spLocks noGrp="1"/>
          </p:cNvSpPr>
          <p:nvPr>
            <p:ph type="dt" sz="half" idx="10"/>
          </p:nvPr>
        </p:nvSpPr>
        <p:spPr/>
        <p:txBody>
          <a:bodyPr/>
          <a:lstStyle/>
          <a:p>
            <a:fld id="{0417806E-3D00-4CFF-B10D-18205BAA214A}" type="datetimeFigureOut">
              <a:rPr lang="tr-TR" smtClean="0"/>
              <a:t>29.05.2024</a:t>
            </a:fld>
            <a:endParaRPr lang="tr-TR"/>
          </a:p>
        </p:txBody>
      </p:sp>
      <p:sp>
        <p:nvSpPr>
          <p:cNvPr id="4" name="Alt Bilgi Yer Tutucusu 3">
            <a:extLst>
              <a:ext uri="{FF2B5EF4-FFF2-40B4-BE49-F238E27FC236}">
                <a16:creationId xmlns:a16="http://schemas.microsoft.com/office/drawing/2014/main" id="{6AFBCD54-0C5C-E1C4-7EBB-90054A15904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4329BDE-E0D5-A51C-3FD5-3FF1F8ADDAFA}"/>
              </a:ext>
            </a:extLst>
          </p:cNvPr>
          <p:cNvSpPr>
            <a:spLocks noGrp="1"/>
          </p:cNvSpPr>
          <p:nvPr>
            <p:ph type="sldNum" sz="quarter" idx="12"/>
          </p:nvPr>
        </p:nvSpPr>
        <p:spPr/>
        <p:txBody>
          <a:bodyPr/>
          <a:lstStyle/>
          <a:p>
            <a:fld id="{A8C0DA90-0591-47CE-8D0A-018074437203}" type="slidenum">
              <a:rPr lang="tr-TR" smtClean="0"/>
              <a:t>‹#›</a:t>
            </a:fld>
            <a:endParaRPr lang="tr-TR"/>
          </a:p>
        </p:txBody>
      </p:sp>
    </p:spTree>
    <p:extLst>
      <p:ext uri="{BB962C8B-B14F-4D97-AF65-F5344CB8AC3E}">
        <p14:creationId xmlns:p14="http://schemas.microsoft.com/office/powerpoint/2010/main" val="3477661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46DD021-B231-ACC4-A271-E54C01021B03}"/>
              </a:ext>
            </a:extLst>
          </p:cNvPr>
          <p:cNvSpPr>
            <a:spLocks noGrp="1"/>
          </p:cNvSpPr>
          <p:nvPr>
            <p:ph type="dt" sz="half" idx="10"/>
          </p:nvPr>
        </p:nvSpPr>
        <p:spPr/>
        <p:txBody>
          <a:bodyPr/>
          <a:lstStyle/>
          <a:p>
            <a:fld id="{0417806E-3D00-4CFF-B10D-18205BAA214A}" type="datetimeFigureOut">
              <a:rPr lang="tr-TR" smtClean="0"/>
              <a:t>29.05.2024</a:t>
            </a:fld>
            <a:endParaRPr lang="tr-TR"/>
          </a:p>
        </p:txBody>
      </p:sp>
      <p:sp>
        <p:nvSpPr>
          <p:cNvPr id="3" name="Alt Bilgi Yer Tutucusu 2">
            <a:extLst>
              <a:ext uri="{FF2B5EF4-FFF2-40B4-BE49-F238E27FC236}">
                <a16:creationId xmlns:a16="http://schemas.microsoft.com/office/drawing/2014/main" id="{E918DFE3-9052-3BB2-A63B-B0A17D50298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978A7D9-2153-6380-9ADD-C0F49216BA32}"/>
              </a:ext>
            </a:extLst>
          </p:cNvPr>
          <p:cNvSpPr>
            <a:spLocks noGrp="1"/>
          </p:cNvSpPr>
          <p:nvPr>
            <p:ph type="sldNum" sz="quarter" idx="12"/>
          </p:nvPr>
        </p:nvSpPr>
        <p:spPr/>
        <p:txBody>
          <a:bodyPr/>
          <a:lstStyle/>
          <a:p>
            <a:fld id="{A8C0DA90-0591-47CE-8D0A-018074437203}" type="slidenum">
              <a:rPr lang="tr-TR" smtClean="0"/>
              <a:t>‹#›</a:t>
            </a:fld>
            <a:endParaRPr lang="tr-TR"/>
          </a:p>
        </p:txBody>
      </p:sp>
    </p:spTree>
    <p:extLst>
      <p:ext uri="{BB962C8B-B14F-4D97-AF65-F5344CB8AC3E}">
        <p14:creationId xmlns:p14="http://schemas.microsoft.com/office/powerpoint/2010/main" val="2984382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6280C8-90CC-ACE1-EA0A-AE3FD497BC3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1AACB1E-E5F8-64B4-A6E4-CE1893480D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057C8DF-0F71-FA75-C0FE-7A4EDFCF6B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4EEA9F0-DF14-F7DD-9C8D-FA42C5C8CF87}"/>
              </a:ext>
            </a:extLst>
          </p:cNvPr>
          <p:cNvSpPr>
            <a:spLocks noGrp="1"/>
          </p:cNvSpPr>
          <p:nvPr>
            <p:ph type="dt" sz="half" idx="10"/>
          </p:nvPr>
        </p:nvSpPr>
        <p:spPr/>
        <p:txBody>
          <a:bodyPr/>
          <a:lstStyle/>
          <a:p>
            <a:fld id="{0417806E-3D00-4CFF-B10D-18205BAA214A}" type="datetimeFigureOut">
              <a:rPr lang="tr-TR" smtClean="0"/>
              <a:t>29.05.2024</a:t>
            </a:fld>
            <a:endParaRPr lang="tr-TR"/>
          </a:p>
        </p:txBody>
      </p:sp>
      <p:sp>
        <p:nvSpPr>
          <p:cNvPr id="6" name="Alt Bilgi Yer Tutucusu 5">
            <a:extLst>
              <a:ext uri="{FF2B5EF4-FFF2-40B4-BE49-F238E27FC236}">
                <a16:creationId xmlns:a16="http://schemas.microsoft.com/office/drawing/2014/main" id="{12F37206-1F9E-2F88-E4B8-429D5D32EE9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1402463-1A35-8D14-0C68-95529BD8A7D5}"/>
              </a:ext>
            </a:extLst>
          </p:cNvPr>
          <p:cNvSpPr>
            <a:spLocks noGrp="1"/>
          </p:cNvSpPr>
          <p:nvPr>
            <p:ph type="sldNum" sz="quarter" idx="12"/>
          </p:nvPr>
        </p:nvSpPr>
        <p:spPr/>
        <p:txBody>
          <a:bodyPr/>
          <a:lstStyle/>
          <a:p>
            <a:fld id="{A8C0DA90-0591-47CE-8D0A-018074437203}" type="slidenum">
              <a:rPr lang="tr-TR" smtClean="0"/>
              <a:t>‹#›</a:t>
            </a:fld>
            <a:endParaRPr lang="tr-TR"/>
          </a:p>
        </p:txBody>
      </p:sp>
    </p:spTree>
    <p:extLst>
      <p:ext uri="{BB962C8B-B14F-4D97-AF65-F5344CB8AC3E}">
        <p14:creationId xmlns:p14="http://schemas.microsoft.com/office/powerpoint/2010/main" val="56785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D38D20-42EE-3EDF-6993-33A3C8C2BC1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C125527-C4FD-2841-434A-F6F7E7EDC0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5DBCC93-8EEB-C320-DEF8-A79D87449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2AF0EF7-D531-1FC1-2D4B-67854E33D740}"/>
              </a:ext>
            </a:extLst>
          </p:cNvPr>
          <p:cNvSpPr>
            <a:spLocks noGrp="1"/>
          </p:cNvSpPr>
          <p:nvPr>
            <p:ph type="dt" sz="half" idx="10"/>
          </p:nvPr>
        </p:nvSpPr>
        <p:spPr/>
        <p:txBody>
          <a:bodyPr/>
          <a:lstStyle/>
          <a:p>
            <a:fld id="{0417806E-3D00-4CFF-B10D-18205BAA214A}" type="datetimeFigureOut">
              <a:rPr lang="tr-TR" smtClean="0"/>
              <a:t>29.05.2024</a:t>
            </a:fld>
            <a:endParaRPr lang="tr-TR"/>
          </a:p>
        </p:txBody>
      </p:sp>
      <p:sp>
        <p:nvSpPr>
          <p:cNvPr id="6" name="Alt Bilgi Yer Tutucusu 5">
            <a:extLst>
              <a:ext uri="{FF2B5EF4-FFF2-40B4-BE49-F238E27FC236}">
                <a16:creationId xmlns:a16="http://schemas.microsoft.com/office/drawing/2014/main" id="{3901B233-7B51-C9B9-F79A-F7734A0F55C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219F78C-7889-BDE0-611A-D2857FB47689}"/>
              </a:ext>
            </a:extLst>
          </p:cNvPr>
          <p:cNvSpPr>
            <a:spLocks noGrp="1"/>
          </p:cNvSpPr>
          <p:nvPr>
            <p:ph type="sldNum" sz="quarter" idx="12"/>
          </p:nvPr>
        </p:nvSpPr>
        <p:spPr/>
        <p:txBody>
          <a:bodyPr/>
          <a:lstStyle/>
          <a:p>
            <a:fld id="{A8C0DA90-0591-47CE-8D0A-018074437203}" type="slidenum">
              <a:rPr lang="tr-TR" smtClean="0"/>
              <a:t>‹#›</a:t>
            </a:fld>
            <a:endParaRPr lang="tr-TR"/>
          </a:p>
        </p:txBody>
      </p:sp>
    </p:spTree>
    <p:extLst>
      <p:ext uri="{BB962C8B-B14F-4D97-AF65-F5344CB8AC3E}">
        <p14:creationId xmlns:p14="http://schemas.microsoft.com/office/powerpoint/2010/main" val="3067204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8757AB1-9B30-EDBC-C8CD-988BEF6A96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A913692-C25E-26ED-B841-F2D6C03786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3C7A224-5A3E-90EC-3BFC-D60630F4D3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417806E-3D00-4CFF-B10D-18205BAA214A}" type="datetimeFigureOut">
              <a:rPr lang="tr-TR" smtClean="0"/>
              <a:t>29.05.2024</a:t>
            </a:fld>
            <a:endParaRPr lang="tr-TR"/>
          </a:p>
        </p:txBody>
      </p:sp>
      <p:sp>
        <p:nvSpPr>
          <p:cNvPr id="5" name="Alt Bilgi Yer Tutucusu 4">
            <a:extLst>
              <a:ext uri="{FF2B5EF4-FFF2-40B4-BE49-F238E27FC236}">
                <a16:creationId xmlns:a16="http://schemas.microsoft.com/office/drawing/2014/main" id="{85D1DDA1-6361-065B-0A1D-DB5992E43E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BF2FA30C-BD94-5B3E-781F-8990C054F9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8C0DA90-0591-47CE-8D0A-018074437203}" type="slidenum">
              <a:rPr lang="tr-TR" smtClean="0"/>
              <a:t>‹#›</a:t>
            </a:fld>
            <a:endParaRPr lang="tr-TR"/>
          </a:p>
        </p:txBody>
      </p:sp>
    </p:spTree>
    <p:extLst>
      <p:ext uri="{BB962C8B-B14F-4D97-AF65-F5344CB8AC3E}">
        <p14:creationId xmlns:p14="http://schemas.microsoft.com/office/powerpoint/2010/main" val="3919083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54865" y="2467495"/>
            <a:ext cx="4344303" cy="4168371"/>
          </a:xfrm>
        </p:spPr>
        <p:txBody>
          <a:bodyPr>
            <a:normAutofit fontScale="92500" lnSpcReduction="20000"/>
          </a:bodyPr>
          <a:lstStyle/>
          <a:p>
            <a:endParaRPr lang="tr-TR" sz="5200" b="1" dirty="0"/>
          </a:p>
          <a:p>
            <a:r>
              <a:rPr lang="tr-TR" sz="5200" b="1" dirty="0"/>
              <a:t>TURİZM FAKÜLTESİ </a:t>
            </a:r>
          </a:p>
          <a:p>
            <a:r>
              <a:rPr lang="tr-TR" sz="5200" b="1" dirty="0"/>
              <a:t>TURİZM İŞLETMECİLİĞİ BÖLÜMÜ</a:t>
            </a:r>
          </a:p>
          <a:p>
            <a:r>
              <a:rPr lang="tr-TR" sz="5200" b="1" dirty="0"/>
              <a:t> </a:t>
            </a:r>
          </a:p>
          <a:p>
            <a:endParaRPr lang="tr-TR" sz="5200" dirty="0"/>
          </a:p>
          <a:p>
            <a:endParaRPr lang="tr-TR" sz="5200" dirty="0"/>
          </a:p>
        </p:txBody>
      </p:sp>
      <p:pic>
        <p:nvPicPr>
          <p:cNvPr id="1026" name="Picture 2" descr="İskenderun Teknik Üniversitesi (İS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9531" y="222134"/>
            <a:ext cx="2494973" cy="1991392"/>
          </a:xfrm>
          <a:prstGeom prst="rect">
            <a:avLst/>
          </a:prstGeom>
          <a:noFill/>
          <a:extLst>
            <a:ext uri="{909E8E84-426E-40DD-AFC4-6F175D3DCCD1}">
              <a14:hiddenFill xmlns:a14="http://schemas.microsoft.com/office/drawing/2010/main">
                <a:solidFill>
                  <a:srgbClr val="FFFFFF"/>
                </a:solidFill>
              </a14:hiddenFill>
            </a:ext>
          </a:extLst>
        </p:spPr>
      </p:pic>
      <p:pic>
        <p:nvPicPr>
          <p:cNvPr id="4" name="Resim 3"/>
          <p:cNvPicPr>
            <a:picLocks noChangeAspect="1"/>
          </p:cNvPicPr>
          <p:nvPr/>
        </p:nvPicPr>
        <p:blipFill>
          <a:blip r:embed="rId3"/>
          <a:stretch>
            <a:fillRect/>
          </a:stretch>
        </p:blipFill>
        <p:spPr>
          <a:xfrm>
            <a:off x="5862321" y="-19896"/>
            <a:ext cx="6329680" cy="6877896"/>
          </a:xfrm>
          <a:prstGeom prst="rect">
            <a:avLst/>
          </a:prstGeom>
        </p:spPr>
      </p:pic>
    </p:spTree>
    <p:extLst>
      <p:ext uri="{BB962C8B-B14F-4D97-AF65-F5344CB8AC3E}">
        <p14:creationId xmlns:p14="http://schemas.microsoft.com/office/powerpoint/2010/main" val="3275210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579B6D22-785C-7D11-61F0-C3E032849C8E}"/>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sz="4000" kern="1200" dirty="0" err="1">
                <a:solidFill>
                  <a:srgbClr val="FFFFFF"/>
                </a:solidFill>
                <a:latin typeface="+mj-lt"/>
                <a:ea typeface="+mj-ea"/>
                <a:cs typeface="+mj-cs"/>
              </a:rPr>
              <a:t>Bölümümüzde</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Verilen</a:t>
            </a:r>
            <a:r>
              <a:rPr lang="en-US" sz="4000" kern="1200" dirty="0">
                <a:solidFill>
                  <a:srgbClr val="FFFFFF"/>
                </a:solidFill>
                <a:latin typeface="+mj-lt"/>
                <a:ea typeface="+mj-ea"/>
                <a:cs typeface="+mj-cs"/>
              </a:rPr>
              <a:t> </a:t>
            </a:r>
            <a:r>
              <a:rPr lang="tr-TR" sz="4000" kern="1200" dirty="0">
                <a:solidFill>
                  <a:srgbClr val="FFFFFF"/>
                </a:solidFill>
                <a:latin typeface="+mj-lt"/>
                <a:ea typeface="+mj-ea"/>
                <a:cs typeface="+mj-cs"/>
              </a:rPr>
              <a:t>Zorunlu </a:t>
            </a:r>
            <a:r>
              <a:rPr lang="en-US" sz="4000" kern="1200" dirty="0" err="1">
                <a:solidFill>
                  <a:srgbClr val="FFFFFF"/>
                </a:solidFill>
                <a:latin typeface="+mj-lt"/>
                <a:ea typeface="+mj-ea"/>
                <a:cs typeface="+mj-cs"/>
              </a:rPr>
              <a:t>Dersler</a:t>
            </a:r>
            <a:endParaRPr lang="en-US" sz="4000" kern="1200" dirty="0">
              <a:solidFill>
                <a:srgbClr val="FFFFFF"/>
              </a:solidFill>
              <a:latin typeface="+mj-lt"/>
              <a:ea typeface="+mj-ea"/>
              <a:cs typeface="+mj-cs"/>
            </a:endParaRPr>
          </a:p>
        </p:txBody>
      </p:sp>
      <p:graphicFrame>
        <p:nvGraphicFramePr>
          <p:cNvPr id="8" name="İçerik Yer Tutucusu 4">
            <a:extLst>
              <a:ext uri="{FF2B5EF4-FFF2-40B4-BE49-F238E27FC236}">
                <a16:creationId xmlns:a16="http://schemas.microsoft.com/office/drawing/2014/main" id="{91DBC3D2-97F5-9DD5-DA8A-5246412E5EE4}"/>
              </a:ext>
            </a:extLst>
          </p:cNvPr>
          <p:cNvGraphicFramePr>
            <a:graphicFrameLocks noGrp="1"/>
          </p:cNvGraphicFramePr>
          <p:nvPr>
            <p:ph sz="half" idx="2"/>
          </p:nvPr>
        </p:nvGraphicFramePr>
        <p:xfrm>
          <a:off x="1425066" y="2901629"/>
          <a:ext cx="9365810" cy="3118105"/>
        </p:xfrm>
        <a:graphic>
          <a:graphicData uri="http://schemas.openxmlformats.org/drawingml/2006/table">
            <a:tbl>
              <a:tblPr firstRow="1" firstCol="1" bandRow="1">
                <a:tableStyleId>{5C22544A-7EE6-4342-B048-85BDC9FD1C3A}</a:tableStyleId>
              </a:tblPr>
              <a:tblGrid>
                <a:gridCol w="9365810">
                  <a:extLst>
                    <a:ext uri="{9D8B030D-6E8A-4147-A177-3AD203B41FA5}">
                      <a16:colId xmlns:a16="http://schemas.microsoft.com/office/drawing/2014/main" val="2436887523"/>
                    </a:ext>
                  </a:extLst>
                </a:gridCol>
              </a:tblGrid>
              <a:tr h="623621">
                <a:tc>
                  <a:txBody>
                    <a:bodyPr/>
                    <a:lstStyle/>
                    <a:p>
                      <a:r>
                        <a:rPr lang="tr-TR" sz="3300">
                          <a:effectLst/>
                        </a:rPr>
                        <a:t>MESLEKİ İNGİLİZCE I</a:t>
                      </a:r>
                      <a:endParaRPr lang="tr-TR" sz="5000">
                        <a:effectLst/>
                        <a:latin typeface="Times New Roman" panose="02020603050405020304" pitchFamily="18" charset="0"/>
                        <a:ea typeface="Times New Roman" panose="02020603050405020304" pitchFamily="18" charset="0"/>
                      </a:endParaRPr>
                    </a:p>
                  </a:txBody>
                  <a:tcPr marL="72280" marR="72280" marT="0" marB="0" anchor="ctr"/>
                </a:tc>
                <a:extLst>
                  <a:ext uri="{0D108BD9-81ED-4DB2-BD59-A6C34878D82A}">
                    <a16:rowId xmlns:a16="http://schemas.microsoft.com/office/drawing/2014/main" val="2832256968"/>
                  </a:ext>
                </a:extLst>
              </a:tr>
              <a:tr h="623621">
                <a:tc>
                  <a:txBody>
                    <a:bodyPr/>
                    <a:lstStyle/>
                    <a:p>
                      <a:r>
                        <a:rPr lang="tr-TR" sz="3300">
                          <a:effectLst/>
                        </a:rPr>
                        <a:t>TURİZM EKONOMİSİ</a:t>
                      </a:r>
                      <a:endParaRPr lang="tr-TR" sz="5000">
                        <a:effectLst/>
                        <a:latin typeface="Times New Roman" panose="02020603050405020304" pitchFamily="18" charset="0"/>
                        <a:ea typeface="Times New Roman" panose="02020603050405020304" pitchFamily="18" charset="0"/>
                      </a:endParaRPr>
                    </a:p>
                  </a:txBody>
                  <a:tcPr marL="72280" marR="72280" marT="0" marB="0" anchor="ctr"/>
                </a:tc>
                <a:extLst>
                  <a:ext uri="{0D108BD9-81ED-4DB2-BD59-A6C34878D82A}">
                    <a16:rowId xmlns:a16="http://schemas.microsoft.com/office/drawing/2014/main" val="1887137096"/>
                  </a:ext>
                </a:extLst>
              </a:tr>
              <a:tr h="623621">
                <a:tc>
                  <a:txBody>
                    <a:bodyPr/>
                    <a:lstStyle/>
                    <a:p>
                      <a:r>
                        <a:rPr lang="tr-TR" sz="3300">
                          <a:effectLst/>
                        </a:rPr>
                        <a:t>REZERVASYON SİSTEMLERİ</a:t>
                      </a:r>
                      <a:endParaRPr lang="tr-TR" sz="5000">
                        <a:effectLst/>
                        <a:latin typeface="Times New Roman" panose="02020603050405020304" pitchFamily="18" charset="0"/>
                        <a:ea typeface="Times New Roman" panose="02020603050405020304" pitchFamily="18" charset="0"/>
                      </a:endParaRPr>
                    </a:p>
                  </a:txBody>
                  <a:tcPr marL="72280" marR="72280" marT="0" marB="0" anchor="ctr"/>
                </a:tc>
                <a:extLst>
                  <a:ext uri="{0D108BD9-81ED-4DB2-BD59-A6C34878D82A}">
                    <a16:rowId xmlns:a16="http://schemas.microsoft.com/office/drawing/2014/main" val="2843913258"/>
                  </a:ext>
                </a:extLst>
              </a:tr>
              <a:tr h="623621">
                <a:tc>
                  <a:txBody>
                    <a:bodyPr/>
                    <a:lstStyle/>
                    <a:p>
                      <a:r>
                        <a:rPr lang="tr-TR" sz="3300">
                          <a:effectLst/>
                        </a:rPr>
                        <a:t>PAZARLAMA İLKELERİ </a:t>
                      </a:r>
                      <a:endParaRPr lang="tr-TR" sz="5000">
                        <a:effectLst/>
                        <a:latin typeface="Times New Roman" panose="02020603050405020304" pitchFamily="18" charset="0"/>
                        <a:ea typeface="Times New Roman" panose="02020603050405020304" pitchFamily="18" charset="0"/>
                      </a:endParaRPr>
                    </a:p>
                  </a:txBody>
                  <a:tcPr marL="72280" marR="72280" marT="0" marB="0" anchor="ctr"/>
                </a:tc>
                <a:extLst>
                  <a:ext uri="{0D108BD9-81ED-4DB2-BD59-A6C34878D82A}">
                    <a16:rowId xmlns:a16="http://schemas.microsoft.com/office/drawing/2014/main" val="3845394150"/>
                  </a:ext>
                </a:extLst>
              </a:tr>
              <a:tr h="623621">
                <a:tc>
                  <a:txBody>
                    <a:bodyPr/>
                    <a:lstStyle/>
                    <a:p>
                      <a:r>
                        <a:rPr lang="tr-TR" sz="3300">
                          <a:effectLst/>
                        </a:rPr>
                        <a:t>YİYECEK VE İÇECEK HİZMETLERİ YÖNETİMİ</a:t>
                      </a:r>
                      <a:endParaRPr lang="tr-TR" sz="5000">
                        <a:effectLst/>
                        <a:latin typeface="Times New Roman" panose="02020603050405020304" pitchFamily="18" charset="0"/>
                        <a:ea typeface="Times New Roman" panose="02020603050405020304" pitchFamily="18" charset="0"/>
                      </a:endParaRPr>
                    </a:p>
                  </a:txBody>
                  <a:tcPr marL="72280" marR="72280" marT="0" marB="0" anchor="ctr"/>
                </a:tc>
                <a:extLst>
                  <a:ext uri="{0D108BD9-81ED-4DB2-BD59-A6C34878D82A}">
                    <a16:rowId xmlns:a16="http://schemas.microsoft.com/office/drawing/2014/main" val="1329823825"/>
                  </a:ext>
                </a:extLst>
              </a:tr>
            </a:tbl>
          </a:graphicData>
        </a:graphic>
      </p:graphicFrame>
    </p:spTree>
    <p:extLst>
      <p:ext uri="{BB962C8B-B14F-4D97-AF65-F5344CB8AC3E}">
        <p14:creationId xmlns:p14="http://schemas.microsoft.com/office/powerpoint/2010/main" val="33869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45FDDE77-83CE-97E3-D4B5-7CD72B4F795F}"/>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sz="4000" kern="1200" dirty="0" err="1">
                <a:solidFill>
                  <a:srgbClr val="FFFFFF"/>
                </a:solidFill>
                <a:latin typeface="+mj-lt"/>
                <a:ea typeface="+mj-ea"/>
                <a:cs typeface="+mj-cs"/>
              </a:rPr>
              <a:t>Bölümümüzde</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Verilen</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Zorunlu</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Dersler</a:t>
            </a:r>
            <a:endParaRPr lang="en-US" sz="4000" kern="1200" dirty="0">
              <a:solidFill>
                <a:srgbClr val="FFFFFF"/>
              </a:solidFill>
              <a:latin typeface="+mj-lt"/>
              <a:ea typeface="+mj-ea"/>
              <a:cs typeface="+mj-cs"/>
            </a:endParaRPr>
          </a:p>
        </p:txBody>
      </p:sp>
      <p:graphicFrame>
        <p:nvGraphicFramePr>
          <p:cNvPr id="8" name="İçerik Yer Tutucusu 4">
            <a:extLst>
              <a:ext uri="{FF2B5EF4-FFF2-40B4-BE49-F238E27FC236}">
                <a16:creationId xmlns:a16="http://schemas.microsoft.com/office/drawing/2014/main" id="{5D509CE2-19D8-B944-7B21-AA6E9585BBBE}"/>
              </a:ext>
            </a:extLst>
          </p:cNvPr>
          <p:cNvGraphicFramePr>
            <a:graphicFrameLocks noGrp="1"/>
          </p:cNvGraphicFramePr>
          <p:nvPr>
            <p:ph sz="half" idx="2"/>
          </p:nvPr>
        </p:nvGraphicFramePr>
        <p:xfrm>
          <a:off x="990166" y="2615979"/>
          <a:ext cx="10235607" cy="3689406"/>
        </p:xfrm>
        <a:graphic>
          <a:graphicData uri="http://schemas.openxmlformats.org/drawingml/2006/table">
            <a:tbl>
              <a:tblPr firstRow="1" firstCol="1" bandRow="1">
                <a:tableStyleId>{5C22544A-7EE6-4342-B048-85BDC9FD1C3A}</a:tableStyleId>
              </a:tblPr>
              <a:tblGrid>
                <a:gridCol w="10235607">
                  <a:extLst>
                    <a:ext uri="{9D8B030D-6E8A-4147-A177-3AD203B41FA5}">
                      <a16:colId xmlns:a16="http://schemas.microsoft.com/office/drawing/2014/main" val="303244926"/>
                    </a:ext>
                  </a:extLst>
                </a:gridCol>
              </a:tblGrid>
              <a:tr h="527058">
                <a:tc>
                  <a:txBody>
                    <a:bodyPr/>
                    <a:lstStyle/>
                    <a:p>
                      <a:r>
                        <a:rPr lang="tr-TR" sz="2800">
                          <a:effectLst/>
                        </a:rPr>
                        <a:t>İŞ SAĞLIĞI ve GÜVENLİĞİ</a:t>
                      </a:r>
                      <a:endParaRPr lang="tr-TR" sz="4200">
                        <a:effectLst/>
                        <a:latin typeface="Times New Roman" panose="02020603050405020304" pitchFamily="18" charset="0"/>
                        <a:ea typeface="Times New Roman" panose="02020603050405020304" pitchFamily="18" charset="0"/>
                      </a:endParaRPr>
                    </a:p>
                  </a:txBody>
                  <a:tcPr marL="61088" marR="61088" marT="0" marB="0" anchor="ctr"/>
                </a:tc>
                <a:extLst>
                  <a:ext uri="{0D108BD9-81ED-4DB2-BD59-A6C34878D82A}">
                    <a16:rowId xmlns:a16="http://schemas.microsoft.com/office/drawing/2014/main" val="2130437176"/>
                  </a:ext>
                </a:extLst>
              </a:tr>
              <a:tr h="527058">
                <a:tc>
                  <a:txBody>
                    <a:bodyPr/>
                    <a:lstStyle/>
                    <a:p>
                      <a:r>
                        <a:rPr lang="tr-TR" sz="2800">
                          <a:effectLst/>
                        </a:rPr>
                        <a:t>MESLEKİ İNGİLİZCE II</a:t>
                      </a:r>
                      <a:endParaRPr lang="tr-TR" sz="4200">
                        <a:effectLst/>
                        <a:latin typeface="Times New Roman" panose="02020603050405020304" pitchFamily="18" charset="0"/>
                        <a:ea typeface="Times New Roman" panose="02020603050405020304" pitchFamily="18" charset="0"/>
                      </a:endParaRPr>
                    </a:p>
                  </a:txBody>
                  <a:tcPr marL="61088" marR="61088" marT="0" marB="0" anchor="ctr"/>
                </a:tc>
                <a:extLst>
                  <a:ext uri="{0D108BD9-81ED-4DB2-BD59-A6C34878D82A}">
                    <a16:rowId xmlns:a16="http://schemas.microsoft.com/office/drawing/2014/main" val="477916319"/>
                  </a:ext>
                </a:extLst>
              </a:tr>
              <a:tr h="527058">
                <a:tc>
                  <a:txBody>
                    <a:bodyPr/>
                    <a:lstStyle/>
                    <a:p>
                      <a:r>
                        <a:rPr lang="tr-TR" sz="2800">
                          <a:effectLst/>
                        </a:rPr>
                        <a:t>TURİZM PAZARLAMASI</a:t>
                      </a:r>
                      <a:endParaRPr lang="tr-TR" sz="4200">
                        <a:effectLst/>
                        <a:latin typeface="Times New Roman" panose="02020603050405020304" pitchFamily="18" charset="0"/>
                        <a:ea typeface="Times New Roman" panose="02020603050405020304" pitchFamily="18" charset="0"/>
                      </a:endParaRPr>
                    </a:p>
                  </a:txBody>
                  <a:tcPr marL="61088" marR="61088" marT="0" marB="0" anchor="ctr"/>
                </a:tc>
                <a:extLst>
                  <a:ext uri="{0D108BD9-81ED-4DB2-BD59-A6C34878D82A}">
                    <a16:rowId xmlns:a16="http://schemas.microsoft.com/office/drawing/2014/main" val="1476363738"/>
                  </a:ext>
                </a:extLst>
              </a:tr>
              <a:tr h="527058">
                <a:tc>
                  <a:txBody>
                    <a:bodyPr/>
                    <a:lstStyle/>
                    <a:p>
                      <a:r>
                        <a:rPr lang="tr-TR" sz="2800">
                          <a:effectLst/>
                        </a:rPr>
                        <a:t>KONAKLAMA İŞLETMELERİ YÖNETİMİ</a:t>
                      </a:r>
                      <a:endParaRPr lang="tr-TR" sz="4200">
                        <a:effectLst/>
                        <a:latin typeface="Times New Roman" panose="02020603050405020304" pitchFamily="18" charset="0"/>
                        <a:ea typeface="Times New Roman" panose="02020603050405020304" pitchFamily="18" charset="0"/>
                      </a:endParaRPr>
                    </a:p>
                  </a:txBody>
                  <a:tcPr marL="61088" marR="61088" marT="0" marB="0" anchor="ctr"/>
                </a:tc>
                <a:extLst>
                  <a:ext uri="{0D108BD9-81ED-4DB2-BD59-A6C34878D82A}">
                    <a16:rowId xmlns:a16="http://schemas.microsoft.com/office/drawing/2014/main" val="3555512766"/>
                  </a:ext>
                </a:extLst>
              </a:tr>
              <a:tr h="527058">
                <a:tc>
                  <a:txBody>
                    <a:bodyPr/>
                    <a:lstStyle/>
                    <a:p>
                      <a:r>
                        <a:rPr lang="tr-TR" sz="2800">
                          <a:effectLst/>
                        </a:rPr>
                        <a:t>TÜRKİYE TURİZM ÇEKİCİLİKLERİ</a:t>
                      </a:r>
                      <a:endParaRPr lang="tr-TR" sz="4200">
                        <a:effectLst/>
                        <a:latin typeface="Times New Roman" panose="02020603050405020304" pitchFamily="18" charset="0"/>
                        <a:ea typeface="Times New Roman" panose="02020603050405020304" pitchFamily="18" charset="0"/>
                      </a:endParaRPr>
                    </a:p>
                  </a:txBody>
                  <a:tcPr marL="61088" marR="61088" marT="0" marB="0" anchor="ctr"/>
                </a:tc>
                <a:extLst>
                  <a:ext uri="{0D108BD9-81ED-4DB2-BD59-A6C34878D82A}">
                    <a16:rowId xmlns:a16="http://schemas.microsoft.com/office/drawing/2014/main" val="4087949278"/>
                  </a:ext>
                </a:extLst>
              </a:tr>
              <a:tr h="527058">
                <a:tc>
                  <a:txBody>
                    <a:bodyPr/>
                    <a:lstStyle/>
                    <a:p>
                      <a:r>
                        <a:rPr lang="tr-TR" sz="2800">
                          <a:effectLst/>
                        </a:rPr>
                        <a:t>ÖNBÜRO YÖNETİMİ </a:t>
                      </a:r>
                      <a:endParaRPr lang="tr-TR" sz="4200">
                        <a:effectLst/>
                        <a:latin typeface="Times New Roman" panose="02020603050405020304" pitchFamily="18" charset="0"/>
                        <a:ea typeface="Times New Roman" panose="02020603050405020304" pitchFamily="18" charset="0"/>
                      </a:endParaRPr>
                    </a:p>
                  </a:txBody>
                  <a:tcPr marL="61088" marR="61088" marT="0" marB="0" anchor="ctr"/>
                </a:tc>
                <a:extLst>
                  <a:ext uri="{0D108BD9-81ED-4DB2-BD59-A6C34878D82A}">
                    <a16:rowId xmlns:a16="http://schemas.microsoft.com/office/drawing/2014/main" val="1017578559"/>
                  </a:ext>
                </a:extLst>
              </a:tr>
              <a:tr h="527058">
                <a:tc>
                  <a:txBody>
                    <a:bodyPr/>
                    <a:lstStyle/>
                    <a:p>
                      <a:r>
                        <a:rPr lang="tr-TR" sz="2800">
                          <a:effectLst/>
                        </a:rPr>
                        <a:t>İngilizce Becerileri IV</a:t>
                      </a:r>
                      <a:endParaRPr lang="tr-TR" sz="4200">
                        <a:effectLst/>
                        <a:latin typeface="Times New Roman" panose="02020603050405020304" pitchFamily="18" charset="0"/>
                        <a:ea typeface="Times New Roman" panose="02020603050405020304" pitchFamily="18" charset="0"/>
                      </a:endParaRPr>
                    </a:p>
                  </a:txBody>
                  <a:tcPr marL="61088" marR="61088" marT="0" marB="0" anchor="ctr"/>
                </a:tc>
                <a:extLst>
                  <a:ext uri="{0D108BD9-81ED-4DB2-BD59-A6C34878D82A}">
                    <a16:rowId xmlns:a16="http://schemas.microsoft.com/office/drawing/2014/main" val="3902461689"/>
                  </a:ext>
                </a:extLst>
              </a:tr>
            </a:tbl>
          </a:graphicData>
        </a:graphic>
      </p:graphicFrame>
    </p:spTree>
    <p:extLst>
      <p:ext uri="{BB962C8B-B14F-4D97-AF65-F5344CB8AC3E}">
        <p14:creationId xmlns:p14="http://schemas.microsoft.com/office/powerpoint/2010/main" val="1865481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4A697D50-1349-D0F2-5784-9268B145D8A8}"/>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sz="4000" kern="1200" dirty="0" err="1">
                <a:solidFill>
                  <a:srgbClr val="FFFFFF"/>
                </a:solidFill>
                <a:latin typeface="+mj-lt"/>
                <a:ea typeface="+mj-ea"/>
                <a:cs typeface="+mj-cs"/>
              </a:rPr>
              <a:t>Bölümümüzde</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Verilen</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Zorunlu</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Dersler</a:t>
            </a:r>
            <a:endParaRPr lang="en-US" sz="4000" kern="1200" dirty="0">
              <a:solidFill>
                <a:srgbClr val="FFFFFF"/>
              </a:solidFill>
              <a:latin typeface="+mj-lt"/>
              <a:ea typeface="+mj-ea"/>
              <a:cs typeface="+mj-cs"/>
            </a:endParaRPr>
          </a:p>
        </p:txBody>
      </p:sp>
      <p:graphicFrame>
        <p:nvGraphicFramePr>
          <p:cNvPr id="8" name="İçerik Yer Tutucusu 4">
            <a:extLst>
              <a:ext uri="{FF2B5EF4-FFF2-40B4-BE49-F238E27FC236}">
                <a16:creationId xmlns:a16="http://schemas.microsoft.com/office/drawing/2014/main" id="{B8D17858-BE6E-00CF-0936-3D5564D1F6DF}"/>
              </a:ext>
            </a:extLst>
          </p:cNvPr>
          <p:cNvGraphicFramePr>
            <a:graphicFrameLocks noGrp="1"/>
          </p:cNvGraphicFramePr>
          <p:nvPr>
            <p:ph sz="half" idx="2"/>
            <p:extLst>
              <p:ext uri="{D42A27DB-BD31-4B8C-83A1-F6EECF244321}">
                <p14:modId xmlns:p14="http://schemas.microsoft.com/office/powerpoint/2010/main" val="2408635226"/>
              </p:ext>
            </p:extLst>
          </p:nvPr>
        </p:nvGraphicFramePr>
        <p:xfrm>
          <a:off x="511976" y="2395767"/>
          <a:ext cx="10927828" cy="4235216"/>
        </p:xfrm>
        <a:graphic>
          <a:graphicData uri="http://schemas.openxmlformats.org/drawingml/2006/table">
            <a:tbl>
              <a:tblPr firstRow="1" firstCol="1" bandRow="1">
                <a:tableStyleId>{5C22544A-7EE6-4342-B048-85BDC9FD1C3A}</a:tableStyleId>
              </a:tblPr>
              <a:tblGrid>
                <a:gridCol w="10927828">
                  <a:extLst>
                    <a:ext uri="{9D8B030D-6E8A-4147-A177-3AD203B41FA5}">
                      <a16:colId xmlns:a16="http://schemas.microsoft.com/office/drawing/2014/main" val="1186737728"/>
                    </a:ext>
                  </a:extLst>
                </a:gridCol>
              </a:tblGrid>
              <a:tr h="481777">
                <a:tc>
                  <a:txBody>
                    <a:bodyPr/>
                    <a:lstStyle/>
                    <a:p>
                      <a:r>
                        <a:rPr lang="tr-TR" sz="2500">
                          <a:effectLst/>
                        </a:rPr>
                        <a:t>ETİK </a:t>
                      </a:r>
                      <a:endParaRPr lang="tr-TR" sz="3800">
                        <a:effectLst/>
                        <a:latin typeface="Times New Roman" panose="02020603050405020304" pitchFamily="18" charset="0"/>
                        <a:ea typeface="Times New Roman" panose="02020603050405020304" pitchFamily="18" charset="0"/>
                      </a:endParaRPr>
                    </a:p>
                  </a:txBody>
                  <a:tcPr marL="55840" marR="55840" marT="0" marB="0" anchor="ctr"/>
                </a:tc>
                <a:extLst>
                  <a:ext uri="{0D108BD9-81ED-4DB2-BD59-A6C34878D82A}">
                    <a16:rowId xmlns:a16="http://schemas.microsoft.com/office/drawing/2014/main" val="4007017250"/>
                  </a:ext>
                </a:extLst>
              </a:tr>
              <a:tr h="481777">
                <a:tc>
                  <a:txBody>
                    <a:bodyPr/>
                    <a:lstStyle/>
                    <a:p>
                      <a:r>
                        <a:rPr lang="tr-TR" sz="2500">
                          <a:effectLst/>
                        </a:rPr>
                        <a:t>MESLEKİ İNGİLİZCE III</a:t>
                      </a:r>
                      <a:endParaRPr lang="tr-TR" sz="3800">
                        <a:effectLst/>
                        <a:latin typeface="Times New Roman" panose="02020603050405020304" pitchFamily="18" charset="0"/>
                        <a:ea typeface="Times New Roman" panose="02020603050405020304" pitchFamily="18" charset="0"/>
                      </a:endParaRPr>
                    </a:p>
                  </a:txBody>
                  <a:tcPr marL="55840" marR="55840" marT="0" marB="0" anchor="ctr"/>
                </a:tc>
                <a:extLst>
                  <a:ext uri="{0D108BD9-81ED-4DB2-BD59-A6C34878D82A}">
                    <a16:rowId xmlns:a16="http://schemas.microsoft.com/office/drawing/2014/main" val="1968587078"/>
                  </a:ext>
                </a:extLst>
              </a:tr>
              <a:tr h="481777">
                <a:tc>
                  <a:txBody>
                    <a:bodyPr/>
                    <a:lstStyle/>
                    <a:p>
                      <a:r>
                        <a:rPr lang="tr-TR" sz="2500">
                          <a:effectLst/>
                        </a:rPr>
                        <a:t>TEMEL HUKUK </a:t>
                      </a:r>
                      <a:endParaRPr lang="tr-TR" sz="3800">
                        <a:effectLst/>
                        <a:latin typeface="Times New Roman" panose="02020603050405020304" pitchFamily="18" charset="0"/>
                        <a:ea typeface="Times New Roman" panose="02020603050405020304" pitchFamily="18" charset="0"/>
                      </a:endParaRPr>
                    </a:p>
                  </a:txBody>
                  <a:tcPr marL="55840" marR="55840" marT="0" marB="0" anchor="ctr"/>
                </a:tc>
                <a:extLst>
                  <a:ext uri="{0D108BD9-81ED-4DB2-BD59-A6C34878D82A}">
                    <a16:rowId xmlns:a16="http://schemas.microsoft.com/office/drawing/2014/main" val="498847716"/>
                  </a:ext>
                </a:extLst>
              </a:tr>
              <a:tr h="481777">
                <a:tc>
                  <a:txBody>
                    <a:bodyPr/>
                    <a:lstStyle/>
                    <a:p>
                      <a:r>
                        <a:rPr lang="tr-TR" sz="2500">
                          <a:effectLst/>
                        </a:rPr>
                        <a:t>MUTFAK HİZMETLERİ YÖNETİMİ</a:t>
                      </a:r>
                      <a:endParaRPr lang="tr-TR" sz="3800">
                        <a:effectLst/>
                        <a:latin typeface="Times New Roman" panose="02020603050405020304" pitchFamily="18" charset="0"/>
                        <a:ea typeface="Times New Roman" panose="02020603050405020304" pitchFamily="18" charset="0"/>
                      </a:endParaRPr>
                    </a:p>
                  </a:txBody>
                  <a:tcPr marL="55840" marR="55840" marT="0" marB="0" anchor="ctr"/>
                </a:tc>
                <a:extLst>
                  <a:ext uri="{0D108BD9-81ED-4DB2-BD59-A6C34878D82A}">
                    <a16:rowId xmlns:a16="http://schemas.microsoft.com/office/drawing/2014/main" val="3001863629"/>
                  </a:ext>
                </a:extLst>
              </a:tr>
              <a:tr h="481777">
                <a:tc>
                  <a:txBody>
                    <a:bodyPr/>
                    <a:lstStyle/>
                    <a:p>
                      <a:r>
                        <a:rPr lang="tr-TR" sz="2500">
                          <a:effectLst/>
                        </a:rPr>
                        <a:t>KAT HİZMETLERİ YÖNETİMİ </a:t>
                      </a:r>
                      <a:endParaRPr lang="tr-TR" sz="3800">
                        <a:effectLst/>
                        <a:latin typeface="Times New Roman" panose="02020603050405020304" pitchFamily="18" charset="0"/>
                        <a:ea typeface="Times New Roman" panose="02020603050405020304" pitchFamily="18" charset="0"/>
                      </a:endParaRPr>
                    </a:p>
                  </a:txBody>
                  <a:tcPr marL="55840" marR="55840" marT="0" marB="0" anchor="ctr"/>
                </a:tc>
                <a:extLst>
                  <a:ext uri="{0D108BD9-81ED-4DB2-BD59-A6C34878D82A}">
                    <a16:rowId xmlns:a16="http://schemas.microsoft.com/office/drawing/2014/main" val="1898000011"/>
                  </a:ext>
                </a:extLst>
              </a:tr>
              <a:tr h="481777">
                <a:tc>
                  <a:txBody>
                    <a:bodyPr/>
                    <a:lstStyle/>
                    <a:p>
                      <a:r>
                        <a:rPr lang="tr-TR" sz="2500">
                          <a:effectLst/>
                        </a:rPr>
                        <a:t>TURİZM İŞLETMELERİNDE KALİTE YÖNETİMİ</a:t>
                      </a:r>
                      <a:endParaRPr lang="tr-TR" sz="3800">
                        <a:effectLst/>
                        <a:latin typeface="Times New Roman" panose="02020603050405020304" pitchFamily="18" charset="0"/>
                        <a:ea typeface="Times New Roman" panose="02020603050405020304" pitchFamily="18" charset="0"/>
                      </a:endParaRPr>
                    </a:p>
                  </a:txBody>
                  <a:tcPr marL="55840" marR="55840" marT="0" marB="0" anchor="ctr"/>
                </a:tc>
                <a:extLst>
                  <a:ext uri="{0D108BD9-81ED-4DB2-BD59-A6C34878D82A}">
                    <a16:rowId xmlns:a16="http://schemas.microsoft.com/office/drawing/2014/main" val="144318549"/>
                  </a:ext>
                </a:extLst>
              </a:tr>
              <a:tr h="481777">
                <a:tc>
                  <a:txBody>
                    <a:bodyPr/>
                    <a:lstStyle/>
                    <a:p>
                      <a:r>
                        <a:rPr lang="tr-TR" sz="2500" dirty="0">
                          <a:effectLst/>
                        </a:rPr>
                        <a:t>İngilizce Becerileri V</a:t>
                      </a:r>
                      <a:endParaRPr lang="tr-TR" sz="3800" dirty="0">
                        <a:effectLst/>
                        <a:latin typeface="Times New Roman" panose="02020603050405020304" pitchFamily="18" charset="0"/>
                        <a:ea typeface="Times New Roman" panose="02020603050405020304" pitchFamily="18" charset="0"/>
                      </a:endParaRPr>
                    </a:p>
                  </a:txBody>
                  <a:tcPr marL="55840" marR="55840" marT="0" marB="0" anchor="ctr"/>
                </a:tc>
                <a:extLst>
                  <a:ext uri="{0D108BD9-81ED-4DB2-BD59-A6C34878D82A}">
                    <a16:rowId xmlns:a16="http://schemas.microsoft.com/office/drawing/2014/main" val="1352416161"/>
                  </a:ext>
                </a:extLst>
              </a:tr>
              <a:tr h="481777">
                <a:tc>
                  <a:txBody>
                    <a:bodyPr/>
                    <a:lstStyle/>
                    <a:p>
                      <a:pPr marL="0" algn="l" defTabSz="914400" rtl="0" eaLnBrk="1" latinLnBrk="0" hangingPunct="1"/>
                      <a:r>
                        <a:rPr lang="tr-TR" sz="2500" b="1" kern="1200" dirty="0">
                          <a:solidFill>
                            <a:schemeClr val="lt1"/>
                          </a:solidFill>
                          <a:effectLst/>
                          <a:latin typeface="+mn-lt"/>
                          <a:ea typeface="+mn-ea"/>
                          <a:cs typeface="+mn-cs"/>
                        </a:rPr>
                        <a:t>Japonca </a:t>
                      </a:r>
                    </a:p>
                  </a:txBody>
                  <a:tcPr marL="55840" marR="55840" marT="0" marB="0" anchor="ctr"/>
                </a:tc>
                <a:extLst>
                  <a:ext uri="{0D108BD9-81ED-4DB2-BD59-A6C34878D82A}">
                    <a16:rowId xmlns:a16="http://schemas.microsoft.com/office/drawing/2014/main" val="345693153"/>
                  </a:ext>
                </a:extLst>
              </a:tr>
              <a:tr h="0">
                <a:tc>
                  <a:txBody>
                    <a:bodyPr/>
                    <a:lstStyle/>
                    <a:p>
                      <a:pPr marL="0" algn="l" defTabSz="914400" rtl="0" eaLnBrk="1" latinLnBrk="0" hangingPunct="1"/>
                      <a:r>
                        <a:rPr lang="tr-TR" sz="2500" b="1" kern="1200" dirty="0">
                          <a:solidFill>
                            <a:schemeClr val="lt1"/>
                          </a:solidFill>
                          <a:effectLst/>
                          <a:latin typeface="+mn-lt"/>
                          <a:ea typeface="+mn-ea"/>
                          <a:cs typeface="+mn-cs"/>
                        </a:rPr>
                        <a:t>Almanca</a:t>
                      </a:r>
                    </a:p>
                  </a:txBody>
                  <a:tcPr marL="55840" marR="55840" marT="0" marB="0" anchor="ctr"/>
                </a:tc>
                <a:extLst>
                  <a:ext uri="{0D108BD9-81ED-4DB2-BD59-A6C34878D82A}">
                    <a16:rowId xmlns:a16="http://schemas.microsoft.com/office/drawing/2014/main" val="1284201927"/>
                  </a:ext>
                </a:extLst>
              </a:tr>
            </a:tbl>
          </a:graphicData>
        </a:graphic>
      </p:graphicFrame>
    </p:spTree>
    <p:extLst>
      <p:ext uri="{BB962C8B-B14F-4D97-AF65-F5344CB8AC3E}">
        <p14:creationId xmlns:p14="http://schemas.microsoft.com/office/powerpoint/2010/main" val="3288935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2632B835-DFCB-3AF6-C0CE-7F6004D54A19}"/>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sz="4000" kern="1200" dirty="0" err="1">
                <a:solidFill>
                  <a:srgbClr val="FFFFFF"/>
                </a:solidFill>
                <a:latin typeface="+mj-lt"/>
                <a:ea typeface="+mj-ea"/>
                <a:cs typeface="+mj-cs"/>
              </a:rPr>
              <a:t>Bölümümüzde</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Verilen</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Zorunlu</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Dersler</a:t>
            </a:r>
            <a:endParaRPr lang="en-US" sz="4000" kern="1200" dirty="0">
              <a:solidFill>
                <a:srgbClr val="FFFFFF"/>
              </a:solidFill>
              <a:latin typeface="+mj-lt"/>
              <a:ea typeface="+mj-ea"/>
              <a:cs typeface="+mj-cs"/>
            </a:endParaRPr>
          </a:p>
        </p:txBody>
      </p:sp>
      <p:graphicFrame>
        <p:nvGraphicFramePr>
          <p:cNvPr id="8" name="İçerik Yer Tutucusu 4">
            <a:extLst>
              <a:ext uri="{FF2B5EF4-FFF2-40B4-BE49-F238E27FC236}">
                <a16:creationId xmlns:a16="http://schemas.microsoft.com/office/drawing/2014/main" id="{729C1590-694A-8EC4-A5B8-5B3D7E55094A}"/>
              </a:ext>
            </a:extLst>
          </p:cNvPr>
          <p:cNvGraphicFramePr>
            <a:graphicFrameLocks noGrp="1"/>
          </p:cNvGraphicFramePr>
          <p:nvPr>
            <p:ph sz="half" idx="2"/>
            <p:extLst>
              <p:ext uri="{D42A27DB-BD31-4B8C-83A1-F6EECF244321}">
                <p14:modId xmlns:p14="http://schemas.microsoft.com/office/powerpoint/2010/main" val="1770167257"/>
              </p:ext>
            </p:extLst>
          </p:nvPr>
        </p:nvGraphicFramePr>
        <p:xfrm>
          <a:off x="866629" y="2170031"/>
          <a:ext cx="10235046" cy="4643184"/>
        </p:xfrm>
        <a:graphic>
          <a:graphicData uri="http://schemas.openxmlformats.org/drawingml/2006/table">
            <a:tbl>
              <a:tblPr firstRow="1" firstCol="1" bandRow="1">
                <a:tableStyleId>{5C22544A-7EE6-4342-B048-85BDC9FD1C3A}</a:tableStyleId>
              </a:tblPr>
              <a:tblGrid>
                <a:gridCol w="10235046">
                  <a:extLst>
                    <a:ext uri="{9D8B030D-6E8A-4147-A177-3AD203B41FA5}">
                      <a16:colId xmlns:a16="http://schemas.microsoft.com/office/drawing/2014/main" val="2492885238"/>
                    </a:ext>
                  </a:extLst>
                </a:gridCol>
              </a:tblGrid>
              <a:tr h="527058">
                <a:tc>
                  <a:txBody>
                    <a:bodyPr/>
                    <a:lstStyle/>
                    <a:p>
                      <a:r>
                        <a:rPr lang="tr-TR" sz="2800">
                          <a:effectLst/>
                        </a:rPr>
                        <a:t>ÖZEL İLGİ TURİZMİ</a:t>
                      </a:r>
                      <a:endParaRPr lang="tr-TR" sz="4200">
                        <a:effectLst/>
                        <a:latin typeface="Times New Roman" panose="02020603050405020304" pitchFamily="18" charset="0"/>
                        <a:ea typeface="Times New Roman" panose="02020603050405020304" pitchFamily="18" charset="0"/>
                      </a:endParaRPr>
                    </a:p>
                  </a:txBody>
                  <a:tcPr marL="60795" marR="60795" marT="0" marB="0" anchor="ctr"/>
                </a:tc>
                <a:extLst>
                  <a:ext uri="{0D108BD9-81ED-4DB2-BD59-A6C34878D82A}">
                    <a16:rowId xmlns:a16="http://schemas.microsoft.com/office/drawing/2014/main" val="72174020"/>
                  </a:ext>
                </a:extLst>
              </a:tr>
              <a:tr h="527058">
                <a:tc>
                  <a:txBody>
                    <a:bodyPr/>
                    <a:lstStyle/>
                    <a:p>
                      <a:r>
                        <a:rPr lang="tr-TR" sz="2800" dirty="0">
                          <a:effectLst/>
                        </a:rPr>
                        <a:t>MESLEKİ İNGİLİZCE IV</a:t>
                      </a:r>
                      <a:endParaRPr lang="tr-TR" sz="4200" dirty="0">
                        <a:effectLst/>
                        <a:latin typeface="Times New Roman" panose="02020603050405020304" pitchFamily="18" charset="0"/>
                        <a:ea typeface="Times New Roman" panose="02020603050405020304" pitchFamily="18" charset="0"/>
                      </a:endParaRPr>
                    </a:p>
                  </a:txBody>
                  <a:tcPr marL="60795" marR="60795" marT="0" marB="0" anchor="ctr"/>
                </a:tc>
                <a:extLst>
                  <a:ext uri="{0D108BD9-81ED-4DB2-BD59-A6C34878D82A}">
                    <a16:rowId xmlns:a16="http://schemas.microsoft.com/office/drawing/2014/main" val="2041480523"/>
                  </a:ext>
                </a:extLst>
              </a:tr>
              <a:tr h="527058">
                <a:tc>
                  <a:txBody>
                    <a:bodyPr/>
                    <a:lstStyle/>
                    <a:p>
                      <a:r>
                        <a:rPr lang="tr-TR" sz="2800">
                          <a:effectLst/>
                        </a:rPr>
                        <a:t>İNSAN KAYNAKLARI YÖNETİMİ </a:t>
                      </a:r>
                      <a:endParaRPr lang="tr-TR" sz="4200">
                        <a:effectLst/>
                        <a:latin typeface="Times New Roman" panose="02020603050405020304" pitchFamily="18" charset="0"/>
                        <a:ea typeface="Times New Roman" panose="02020603050405020304" pitchFamily="18" charset="0"/>
                      </a:endParaRPr>
                    </a:p>
                  </a:txBody>
                  <a:tcPr marL="60795" marR="60795" marT="0" marB="0" anchor="ctr"/>
                </a:tc>
                <a:extLst>
                  <a:ext uri="{0D108BD9-81ED-4DB2-BD59-A6C34878D82A}">
                    <a16:rowId xmlns:a16="http://schemas.microsoft.com/office/drawing/2014/main" val="2145517473"/>
                  </a:ext>
                </a:extLst>
              </a:tr>
              <a:tr h="527058">
                <a:tc>
                  <a:txBody>
                    <a:bodyPr/>
                    <a:lstStyle/>
                    <a:p>
                      <a:r>
                        <a:rPr lang="tr-TR" sz="2800">
                          <a:effectLst/>
                        </a:rPr>
                        <a:t>TURİZM İŞLETMELERİNDE GİRİŞİMCİLİK</a:t>
                      </a:r>
                      <a:endParaRPr lang="tr-TR" sz="4200">
                        <a:effectLst/>
                        <a:latin typeface="Times New Roman" panose="02020603050405020304" pitchFamily="18" charset="0"/>
                        <a:ea typeface="Times New Roman" panose="02020603050405020304" pitchFamily="18" charset="0"/>
                      </a:endParaRPr>
                    </a:p>
                  </a:txBody>
                  <a:tcPr marL="60795" marR="60795" marT="0" marB="0" anchor="ctr"/>
                </a:tc>
                <a:extLst>
                  <a:ext uri="{0D108BD9-81ED-4DB2-BD59-A6C34878D82A}">
                    <a16:rowId xmlns:a16="http://schemas.microsoft.com/office/drawing/2014/main" val="1556509589"/>
                  </a:ext>
                </a:extLst>
              </a:tr>
              <a:tr h="527058">
                <a:tc>
                  <a:txBody>
                    <a:bodyPr/>
                    <a:lstStyle/>
                    <a:p>
                      <a:r>
                        <a:rPr lang="tr-TR" sz="2800">
                          <a:effectLst/>
                        </a:rPr>
                        <a:t>TURİZMDE GÜNCEL KONULAR</a:t>
                      </a:r>
                      <a:endParaRPr lang="tr-TR" sz="4200">
                        <a:effectLst/>
                        <a:latin typeface="Times New Roman" panose="02020603050405020304" pitchFamily="18" charset="0"/>
                        <a:ea typeface="Times New Roman" panose="02020603050405020304" pitchFamily="18" charset="0"/>
                      </a:endParaRPr>
                    </a:p>
                  </a:txBody>
                  <a:tcPr marL="60795" marR="60795" marT="0" marB="0" anchor="ctr"/>
                </a:tc>
                <a:extLst>
                  <a:ext uri="{0D108BD9-81ED-4DB2-BD59-A6C34878D82A}">
                    <a16:rowId xmlns:a16="http://schemas.microsoft.com/office/drawing/2014/main" val="1887213663"/>
                  </a:ext>
                </a:extLst>
              </a:tr>
              <a:tr h="527058">
                <a:tc>
                  <a:txBody>
                    <a:bodyPr/>
                    <a:lstStyle/>
                    <a:p>
                      <a:r>
                        <a:rPr lang="tr-TR" sz="2800">
                          <a:effectLst/>
                        </a:rPr>
                        <a:t>TURİZM İŞLETMELERİNDE BİLİŞİM SİSTEMLERİ YÖNETİMİ</a:t>
                      </a:r>
                      <a:endParaRPr lang="tr-TR" sz="4200">
                        <a:effectLst/>
                        <a:latin typeface="Times New Roman" panose="02020603050405020304" pitchFamily="18" charset="0"/>
                        <a:ea typeface="Times New Roman" panose="02020603050405020304" pitchFamily="18" charset="0"/>
                      </a:endParaRPr>
                    </a:p>
                  </a:txBody>
                  <a:tcPr marL="60795" marR="60795" marT="0" marB="0" anchor="ctr"/>
                </a:tc>
                <a:extLst>
                  <a:ext uri="{0D108BD9-81ED-4DB2-BD59-A6C34878D82A}">
                    <a16:rowId xmlns:a16="http://schemas.microsoft.com/office/drawing/2014/main" val="1409960464"/>
                  </a:ext>
                </a:extLst>
              </a:tr>
              <a:tr h="527058">
                <a:tc>
                  <a:txBody>
                    <a:bodyPr/>
                    <a:lstStyle/>
                    <a:p>
                      <a:r>
                        <a:rPr lang="tr-TR" sz="2800" dirty="0">
                          <a:effectLst/>
                        </a:rPr>
                        <a:t>İngilizce Becerileri VI</a:t>
                      </a:r>
                      <a:endParaRPr lang="tr-TR" sz="4200" dirty="0">
                        <a:effectLst/>
                        <a:latin typeface="Times New Roman" panose="02020603050405020304" pitchFamily="18" charset="0"/>
                        <a:ea typeface="Times New Roman" panose="02020603050405020304" pitchFamily="18" charset="0"/>
                      </a:endParaRPr>
                    </a:p>
                  </a:txBody>
                  <a:tcPr marL="60795" marR="60795" marT="0" marB="0" anchor="ctr"/>
                </a:tc>
                <a:extLst>
                  <a:ext uri="{0D108BD9-81ED-4DB2-BD59-A6C34878D82A}">
                    <a16:rowId xmlns:a16="http://schemas.microsoft.com/office/drawing/2014/main" val="923625403"/>
                  </a:ext>
                </a:extLst>
              </a:tr>
              <a:tr h="527058">
                <a:tc>
                  <a:txBody>
                    <a:bodyPr/>
                    <a:lstStyle/>
                    <a:p>
                      <a:r>
                        <a:rPr lang="tr-TR" sz="2800" b="1" kern="1200" dirty="0">
                          <a:solidFill>
                            <a:schemeClr val="lt1"/>
                          </a:solidFill>
                          <a:effectLst/>
                          <a:latin typeface="+mn-lt"/>
                          <a:ea typeface="+mn-ea"/>
                          <a:cs typeface="+mn-cs"/>
                        </a:rPr>
                        <a:t>Japonca</a:t>
                      </a:r>
                    </a:p>
                  </a:txBody>
                  <a:tcPr marL="60795" marR="60795" marT="0" marB="0" anchor="ctr"/>
                </a:tc>
                <a:extLst>
                  <a:ext uri="{0D108BD9-81ED-4DB2-BD59-A6C34878D82A}">
                    <a16:rowId xmlns:a16="http://schemas.microsoft.com/office/drawing/2014/main" val="134978041"/>
                  </a:ext>
                </a:extLst>
              </a:tr>
              <a:tr h="0">
                <a:tc>
                  <a:txBody>
                    <a:bodyPr/>
                    <a:lstStyle/>
                    <a:p>
                      <a:r>
                        <a:rPr lang="tr-TR" sz="2800" b="1" kern="1200" dirty="0">
                          <a:solidFill>
                            <a:schemeClr val="lt1"/>
                          </a:solidFill>
                          <a:effectLst/>
                          <a:latin typeface="+mn-lt"/>
                          <a:ea typeface="+mn-ea"/>
                          <a:cs typeface="+mn-cs"/>
                        </a:rPr>
                        <a:t>Almanca</a:t>
                      </a:r>
                    </a:p>
                  </a:txBody>
                  <a:tcPr marL="60795" marR="60795" marT="0" marB="0" anchor="ctr"/>
                </a:tc>
                <a:extLst>
                  <a:ext uri="{0D108BD9-81ED-4DB2-BD59-A6C34878D82A}">
                    <a16:rowId xmlns:a16="http://schemas.microsoft.com/office/drawing/2014/main" val="1924018188"/>
                  </a:ext>
                </a:extLst>
              </a:tr>
            </a:tbl>
          </a:graphicData>
        </a:graphic>
      </p:graphicFrame>
    </p:spTree>
    <p:extLst>
      <p:ext uri="{BB962C8B-B14F-4D97-AF65-F5344CB8AC3E}">
        <p14:creationId xmlns:p14="http://schemas.microsoft.com/office/powerpoint/2010/main" val="3025543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F9944E3D-16B7-316F-D917-314F407E57AC}"/>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sz="4000" kern="1200" dirty="0" err="1">
                <a:solidFill>
                  <a:srgbClr val="FFFFFF"/>
                </a:solidFill>
                <a:latin typeface="+mj-lt"/>
                <a:ea typeface="+mj-ea"/>
                <a:cs typeface="+mj-cs"/>
              </a:rPr>
              <a:t>Bölümümüzde</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Verilen</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Zorunlu</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Dersler</a:t>
            </a:r>
            <a:endParaRPr lang="en-US" sz="4000" kern="1200" dirty="0">
              <a:solidFill>
                <a:srgbClr val="FFFFFF"/>
              </a:solidFill>
              <a:latin typeface="+mj-lt"/>
              <a:ea typeface="+mj-ea"/>
              <a:cs typeface="+mj-cs"/>
            </a:endParaRPr>
          </a:p>
        </p:txBody>
      </p:sp>
      <p:graphicFrame>
        <p:nvGraphicFramePr>
          <p:cNvPr id="8" name="İçerik Yer Tutucusu 4">
            <a:extLst>
              <a:ext uri="{FF2B5EF4-FFF2-40B4-BE49-F238E27FC236}">
                <a16:creationId xmlns:a16="http://schemas.microsoft.com/office/drawing/2014/main" id="{DBE274BA-1574-FAC1-21FE-D02D80934385}"/>
              </a:ext>
            </a:extLst>
          </p:cNvPr>
          <p:cNvGraphicFramePr>
            <a:graphicFrameLocks noGrp="1"/>
          </p:cNvGraphicFramePr>
          <p:nvPr>
            <p:ph sz="half" idx="2"/>
            <p:extLst>
              <p:ext uri="{D42A27DB-BD31-4B8C-83A1-F6EECF244321}">
                <p14:modId xmlns:p14="http://schemas.microsoft.com/office/powerpoint/2010/main" val="4266634638"/>
              </p:ext>
            </p:extLst>
          </p:nvPr>
        </p:nvGraphicFramePr>
        <p:xfrm>
          <a:off x="632086" y="2411426"/>
          <a:ext cx="10927828" cy="4097709"/>
        </p:xfrm>
        <a:graphic>
          <a:graphicData uri="http://schemas.openxmlformats.org/drawingml/2006/table">
            <a:tbl>
              <a:tblPr firstRow="1" firstCol="1" bandRow="1">
                <a:tableStyleId>{5C22544A-7EE6-4342-B048-85BDC9FD1C3A}</a:tableStyleId>
              </a:tblPr>
              <a:tblGrid>
                <a:gridCol w="10927828">
                  <a:extLst>
                    <a:ext uri="{9D8B030D-6E8A-4147-A177-3AD203B41FA5}">
                      <a16:colId xmlns:a16="http://schemas.microsoft.com/office/drawing/2014/main" val="270035552"/>
                    </a:ext>
                  </a:extLst>
                </a:gridCol>
              </a:tblGrid>
              <a:tr h="455301">
                <a:tc>
                  <a:txBody>
                    <a:bodyPr/>
                    <a:lstStyle/>
                    <a:p>
                      <a:r>
                        <a:rPr lang="tr-TR" sz="2400">
                          <a:effectLst/>
                        </a:rPr>
                        <a:t>GÖNÜLLÜLÜK ÇALIŞMALARI</a:t>
                      </a:r>
                      <a:endParaRPr lang="tr-TR" sz="3600">
                        <a:effectLst/>
                        <a:latin typeface="Times New Roman" panose="02020603050405020304" pitchFamily="18" charset="0"/>
                        <a:ea typeface="Times New Roman" panose="02020603050405020304" pitchFamily="18" charset="0"/>
                      </a:endParaRPr>
                    </a:p>
                  </a:txBody>
                  <a:tcPr marL="52846" marR="52846" marT="0" marB="0" anchor="ctr"/>
                </a:tc>
                <a:extLst>
                  <a:ext uri="{0D108BD9-81ED-4DB2-BD59-A6C34878D82A}">
                    <a16:rowId xmlns:a16="http://schemas.microsoft.com/office/drawing/2014/main" val="1472491033"/>
                  </a:ext>
                </a:extLst>
              </a:tr>
              <a:tr h="455301">
                <a:tc>
                  <a:txBody>
                    <a:bodyPr/>
                    <a:lstStyle/>
                    <a:p>
                      <a:r>
                        <a:rPr lang="tr-TR" sz="2400" dirty="0">
                          <a:effectLst/>
                        </a:rPr>
                        <a:t>MESLEKİ İNGİLİZCE V </a:t>
                      </a:r>
                      <a:endParaRPr lang="tr-TR" sz="3600" dirty="0">
                        <a:effectLst/>
                        <a:latin typeface="Times New Roman" panose="02020603050405020304" pitchFamily="18" charset="0"/>
                        <a:ea typeface="Times New Roman" panose="02020603050405020304" pitchFamily="18" charset="0"/>
                      </a:endParaRPr>
                    </a:p>
                  </a:txBody>
                  <a:tcPr marL="52846" marR="52846" marT="0" marB="0" anchor="ctr"/>
                </a:tc>
                <a:extLst>
                  <a:ext uri="{0D108BD9-81ED-4DB2-BD59-A6C34878D82A}">
                    <a16:rowId xmlns:a16="http://schemas.microsoft.com/office/drawing/2014/main" val="73913801"/>
                  </a:ext>
                </a:extLst>
              </a:tr>
              <a:tr h="455301">
                <a:tc>
                  <a:txBody>
                    <a:bodyPr/>
                    <a:lstStyle/>
                    <a:p>
                      <a:r>
                        <a:rPr lang="tr-TR" sz="2400">
                          <a:effectLst/>
                        </a:rPr>
                        <a:t>TURİZM İŞLETMELERİNDE FİNANSAL YÖNETİM</a:t>
                      </a:r>
                      <a:endParaRPr lang="tr-TR" sz="3600">
                        <a:effectLst/>
                        <a:latin typeface="Times New Roman" panose="02020603050405020304" pitchFamily="18" charset="0"/>
                        <a:ea typeface="Times New Roman" panose="02020603050405020304" pitchFamily="18" charset="0"/>
                      </a:endParaRPr>
                    </a:p>
                  </a:txBody>
                  <a:tcPr marL="52846" marR="52846" marT="0" marB="0" anchor="ctr"/>
                </a:tc>
                <a:extLst>
                  <a:ext uri="{0D108BD9-81ED-4DB2-BD59-A6C34878D82A}">
                    <a16:rowId xmlns:a16="http://schemas.microsoft.com/office/drawing/2014/main" val="1692358840"/>
                  </a:ext>
                </a:extLst>
              </a:tr>
              <a:tr h="455301">
                <a:tc>
                  <a:txBody>
                    <a:bodyPr/>
                    <a:lstStyle/>
                    <a:p>
                      <a:r>
                        <a:rPr lang="tr-TR" sz="2400">
                          <a:effectLst/>
                        </a:rPr>
                        <a:t>YİYECEK VE İÇECEK MALİYET KONTROLÜ</a:t>
                      </a:r>
                      <a:endParaRPr lang="tr-TR" sz="3600">
                        <a:effectLst/>
                        <a:latin typeface="Times New Roman" panose="02020603050405020304" pitchFamily="18" charset="0"/>
                        <a:ea typeface="Times New Roman" panose="02020603050405020304" pitchFamily="18" charset="0"/>
                      </a:endParaRPr>
                    </a:p>
                  </a:txBody>
                  <a:tcPr marL="52846" marR="52846" marT="0" marB="0" anchor="ctr"/>
                </a:tc>
                <a:extLst>
                  <a:ext uri="{0D108BD9-81ED-4DB2-BD59-A6C34878D82A}">
                    <a16:rowId xmlns:a16="http://schemas.microsoft.com/office/drawing/2014/main" val="3591827715"/>
                  </a:ext>
                </a:extLst>
              </a:tr>
              <a:tr h="455301">
                <a:tc>
                  <a:txBody>
                    <a:bodyPr/>
                    <a:lstStyle/>
                    <a:p>
                      <a:r>
                        <a:rPr lang="tr-TR" sz="2400">
                          <a:effectLst/>
                        </a:rPr>
                        <a:t>OTEL VE RESTORAN TEKNOLOJİLERİ</a:t>
                      </a:r>
                      <a:endParaRPr lang="tr-TR" sz="3600">
                        <a:effectLst/>
                        <a:latin typeface="Times New Roman" panose="02020603050405020304" pitchFamily="18" charset="0"/>
                        <a:ea typeface="Times New Roman" panose="02020603050405020304" pitchFamily="18" charset="0"/>
                      </a:endParaRPr>
                    </a:p>
                  </a:txBody>
                  <a:tcPr marL="52846" marR="52846" marT="0" marB="0" anchor="ctr"/>
                </a:tc>
                <a:extLst>
                  <a:ext uri="{0D108BD9-81ED-4DB2-BD59-A6C34878D82A}">
                    <a16:rowId xmlns:a16="http://schemas.microsoft.com/office/drawing/2014/main" val="2132118032"/>
                  </a:ext>
                </a:extLst>
              </a:tr>
              <a:tr h="455301">
                <a:tc>
                  <a:txBody>
                    <a:bodyPr/>
                    <a:lstStyle/>
                    <a:p>
                      <a:r>
                        <a:rPr lang="tr-TR" sz="2400">
                          <a:effectLst/>
                        </a:rPr>
                        <a:t>TURİZM HUKUKU</a:t>
                      </a:r>
                      <a:endParaRPr lang="tr-TR" sz="3600">
                        <a:effectLst/>
                        <a:latin typeface="Times New Roman" panose="02020603050405020304" pitchFamily="18" charset="0"/>
                        <a:ea typeface="Times New Roman" panose="02020603050405020304" pitchFamily="18" charset="0"/>
                      </a:endParaRPr>
                    </a:p>
                  </a:txBody>
                  <a:tcPr marL="52846" marR="52846" marT="0" marB="0" anchor="ctr"/>
                </a:tc>
                <a:extLst>
                  <a:ext uri="{0D108BD9-81ED-4DB2-BD59-A6C34878D82A}">
                    <a16:rowId xmlns:a16="http://schemas.microsoft.com/office/drawing/2014/main" val="3082892356"/>
                  </a:ext>
                </a:extLst>
              </a:tr>
              <a:tr h="455301">
                <a:tc>
                  <a:txBody>
                    <a:bodyPr/>
                    <a:lstStyle/>
                    <a:p>
                      <a:r>
                        <a:rPr lang="tr-TR" sz="2400" dirty="0">
                          <a:effectLst/>
                        </a:rPr>
                        <a:t>İngilizce Becerileri VII</a:t>
                      </a:r>
                      <a:endParaRPr lang="tr-TR" sz="3600" dirty="0">
                        <a:effectLst/>
                        <a:latin typeface="Times New Roman" panose="02020603050405020304" pitchFamily="18" charset="0"/>
                        <a:ea typeface="Times New Roman" panose="02020603050405020304" pitchFamily="18" charset="0"/>
                      </a:endParaRPr>
                    </a:p>
                  </a:txBody>
                  <a:tcPr marL="52846" marR="52846" marT="0" marB="0" anchor="ctr"/>
                </a:tc>
                <a:extLst>
                  <a:ext uri="{0D108BD9-81ED-4DB2-BD59-A6C34878D82A}">
                    <a16:rowId xmlns:a16="http://schemas.microsoft.com/office/drawing/2014/main" val="2864697161"/>
                  </a:ext>
                </a:extLst>
              </a:tr>
              <a:tr h="455301">
                <a:tc>
                  <a:txBody>
                    <a:bodyPr/>
                    <a:lstStyle/>
                    <a:p>
                      <a:pPr marL="0" algn="l" defTabSz="914400" rtl="0" eaLnBrk="1" latinLnBrk="0" hangingPunct="1"/>
                      <a:r>
                        <a:rPr lang="tr-TR" sz="2400" b="1" kern="1200" dirty="0">
                          <a:solidFill>
                            <a:schemeClr val="lt1"/>
                          </a:solidFill>
                          <a:effectLst/>
                          <a:latin typeface="+mn-lt"/>
                          <a:ea typeface="+mn-ea"/>
                          <a:cs typeface="+mn-cs"/>
                        </a:rPr>
                        <a:t>Japonca</a:t>
                      </a:r>
                    </a:p>
                  </a:txBody>
                  <a:tcPr marL="52846" marR="52846" marT="0" marB="0" anchor="ctr"/>
                </a:tc>
                <a:extLst>
                  <a:ext uri="{0D108BD9-81ED-4DB2-BD59-A6C34878D82A}">
                    <a16:rowId xmlns:a16="http://schemas.microsoft.com/office/drawing/2014/main" val="3111951932"/>
                  </a:ext>
                </a:extLst>
              </a:tr>
              <a:tr h="455301">
                <a:tc>
                  <a:txBody>
                    <a:bodyPr/>
                    <a:lstStyle/>
                    <a:p>
                      <a:pPr marL="0" algn="l" defTabSz="914400" rtl="0" eaLnBrk="1" latinLnBrk="0" hangingPunct="1"/>
                      <a:r>
                        <a:rPr lang="tr-TR" sz="2400" b="1" kern="1200" dirty="0">
                          <a:solidFill>
                            <a:schemeClr val="lt1"/>
                          </a:solidFill>
                          <a:effectLst/>
                          <a:latin typeface="+mn-lt"/>
                          <a:ea typeface="+mn-ea"/>
                          <a:cs typeface="+mn-cs"/>
                        </a:rPr>
                        <a:t>Almanca</a:t>
                      </a:r>
                    </a:p>
                  </a:txBody>
                  <a:tcPr marL="52846" marR="52846" marT="0" marB="0" anchor="ctr"/>
                </a:tc>
                <a:extLst>
                  <a:ext uri="{0D108BD9-81ED-4DB2-BD59-A6C34878D82A}">
                    <a16:rowId xmlns:a16="http://schemas.microsoft.com/office/drawing/2014/main" val="1538640999"/>
                  </a:ext>
                </a:extLst>
              </a:tr>
            </a:tbl>
          </a:graphicData>
        </a:graphic>
      </p:graphicFrame>
    </p:spTree>
    <p:extLst>
      <p:ext uri="{BB962C8B-B14F-4D97-AF65-F5344CB8AC3E}">
        <p14:creationId xmlns:p14="http://schemas.microsoft.com/office/powerpoint/2010/main" val="2837481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FE58B313-351E-9036-E3F8-4B3B152C0592}"/>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sz="4000" kern="1200" dirty="0" err="1">
                <a:solidFill>
                  <a:srgbClr val="FFFFFF"/>
                </a:solidFill>
                <a:latin typeface="+mj-lt"/>
                <a:ea typeface="+mj-ea"/>
                <a:cs typeface="+mj-cs"/>
              </a:rPr>
              <a:t>Bölümümüzde</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Verilen</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Zorunlu</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Dersler</a:t>
            </a:r>
            <a:endParaRPr lang="en-US" sz="4000" kern="1200" dirty="0">
              <a:solidFill>
                <a:srgbClr val="FFFFFF"/>
              </a:solidFill>
              <a:latin typeface="+mj-lt"/>
              <a:ea typeface="+mj-ea"/>
              <a:cs typeface="+mj-cs"/>
            </a:endParaRPr>
          </a:p>
        </p:txBody>
      </p:sp>
      <p:graphicFrame>
        <p:nvGraphicFramePr>
          <p:cNvPr id="8" name="İçerik Yer Tutucusu 4">
            <a:extLst>
              <a:ext uri="{FF2B5EF4-FFF2-40B4-BE49-F238E27FC236}">
                <a16:creationId xmlns:a16="http://schemas.microsoft.com/office/drawing/2014/main" id="{64629AD1-D109-8E97-6D61-ACD89BF259C2}"/>
              </a:ext>
            </a:extLst>
          </p:cNvPr>
          <p:cNvGraphicFramePr>
            <a:graphicFrameLocks noGrp="1"/>
          </p:cNvGraphicFramePr>
          <p:nvPr>
            <p:ph sz="half" idx="2"/>
          </p:nvPr>
        </p:nvGraphicFramePr>
        <p:xfrm>
          <a:off x="683054" y="3213440"/>
          <a:ext cx="10849833" cy="2494484"/>
        </p:xfrm>
        <a:graphic>
          <a:graphicData uri="http://schemas.openxmlformats.org/drawingml/2006/table">
            <a:tbl>
              <a:tblPr firstRow="1" firstCol="1" bandRow="1">
                <a:tableStyleId>{5C22544A-7EE6-4342-B048-85BDC9FD1C3A}</a:tableStyleId>
              </a:tblPr>
              <a:tblGrid>
                <a:gridCol w="10849833">
                  <a:extLst>
                    <a:ext uri="{9D8B030D-6E8A-4147-A177-3AD203B41FA5}">
                      <a16:colId xmlns:a16="http://schemas.microsoft.com/office/drawing/2014/main" val="836067221"/>
                    </a:ext>
                  </a:extLst>
                </a:gridCol>
              </a:tblGrid>
              <a:tr h="623621">
                <a:tc>
                  <a:txBody>
                    <a:bodyPr/>
                    <a:lstStyle/>
                    <a:p>
                      <a:r>
                        <a:rPr lang="tr-TR" sz="3300">
                          <a:effectLst/>
                        </a:rPr>
                        <a:t>ETKİNLİK YÖNETİMİ</a:t>
                      </a:r>
                      <a:endParaRPr lang="tr-TR" sz="5000">
                        <a:effectLst/>
                        <a:latin typeface="Times New Roman" panose="02020603050405020304" pitchFamily="18" charset="0"/>
                        <a:ea typeface="Times New Roman" panose="02020603050405020304" pitchFamily="18" charset="0"/>
                      </a:endParaRPr>
                    </a:p>
                  </a:txBody>
                  <a:tcPr marL="73009" marR="73009" marT="0" marB="0" anchor="ctr"/>
                </a:tc>
                <a:extLst>
                  <a:ext uri="{0D108BD9-81ED-4DB2-BD59-A6C34878D82A}">
                    <a16:rowId xmlns:a16="http://schemas.microsoft.com/office/drawing/2014/main" val="4086864729"/>
                  </a:ext>
                </a:extLst>
              </a:tr>
              <a:tr h="623621">
                <a:tc>
                  <a:txBody>
                    <a:bodyPr/>
                    <a:lstStyle/>
                    <a:p>
                      <a:r>
                        <a:rPr lang="tr-TR" sz="3300">
                          <a:effectLst/>
                        </a:rPr>
                        <a:t>TURİZM İŞLETMELERİNDE PROJE YÖNETİMİ </a:t>
                      </a:r>
                      <a:endParaRPr lang="tr-TR" sz="5000">
                        <a:effectLst/>
                        <a:latin typeface="Times New Roman" panose="02020603050405020304" pitchFamily="18" charset="0"/>
                        <a:ea typeface="Times New Roman" panose="02020603050405020304" pitchFamily="18" charset="0"/>
                      </a:endParaRPr>
                    </a:p>
                  </a:txBody>
                  <a:tcPr marL="73009" marR="73009" marT="0" marB="0" anchor="ctr"/>
                </a:tc>
                <a:extLst>
                  <a:ext uri="{0D108BD9-81ED-4DB2-BD59-A6C34878D82A}">
                    <a16:rowId xmlns:a16="http://schemas.microsoft.com/office/drawing/2014/main" val="191655646"/>
                  </a:ext>
                </a:extLst>
              </a:tr>
              <a:tr h="623621">
                <a:tc>
                  <a:txBody>
                    <a:bodyPr/>
                    <a:lstStyle/>
                    <a:p>
                      <a:r>
                        <a:rPr lang="tr-TR" sz="3300">
                          <a:effectLst/>
                        </a:rPr>
                        <a:t>ZİYAFET ORGANİZASYONU VE PROTOKOL SERVİSİ</a:t>
                      </a:r>
                      <a:endParaRPr lang="tr-TR" sz="5000">
                        <a:effectLst/>
                        <a:latin typeface="Times New Roman" panose="02020603050405020304" pitchFamily="18" charset="0"/>
                        <a:ea typeface="Times New Roman" panose="02020603050405020304" pitchFamily="18" charset="0"/>
                      </a:endParaRPr>
                    </a:p>
                  </a:txBody>
                  <a:tcPr marL="73009" marR="73009" marT="0" marB="0" anchor="ctr"/>
                </a:tc>
                <a:extLst>
                  <a:ext uri="{0D108BD9-81ED-4DB2-BD59-A6C34878D82A}">
                    <a16:rowId xmlns:a16="http://schemas.microsoft.com/office/drawing/2014/main" val="4000142296"/>
                  </a:ext>
                </a:extLst>
              </a:tr>
              <a:tr h="623621">
                <a:tc>
                  <a:txBody>
                    <a:bodyPr/>
                    <a:lstStyle/>
                    <a:p>
                      <a:r>
                        <a:rPr lang="tr-TR" sz="3300">
                          <a:effectLst/>
                        </a:rPr>
                        <a:t>TURİZM İŞLETMELERİNDE STRATEJİK YÖNETİM </a:t>
                      </a:r>
                      <a:endParaRPr lang="tr-TR" sz="5000">
                        <a:effectLst/>
                        <a:latin typeface="Times New Roman" panose="02020603050405020304" pitchFamily="18" charset="0"/>
                        <a:ea typeface="Times New Roman" panose="02020603050405020304" pitchFamily="18" charset="0"/>
                      </a:endParaRPr>
                    </a:p>
                  </a:txBody>
                  <a:tcPr marL="73009" marR="73009" marT="0" marB="0" anchor="ctr"/>
                </a:tc>
                <a:extLst>
                  <a:ext uri="{0D108BD9-81ED-4DB2-BD59-A6C34878D82A}">
                    <a16:rowId xmlns:a16="http://schemas.microsoft.com/office/drawing/2014/main" val="3156305086"/>
                  </a:ext>
                </a:extLst>
              </a:tr>
            </a:tbl>
          </a:graphicData>
        </a:graphic>
      </p:graphicFrame>
    </p:spTree>
    <p:extLst>
      <p:ext uri="{BB962C8B-B14F-4D97-AF65-F5344CB8AC3E}">
        <p14:creationId xmlns:p14="http://schemas.microsoft.com/office/powerpoint/2010/main" val="307742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FE58B313-351E-9036-E3F8-4B3B152C0592}"/>
              </a:ext>
            </a:extLst>
          </p:cNvPr>
          <p:cNvSpPr>
            <a:spLocks noGrp="1"/>
          </p:cNvSpPr>
          <p:nvPr>
            <p:ph type="title"/>
          </p:nvPr>
        </p:nvSpPr>
        <p:spPr>
          <a:xfrm>
            <a:off x="1383564" y="348865"/>
            <a:ext cx="9718111" cy="1576446"/>
          </a:xfrm>
        </p:spPr>
        <p:txBody>
          <a:bodyPr vert="horz" lIns="91440" tIns="45720" rIns="91440" bIns="45720" rtlCol="0" anchor="ctr">
            <a:normAutofit fontScale="90000"/>
          </a:bodyPr>
          <a:lstStyle/>
          <a:p>
            <a:r>
              <a:rPr lang="tr-TR" sz="4000" b="1" dirty="0">
                <a:solidFill>
                  <a:schemeClr val="bg1"/>
                </a:solidFill>
              </a:rPr>
              <a:t>Sizleri aramızda görmek için sabırsızlanıyoruz </a:t>
            </a:r>
            <a:r>
              <a:rPr lang="tr-TR" sz="4000" b="1" dirty="0">
                <a:solidFill>
                  <a:schemeClr val="bg1"/>
                </a:solidFill>
                <a:sym typeface="Wingdings" panose="05000000000000000000" pitchFamily="2" charset="2"/>
              </a:rPr>
              <a:t></a:t>
            </a:r>
            <a:br>
              <a:rPr lang="tr-TR" sz="4000" b="1" dirty="0"/>
            </a:br>
            <a:endParaRPr lang="en-US" sz="4000" kern="1200" dirty="0">
              <a:solidFill>
                <a:srgbClr val="FFFFFF"/>
              </a:solidFill>
              <a:latin typeface="+mj-lt"/>
              <a:ea typeface="+mj-ea"/>
              <a:cs typeface="+mj-cs"/>
            </a:endParaRPr>
          </a:p>
        </p:txBody>
      </p:sp>
      <p:sp>
        <p:nvSpPr>
          <p:cNvPr id="4" name="İçerik Yer Tutucusu 3">
            <a:extLst>
              <a:ext uri="{FF2B5EF4-FFF2-40B4-BE49-F238E27FC236}">
                <a16:creationId xmlns:a16="http://schemas.microsoft.com/office/drawing/2014/main" id="{91B5B015-565B-2AFE-2641-91B48BE28063}"/>
              </a:ext>
            </a:extLst>
          </p:cNvPr>
          <p:cNvSpPr>
            <a:spLocks noGrp="1"/>
          </p:cNvSpPr>
          <p:nvPr>
            <p:ph sz="half" idx="2"/>
          </p:nvPr>
        </p:nvSpPr>
        <p:spPr>
          <a:xfrm>
            <a:off x="1383564" y="3246946"/>
            <a:ext cx="9970236" cy="2879485"/>
          </a:xfrm>
        </p:spPr>
        <p:txBody>
          <a:bodyPr/>
          <a:lstStyle/>
          <a:p>
            <a:pPr marL="0" indent="0" algn="ctr">
              <a:buNone/>
            </a:pPr>
            <a:r>
              <a:rPr lang="tr-TR" b="1" dirty="0"/>
              <a:t>İSTE Turizm </a:t>
            </a:r>
            <a:r>
              <a:rPr lang="tr-TR" b="1"/>
              <a:t>İşletmeciliği Bölümü</a:t>
            </a:r>
            <a:endParaRPr lang="tr-TR" b="1" dirty="0"/>
          </a:p>
        </p:txBody>
      </p:sp>
    </p:spTree>
    <p:extLst>
      <p:ext uri="{BB962C8B-B14F-4D97-AF65-F5344CB8AC3E}">
        <p14:creationId xmlns:p14="http://schemas.microsoft.com/office/powerpoint/2010/main" val="1228764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985614"/>
          </a:xfrm>
        </p:spPr>
        <p:txBody>
          <a:bodyPr/>
          <a:lstStyle/>
          <a:p>
            <a:pPr algn="ctr"/>
            <a:r>
              <a:rPr lang="tr-TR" b="1" dirty="0"/>
              <a:t>ÜNİVERSİTEMİZİN YÖNETİMİ</a:t>
            </a:r>
          </a:p>
        </p:txBody>
      </p:sp>
      <p:pic>
        <p:nvPicPr>
          <p:cNvPr id="5" name="Resim 4"/>
          <p:cNvPicPr>
            <a:picLocks noChangeAspect="1"/>
          </p:cNvPicPr>
          <p:nvPr/>
        </p:nvPicPr>
        <p:blipFill>
          <a:blip r:embed="rId2"/>
          <a:stretch>
            <a:fillRect/>
          </a:stretch>
        </p:blipFill>
        <p:spPr>
          <a:xfrm>
            <a:off x="720436" y="1072611"/>
            <a:ext cx="6397336" cy="5410688"/>
          </a:xfrm>
          <a:prstGeom prst="rect">
            <a:avLst/>
          </a:prstGeom>
        </p:spPr>
      </p:pic>
      <p:pic>
        <p:nvPicPr>
          <p:cNvPr id="7" name="Resim 6"/>
          <p:cNvPicPr>
            <a:picLocks noChangeAspect="1"/>
          </p:cNvPicPr>
          <p:nvPr/>
        </p:nvPicPr>
        <p:blipFill>
          <a:blip r:embed="rId3"/>
          <a:stretch>
            <a:fillRect/>
          </a:stretch>
        </p:blipFill>
        <p:spPr>
          <a:xfrm>
            <a:off x="6954980" y="1930400"/>
            <a:ext cx="5098475" cy="2170544"/>
          </a:xfrm>
          <a:prstGeom prst="rect">
            <a:avLst/>
          </a:prstGeom>
        </p:spPr>
      </p:pic>
    </p:spTree>
    <p:extLst>
      <p:ext uri="{BB962C8B-B14F-4D97-AF65-F5344CB8AC3E}">
        <p14:creationId xmlns:p14="http://schemas.microsoft.com/office/powerpoint/2010/main" val="1783475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110017BA-612D-1C2F-A0C1-CA6207599A78}"/>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a:solidFill>
                  <a:srgbClr val="FFFFFF"/>
                </a:solidFill>
                <a:latin typeface="+mj-lt"/>
                <a:ea typeface="+mj-ea"/>
                <a:cs typeface="+mj-cs"/>
              </a:rPr>
              <a:t>BÖLÜM TARİHÇESİ</a:t>
            </a:r>
          </a:p>
        </p:txBody>
      </p:sp>
      <p:sp>
        <p:nvSpPr>
          <p:cNvPr id="5" name="İçerik Yer Tutucusu 2">
            <a:extLst>
              <a:ext uri="{FF2B5EF4-FFF2-40B4-BE49-F238E27FC236}">
                <a16:creationId xmlns:a16="http://schemas.microsoft.com/office/drawing/2014/main" id="{5B30A180-DDD5-142E-4216-3386A4FBA43A}"/>
              </a:ext>
            </a:extLst>
          </p:cNvPr>
          <p:cNvSpPr>
            <a:spLocks noGrp="1"/>
          </p:cNvSpPr>
          <p:nvPr>
            <p:ph sz="half" idx="2"/>
          </p:nvPr>
        </p:nvSpPr>
        <p:spPr>
          <a:xfrm>
            <a:off x="843280" y="1825625"/>
            <a:ext cx="10510520" cy="4351338"/>
          </a:xfrm>
        </p:spPr>
        <p:txBody>
          <a:bodyPr>
            <a:normAutofit/>
          </a:bodyPr>
          <a:lstStyle/>
          <a:p>
            <a:pPr marL="0" indent="0" algn="just">
              <a:buNone/>
            </a:pPr>
            <a:r>
              <a:rPr lang="tr-TR" dirty="0"/>
              <a:t>Turizm İşletmeciliği ve Otelcilik Yüksekokulu 1992 yılında kurulmuş olup, 2001-2002 yılında Turizm ve Otel İşletmeciliği bölümü ilk öğrencilerini alarak İskenderun'da eğitim öğretime başlamıştır. 23 Nisan 2015 yılından itibaren ise İskenderun Teknik Üniversitesi çatısı altında yeniden yapılandı. Resmi Gazete'nin 18 Nisan 2019 tarih ve 30749 sayılı nüshasında yayımlanan 968 sayılı karara göre Turizm İşletmeciliği ve Otelcilik Yüksekokulu kapatılarak, aynı kararname ile Turizm Fakültesi kurulmuştur. Bölüm, günümüzde Turizm fakültesi bünyesinde "Turizm İşletmeciliği" adı altında yer almaktadır. Programın dili Türkçe olup, bölüm başkanlığı görevini Doç. Dr. Hasan CİNNİOĞLU yürütmektedir.</a:t>
            </a:r>
          </a:p>
          <a:p>
            <a:pPr marL="0" indent="0" algn="just">
              <a:buNone/>
            </a:pPr>
            <a:endParaRPr lang="tr-TR" dirty="0"/>
          </a:p>
        </p:txBody>
      </p:sp>
    </p:spTree>
    <p:extLst>
      <p:ext uri="{BB962C8B-B14F-4D97-AF65-F5344CB8AC3E}">
        <p14:creationId xmlns:p14="http://schemas.microsoft.com/office/powerpoint/2010/main" val="299133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110017BA-612D-1C2F-A0C1-CA6207599A78}"/>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Bölümün</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Amacı</a:t>
            </a:r>
            <a:endParaRPr lang="en-US" sz="4000" kern="1200" dirty="0">
              <a:solidFill>
                <a:srgbClr val="FFFFFF"/>
              </a:solidFill>
              <a:latin typeface="+mj-lt"/>
              <a:ea typeface="+mj-ea"/>
              <a:cs typeface="+mj-cs"/>
            </a:endParaRPr>
          </a:p>
        </p:txBody>
      </p:sp>
      <p:sp>
        <p:nvSpPr>
          <p:cNvPr id="5" name="İçerik Yer Tutucusu 2">
            <a:extLst>
              <a:ext uri="{FF2B5EF4-FFF2-40B4-BE49-F238E27FC236}">
                <a16:creationId xmlns:a16="http://schemas.microsoft.com/office/drawing/2014/main" id="{5B30A180-DDD5-142E-4216-3386A4FBA43A}"/>
              </a:ext>
            </a:extLst>
          </p:cNvPr>
          <p:cNvSpPr>
            <a:spLocks noGrp="1"/>
          </p:cNvSpPr>
          <p:nvPr>
            <p:ph sz="half" idx="2"/>
          </p:nvPr>
        </p:nvSpPr>
        <p:spPr>
          <a:xfrm>
            <a:off x="843280" y="1825625"/>
            <a:ext cx="10510520" cy="4351338"/>
          </a:xfrm>
        </p:spPr>
        <p:txBody>
          <a:bodyPr>
            <a:normAutofit/>
          </a:bodyPr>
          <a:lstStyle/>
          <a:p>
            <a:pPr marL="0" indent="0" algn="just">
              <a:buNone/>
            </a:pPr>
            <a:r>
              <a:rPr lang="tr-TR" dirty="0"/>
              <a:t>Turizm İşletmeciliği Bölümü’nün amacı; hem sektörel hem de akademik ortamda gerekli olan mesleki ve yabancı dil bilgileri ile donatılmış, yöneticilik için gerekli idari, finansal, operasyonel bilgileri iyi bilen, yeni bilgilere açık, iş disiplini sahibi, sorumluluk alabilen, etkin iletişim kurabilen ve alanındaki teknolojik gelişmeleri takip edebilen, edindiği teorik bilgileri pratiğe aktarabilecek becerilerle donatılmış, analiz ve sentez yapabilme yeteneğine sahip, sürdürülebilirlik konusunda bilgili, modern dünyadaki küresel rekabet gereksiniminin farkında olan, mesleki etik bakımından yüksek düzeyde sorumluluk sahibi yönetici adayları yetiştirmektir.</a:t>
            </a:r>
          </a:p>
          <a:p>
            <a:pPr marL="0" indent="0" algn="just">
              <a:buNone/>
            </a:pPr>
            <a:endParaRPr lang="tr-TR" dirty="0"/>
          </a:p>
        </p:txBody>
      </p:sp>
    </p:spTree>
    <p:extLst>
      <p:ext uri="{BB962C8B-B14F-4D97-AF65-F5344CB8AC3E}">
        <p14:creationId xmlns:p14="http://schemas.microsoft.com/office/powerpoint/2010/main" val="3005802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110017BA-612D-1C2F-A0C1-CA6207599A78}"/>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err="1">
                <a:solidFill>
                  <a:srgbClr val="FFFFFF"/>
                </a:solidFill>
                <a:latin typeface="+mj-lt"/>
                <a:ea typeface="+mj-ea"/>
                <a:cs typeface="+mj-cs"/>
              </a:rPr>
              <a:t>Misyon</a:t>
            </a:r>
            <a:r>
              <a:rPr lang="en-US" sz="4000" kern="1200" dirty="0">
                <a:solidFill>
                  <a:srgbClr val="FFFFFF"/>
                </a:solidFill>
                <a:latin typeface="+mj-lt"/>
                <a:ea typeface="+mj-ea"/>
                <a:cs typeface="+mj-cs"/>
              </a:rPr>
              <a:t>/</a:t>
            </a:r>
            <a:r>
              <a:rPr lang="en-US" sz="4000" kern="1200" dirty="0" err="1">
                <a:solidFill>
                  <a:srgbClr val="FFFFFF"/>
                </a:solidFill>
                <a:latin typeface="+mj-lt"/>
                <a:ea typeface="+mj-ea"/>
                <a:cs typeface="+mj-cs"/>
              </a:rPr>
              <a:t>Vizyon</a:t>
            </a:r>
            <a:endParaRPr lang="en-US" sz="4000" kern="1200" dirty="0">
              <a:solidFill>
                <a:srgbClr val="FFFFFF"/>
              </a:solidFill>
              <a:latin typeface="+mj-lt"/>
              <a:ea typeface="+mj-ea"/>
              <a:cs typeface="+mj-cs"/>
            </a:endParaRPr>
          </a:p>
        </p:txBody>
      </p:sp>
      <p:sp>
        <p:nvSpPr>
          <p:cNvPr id="5" name="İçerik Yer Tutucusu 2">
            <a:extLst>
              <a:ext uri="{FF2B5EF4-FFF2-40B4-BE49-F238E27FC236}">
                <a16:creationId xmlns:a16="http://schemas.microsoft.com/office/drawing/2014/main" id="{5B30A180-DDD5-142E-4216-3386A4FBA43A}"/>
              </a:ext>
            </a:extLst>
          </p:cNvPr>
          <p:cNvSpPr>
            <a:spLocks noGrp="1"/>
          </p:cNvSpPr>
          <p:nvPr>
            <p:ph sz="half" idx="2"/>
          </p:nvPr>
        </p:nvSpPr>
        <p:spPr>
          <a:xfrm>
            <a:off x="843280" y="1825625"/>
            <a:ext cx="10510520" cy="4351338"/>
          </a:xfrm>
        </p:spPr>
        <p:txBody>
          <a:bodyPr>
            <a:normAutofit/>
          </a:bodyPr>
          <a:lstStyle/>
          <a:p>
            <a:pPr algn="just"/>
            <a:r>
              <a:rPr lang="tr-TR" b="1" dirty="0"/>
              <a:t>Turizm İşletmeciliği Bölümü Misyonu: </a:t>
            </a:r>
            <a:r>
              <a:rPr lang="tr-TR" dirty="0"/>
              <a:t>Turizm sektöründe bölgenin ve ülkenin rekabet gücünü arttırarak sürdürülebilir turizmin gelişmesine katkı sağlayacak nitelikli eleman yetiştirmek ve araştırmalar yapmak.</a:t>
            </a:r>
          </a:p>
          <a:p>
            <a:pPr algn="just"/>
            <a:endParaRPr lang="tr-TR" dirty="0"/>
          </a:p>
          <a:p>
            <a:pPr algn="just"/>
            <a:r>
              <a:rPr lang="tr-TR" b="1" dirty="0"/>
              <a:t>Turizm İşletmeciliği Bölümü Vizyonu: </a:t>
            </a:r>
            <a:r>
              <a:rPr lang="tr-TR" dirty="0"/>
              <a:t>Turizm İşletmeciliği Bölümü, ulusal ve uluslararası alanda turizm endüstrisine yön veren marka bir kurum olmayı hedefleyerek toplumun genel refahının ve gelişiminin </a:t>
            </a:r>
            <a:r>
              <a:rPr lang="tr-TR" dirty="0" err="1"/>
              <a:t>artrılmasında</a:t>
            </a:r>
            <a:r>
              <a:rPr lang="tr-TR" dirty="0"/>
              <a:t> turizmin ön plana çıkarılmasını sağlamaktır.</a:t>
            </a:r>
          </a:p>
          <a:p>
            <a:pPr marL="0" indent="0" algn="just">
              <a:buNone/>
            </a:pPr>
            <a:endParaRPr lang="tr-TR" dirty="0"/>
          </a:p>
        </p:txBody>
      </p:sp>
    </p:spTree>
    <p:extLst>
      <p:ext uri="{BB962C8B-B14F-4D97-AF65-F5344CB8AC3E}">
        <p14:creationId xmlns:p14="http://schemas.microsoft.com/office/powerpoint/2010/main" val="3661442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110017BA-612D-1C2F-A0C1-CA6207599A78}"/>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err="1">
                <a:solidFill>
                  <a:srgbClr val="FFFFFF"/>
                </a:solidFill>
                <a:latin typeface="+mj-lt"/>
                <a:ea typeface="+mj-ea"/>
                <a:cs typeface="+mj-cs"/>
              </a:rPr>
              <a:t>Neden</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Turizm</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İşletmeciliği</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Bölümü</a:t>
            </a:r>
            <a:r>
              <a:rPr lang="en-US" sz="4000" kern="1200" dirty="0">
                <a:solidFill>
                  <a:srgbClr val="FFFFFF"/>
                </a:solidFill>
                <a:latin typeface="+mj-lt"/>
                <a:ea typeface="+mj-ea"/>
                <a:cs typeface="+mj-cs"/>
              </a:rPr>
              <a:t>?</a:t>
            </a:r>
          </a:p>
        </p:txBody>
      </p:sp>
      <p:sp>
        <p:nvSpPr>
          <p:cNvPr id="5" name="İçerik Yer Tutucusu 2">
            <a:extLst>
              <a:ext uri="{FF2B5EF4-FFF2-40B4-BE49-F238E27FC236}">
                <a16:creationId xmlns:a16="http://schemas.microsoft.com/office/drawing/2014/main" id="{5B30A180-DDD5-142E-4216-3386A4FBA43A}"/>
              </a:ext>
            </a:extLst>
          </p:cNvPr>
          <p:cNvSpPr>
            <a:spLocks noGrp="1"/>
          </p:cNvSpPr>
          <p:nvPr>
            <p:ph sz="half" idx="2"/>
          </p:nvPr>
        </p:nvSpPr>
        <p:spPr>
          <a:xfrm>
            <a:off x="843280" y="1825625"/>
            <a:ext cx="10510520" cy="4351338"/>
          </a:xfrm>
        </p:spPr>
        <p:txBody>
          <a:bodyPr>
            <a:normAutofit/>
          </a:bodyPr>
          <a:lstStyle/>
          <a:p>
            <a:pPr marL="0" indent="0" algn="just">
              <a:buNone/>
            </a:pPr>
            <a:r>
              <a:rPr lang="tr-TR" dirty="0"/>
              <a:t>Türkiye’nin 2023 yılı turizm geliri 54,3 milyar dolar iken, ülkemize gelen turist sayısı yaklaşık 56,7 milyon kişidir. Türkiye, uluslararası turist sayısı sıralamasında ise dünya turizminde 5. sırada yer almaktadır. Ülkemizde 10 binin üzerinde konaklama tesisi, 10 bine yakın restoran ve 9 bine yakın seyahat acentesi bulunmaktadır. Turizm, ülkemizde gelişmekte olan ve yatırım yapılan büyüyen bir sektör olduğu için, bu konuda önemli sayıda nitelikli elemana ihtiyaç duyulmaktadır.</a:t>
            </a:r>
          </a:p>
          <a:p>
            <a:pPr marL="0" indent="0" algn="just">
              <a:buNone/>
            </a:pPr>
            <a:endParaRPr lang="tr-TR" dirty="0"/>
          </a:p>
        </p:txBody>
      </p:sp>
    </p:spTree>
    <p:extLst>
      <p:ext uri="{BB962C8B-B14F-4D97-AF65-F5344CB8AC3E}">
        <p14:creationId xmlns:p14="http://schemas.microsoft.com/office/powerpoint/2010/main" val="4039379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110017BA-612D-1C2F-A0C1-CA6207599A78}"/>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err="1">
                <a:solidFill>
                  <a:srgbClr val="FFFFFF"/>
                </a:solidFill>
                <a:latin typeface="+mj-lt"/>
                <a:ea typeface="+mj-ea"/>
                <a:cs typeface="+mj-cs"/>
              </a:rPr>
              <a:t>Mezunlarımızın</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İş</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İmkanı</a:t>
            </a:r>
            <a:endParaRPr lang="en-US" sz="4000" kern="1200" dirty="0">
              <a:solidFill>
                <a:srgbClr val="FFFFFF"/>
              </a:solidFill>
              <a:latin typeface="+mj-lt"/>
              <a:ea typeface="+mj-ea"/>
              <a:cs typeface="+mj-cs"/>
            </a:endParaRPr>
          </a:p>
        </p:txBody>
      </p:sp>
      <p:sp>
        <p:nvSpPr>
          <p:cNvPr id="5" name="İçerik Yer Tutucusu 2">
            <a:extLst>
              <a:ext uri="{FF2B5EF4-FFF2-40B4-BE49-F238E27FC236}">
                <a16:creationId xmlns:a16="http://schemas.microsoft.com/office/drawing/2014/main" id="{5B30A180-DDD5-142E-4216-3386A4FBA43A}"/>
              </a:ext>
            </a:extLst>
          </p:cNvPr>
          <p:cNvSpPr>
            <a:spLocks noGrp="1"/>
          </p:cNvSpPr>
          <p:nvPr>
            <p:ph sz="half" idx="2"/>
          </p:nvPr>
        </p:nvSpPr>
        <p:spPr>
          <a:xfrm>
            <a:off x="843280" y="1825625"/>
            <a:ext cx="10510520" cy="4351338"/>
          </a:xfrm>
        </p:spPr>
        <p:txBody>
          <a:bodyPr>
            <a:normAutofit fontScale="85000" lnSpcReduction="20000"/>
          </a:bodyPr>
          <a:lstStyle/>
          <a:p>
            <a:pPr marL="0" indent="0" algn="just">
              <a:buNone/>
            </a:pPr>
            <a:r>
              <a:rPr lang="tr-TR" dirty="0"/>
              <a:t>Mezunlarımız, kamu sektörü de dahil olmak üzere çoğunlukla özel sektörde konaklama tesisleri, seyahat acenteleri, kulüpler, restoranlar gibi ağırlama işletmelerinde pazarlama, muhasebe, finans, insan kaynakları, ön büro, yiyecek içecek departmanı gibi çeşitli bölümlerde görev yapabilirler. Bu bölümlerden bazıları şöyledir;</a:t>
            </a:r>
          </a:p>
          <a:p>
            <a:pPr marL="0" indent="0" algn="just">
              <a:buNone/>
            </a:pPr>
            <a:endParaRPr lang="tr-TR" dirty="0"/>
          </a:p>
          <a:p>
            <a:pPr marL="0" indent="0" algn="just">
              <a:buNone/>
            </a:pPr>
            <a:r>
              <a:rPr lang="tr-TR" dirty="0"/>
              <a:t>•Kurum ve kuruluşlarda departman müdürlükleri,</a:t>
            </a:r>
          </a:p>
          <a:p>
            <a:pPr marL="0" indent="0" algn="just">
              <a:buNone/>
            </a:pPr>
            <a:r>
              <a:rPr lang="tr-TR" dirty="0"/>
              <a:t>•Otel restoranlarında, seyahat ve tur şirketlerinde, hava alanlarında, hükümet kuruluşlarında iş kariyerleri,</a:t>
            </a:r>
          </a:p>
          <a:p>
            <a:pPr marL="0" indent="0" algn="just">
              <a:buNone/>
            </a:pPr>
            <a:r>
              <a:rPr lang="tr-TR" dirty="0"/>
              <a:t>•Hem özel hem kamu sektöründe üst kademelerde operasyonel yönetim pozisyonları,</a:t>
            </a:r>
          </a:p>
          <a:p>
            <a:pPr marL="0" indent="0" algn="just">
              <a:buNone/>
            </a:pPr>
            <a:r>
              <a:rPr lang="tr-TR" dirty="0"/>
              <a:t>•Öğrenciler, lisans derecesinin tamamlanmasının ardından yüksek lisans eğitimine devam edebilirler.</a:t>
            </a:r>
          </a:p>
        </p:txBody>
      </p:sp>
    </p:spTree>
    <p:extLst>
      <p:ext uri="{BB962C8B-B14F-4D97-AF65-F5344CB8AC3E}">
        <p14:creationId xmlns:p14="http://schemas.microsoft.com/office/powerpoint/2010/main" val="1865524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110017BA-612D-1C2F-A0C1-CA6207599A78}"/>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err="1">
                <a:solidFill>
                  <a:srgbClr val="FFFFFF"/>
                </a:solidFill>
                <a:latin typeface="+mj-lt"/>
                <a:ea typeface="+mj-ea"/>
                <a:cs typeface="+mj-cs"/>
              </a:rPr>
              <a:t>Bölümümüzde</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Verilen</a:t>
            </a:r>
            <a:r>
              <a:rPr lang="en-US" sz="4000" kern="1200" dirty="0">
                <a:solidFill>
                  <a:srgbClr val="FFFFFF"/>
                </a:solidFill>
                <a:latin typeface="+mj-lt"/>
                <a:ea typeface="+mj-ea"/>
                <a:cs typeface="+mj-cs"/>
              </a:rPr>
              <a:t> </a:t>
            </a:r>
            <a:r>
              <a:rPr lang="tr-TR" sz="4000" kern="1200" dirty="0">
                <a:solidFill>
                  <a:srgbClr val="FFFFFF"/>
                </a:solidFill>
                <a:latin typeface="+mj-lt"/>
                <a:ea typeface="+mj-ea"/>
                <a:cs typeface="+mj-cs"/>
              </a:rPr>
              <a:t>Zorunlu </a:t>
            </a:r>
            <a:r>
              <a:rPr lang="en-US" sz="4000" kern="1200" dirty="0" err="1">
                <a:solidFill>
                  <a:srgbClr val="FFFFFF"/>
                </a:solidFill>
                <a:latin typeface="+mj-lt"/>
                <a:ea typeface="+mj-ea"/>
                <a:cs typeface="+mj-cs"/>
              </a:rPr>
              <a:t>Dersler</a:t>
            </a:r>
            <a:endParaRPr lang="en-US" sz="4000" kern="1200" dirty="0">
              <a:solidFill>
                <a:srgbClr val="FFFFFF"/>
              </a:solidFill>
              <a:latin typeface="+mj-lt"/>
              <a:ea typeface="+mj-ea"/>
              <a:cs typeface="+mj-cs"/>
            </a:endParaRPr>
          </a:p>
        </p:txBody>
      </p:sp>
      <p:graphicFrame>
        <p:nvGraphicFramePr>
          <p:cNvPr id="8" name="İçerik Yer Tutucusu 4">
            <a:extLst>
              <a:ext uri="{FF2B5EF4-FFF2-40B4-BE49-F238E27FC236}">
                <a16:creationId xmlns:a16="http://schemas.microsoft.com/office/drawing/2014/main" id="{EC707650-D0C1-97BD-661F-CAF3412EC16C}"/>
              </a:ext>
            </a:extLst>
          </p:cNvPr>
          <p:cNvGraphicFramePr>
            <a:graphicFrameLocks noGrp="1"/>
          </p:cNvGraphicFramePr>
          <p:nvPr>
            <p:ph sz="half" idx="2"/>
          </p:nvPr>
        </p:nvGraphicFramePr>
        <p:xfrm>
          <a:off x="737987" y="2112579"/>
          <a:ext cx="10739966" cy="4192808"/>
        </p:xfrm>
        <a:graphic>
          <a:graphicData uri="http://schemas.openxmlformats.org/drawingml/2006/table">
            <a:tbl>
              <a:tblPr firstRow="1" firstCol="1" bandRow="1">
                <a:tableStyleId>{5C22544A-7EE6-4342-B048-85BDC9FD1C3A}</a:tableStyleId>
              </a:tblPr>
              <a:tblGrid>
                <a:gridCol w="10739966">
                  <a:extLst>
                    <a:ext uri="{9D8B030D-6E8A-4147-A177-3AD203B41FA5}">
                      <a16:colId xmlns:a16="http://schemas.microsoft.com/office/drawing/2014/main" val="759046482"/>
                    </a:ext>
                  </a:extLst>
                </a:gridCol>
              </a:tblGrid>
              <a:tr h="524101">
                <a:tc>
                  <a:txBody>
                    <a:bodyPr/>
                    <a:lstStyle/>
                    <a:p>
                      <a:r>
                        <a:rPr lang="tr-TR" sz="2800">
                          <a:effectLst/>
                        </a:rPr>
                        <a:t>ATATÜRK İLKELERİ VE İNKILAP TARİHİ I </a:t>
                      </a:r>
                      <a:endParaRPr lang="tr-TR" sz="4200">
                        <a:effectLst/>
                        <a:latin typeface="Times New Roman" panose="02020603050405020304" pitchFamily="18" charset="0"/>
                        <a:ea typeface="Times New Roman" panose="02020603050405020304" pitchFamily="18" charset="0"/>
                      </a:endParaRPr>
                    </a:p>
                  </a:txBody>
                  <a:tcPr marL="60443" marR="60443" marT="0" marB="0" anchor="ctr"/>
                </a:tc>
                <a:extLst>
                  <a:ext uri="{0D108BD9-81ED-4DB2-BD59-A6C34878D82A}">
                    <a16:rowId xmlns:a16="http://schemas.microsoft.com/office/drawing/2014/main" val="555373731"/>
                  </a:ext>
                </a:extLst>
              </a:tr>
              <a:tr h="524101">
                <a:tc>
                  <a:txBody>
                    <a:bodyPr/>
                    <a:lstStyle/>
                    <a:p>
                      <a:r>
                        <a:rPr lang="tr-TR" sz="2800">
                          <a:effectLst/>
                        </a:rPr>
                        <a:t>TÜRK DİLİ I  </a:t>
                      </a:r>
                      <a:endParaRPr lang="tr-TR" sz="4200">
                        <a:effectLst/>
                        <a:latin typeface="Times New Roman" panose="02020603050405020304" pitchFamily="18" charset="0"/>
                        <a:ea typeface="Times New Roman" panose="02020603050405020304" pitchFamily="18" charset="0"/>
                      </a:endParaRPr>
                    </a:p>
                  </a:txBody>
                  <a:tcPr marL="60443" marR="60443" marT="0" marB="0" anchor="ctr"/>
                </a:tc>
                <a:extLst>
                  <a:ext uri="{0D108BD9-81ED-4DB2-BD59-A6C34878D82A}">
                    <a16:rowId xmlns:a16="http://schemas.microsoft.com/office/drawing/2014/main" val="1805188621"/>
                  </a:ext>
                </a:extLst>
              </a:tr>
              <a:tr h="524101">
                <a:tc>
                  <a:txBody>
                    <a:bodyPr/>
                    <a:lstStyle/>
                    <a:p>
                      <a:r>
                        <a:rPr lang="tr-TR" sz="2800">
                          <a:effectLst/>
                        </a:rPr>
                        <a:t>İNGİLİZCE I  </a:t>
                      </a:r>
                      <a:endParaRPr lang="tr-TR" sz="4200">
                        <a:effectLst/>
                        <a:latin typeface="Times New Roman" panose="02020603050405020304" pitchFamily="18" charset="0"/>
                        <a:ea typeface="Times New Roman" panose="02020603050405020304" pitchFamily="18" charset="0"/>
                      </a:endParaRPr>
                    </a:p>
                  </a:txBody>
                  <a:tcPr marL="60443" marR="60443" marT="0" marB="0" anchor="ctr"/>
                </a:tc>
                <a:extLst>
                  <a:ext uri="{0D108BD9-81ED-4DB2-BD59-A6C34878D82A}">
                    <a16:rowId xmlns:a16="http://schemas.microsoft.com/office/drawing/2014/main" val="2891117838"/>
                  </a:ext>
                </a:extLst>
              </a:tr>
              <a:tr h="524101">
                <a:tc>
                  <a:txBody>
                    <a:bodyPr/>
                    <a:lstStyle/>
                    <a:p>
                      <a:r>
                        <a:rPr lang="tr-TR" sz="2800">
                          <a:effectLst/>
                        </a:rPr>
                        <a:t>TEKNOLOJİ OKURYAZARLIĞI </a:t>
                      </a:r>
                      <a:endParaRPr lang="tr-TR" sz="4200">
                        <a:effectLst/>
                        <a:latin typeface="Times New Roman" panose="02020603050405020304" pitchFamily="18" charset="0"/>
                        <a:ea typeface="Times New Roman" panose="02020603050405020304" pitchFamily="18" charset="0"/>
                      </a:endParaRPr>
                    </a:p>
                  </a:txBody>
                  <a:tcPr marL="60443" marR="60443" marT="0" marB="0" anchor="ctr"/>
                </a:tc>
                <a:extLst>
                  <a:ext uri="{0D108BD9-81ED-4DB2-BD59-A6C34878D82A}">
                    <a16:rowId xmlns:a16="http://schemas.microsoft.com/office/drawing/2014/main" val="3523059009"/>
                  </a:ext>
                </a:extLst>
              </a:tr>
              <a:tr h="524101">
                <a:tc>
                  <a:txBody>
                    <a:bodyPr/>
                    <a:lstStyle/>
                    <a:p>
                      <a:r>
                        <a:rPr lang="tr-TR" sz="2800">
                          <a:effectLst/>
                        </a:rPr>
                        <a:t>GENEL TURİZM</a:t>
                      </a:r>
                      <a:endParaRPr lang="tr-TR" sz="4200">
                        <a:effectLst/>
                        <a:latin typeface="Times New Roman" panose="02020603050405020304" pitchFamily="18" charset="0"/>
                        <a:ea typeface="Times New Roman" panose="02020603050405020304" pitchFamily="18" charset="0"/>
                      </a:endParaRPr>
                    </a:p>
                  </a:txBody>
                  <a:tcPr marL="60443" marR="60443" marT="0" marB="0" anchor="ctr"/>
                </a:tc>
                <a:extLst>
                  <a:ext uri="{0D108BD9-81ED-4DB2-BD59-A6C34878D82A}">
                    <a16:rowId xmlns:a16="http://schemas.microsoft.com/office/drawing/2014/main" val="2332715032"/>
                  </a:ext>
                </a:extLst>
              </a:tr>
              <a:tr h="524101">
                <a:tc>
                  <a:txBody>
                    <a:bodyPr/>
                    <a:lstStyle/>
                    <a:p>
                      <a:r>
                        <a:rPr lang="tr-TR" sz="2800">
                          <a:effectLst/>
                        </a:rPr>
                        <a:t>GENEL EKONOMİ</a:t>
                      </a:r>
                      <a:endParaRPr lang="tr-TR" sz="4200">
                        <a:effectLst/>
                        <a:latin typeface="Times New Roman" panose="02020603050405020304" pitchFamily="18" charset="0"/>
                        <a:ea typeface="Times New Roman" panose="02020603050405020304" pitchFamily="18" charset="0"/>
                      </a:endParaRPr>
                    </a:p>
                  </a:txBody>
                  <a:tcPr marL="60443" marR="60443" marT="0" marB="0" anchor="ctr"/>
                </a:tc>
                <a:extLst>
                  <a:ext uri="{0D108BD9-81ED-4DB2-BD59-A6C34878D82A}">
                    <a16:rowId xmlns:a16="http://schemas.microsoft.com/office/drawing/2014/main" val="2661515350"/>
                  </a:ext>
                </a:extLst>
              </a:tr>
              <a:tr h="524101">
                <a:tc>
                  <a:txBody>
                    <a:bodyPr/>
                    <a:lstStyle/>
                    <a:p>
                      <a:r>
                        <a:rPr lang="tr-TR" sz="2800">
                          <a:effectLst/>
                        </a:rPr>
                        <a:t>GENEL İŞLETME</a:t>
                      </a:r>
                      <a:endParaRPr lang="tr-TR" sz="4200">
                        <a:effectLst/>
                        <a:latin typeface="Times New Roman" panose="02020603050405020304" pitchFamily="18" charset="0"/>
                        <a:ea typeface="Times New Roman" panose="02020603050405020304" pitchFamily="18" charset="0"/>
                      </a:endParaRPr>
                    </a:p>
                  </a:txBody>
                  <a:tcPr marL="60443" marR="60443" marT="0" marB="0" anchor="ctr"/>
                </a:tc>
                <a:extLst>
                  <a:ext uri="{0D108BD9-81ED-4DB2-BD59-A6C34878D82A}">
                    <a16:rowId xmlns:a16="http://schemas.microsoft.com/office/drawing/2014/main" val="427714345"/>
                  </a:ext>
                </a:extLst>
              </a:tr>
              <a:tr h="524101">
                <a:tc>
                  <a:txBody>
                    <a:bodyPr/>
                    <a:lstStyle/>
                    <a:p>
                      <a:r>
                        <a:rPr lang="tr-TR" sz="2800">
                          <a:effectLst/>
                        </a:rPr>
                        <a:t>KARİYER PLANLAMA</a:t>
                      </a:r>
                      <a:endParaRPr lang="tr-TR" sz="4200">
                        <a:effectLst/>
                        <a:latin typeface="Times New Roman" panose="02020603050405020304" pitchFamily="18" charset="0"/>
                        <a:ea typeface="Times New Roman" panose="02020603050405020304" pitchFamily="18" charset="0"/>
                      </a:endParaRPr>
                    </a:p>
                  </a:txBody>
                  <a:tcPr marL="60443" marR="60443" marT="0" marB="0" anchor="ctr"/>
                </a:tc>
                <a:extLst>
                  <a:ext uri="{0D108BD9-81ED-4DB2-BD59-A6C34878D82A}">
                    <a16:rowId xmlns:a16="http://schemas.microsoft.com/office/drawing/2014/main" val="1211594015"/>
                  </a:ext>
                </a:extLst>
              </a:tr>
            </a:tbl>
          </a:graphicData>
        </a:graphic>
      </p:graphicFrame>
    </p:spTree>
    <p:extLst>
      <p:ext uri="{BB962C8B-B14F-4D97-AF65-F5344CB8AC3E}">
        <p14:creationId xmlns:p14="http://schemas.microsoft.com/office/powerpoint/2010/main" val="2986001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87932A17-94EB-6C6C-724B-57CAFB047518}"/>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sz="4000" kern="1200" dirty="0" err="1">
                <a:solidFill>
                  <a:srgbClr val="FFFFFF"/>
                </a:solidFill>
                <a:latin typeface="+mj-lt"/>
                <a:ea typeface="+mj-ea"/>
                <a:cs typeface="+mj-cs"/>
              </a:rPr>
              <a:t>Bölümümüzde</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Verilen</a:t>
            </a:r>
            <a:r>
              <a:rPr lang="en-US" sz="4000" kern="1200" dirty="0">
                <a:solidFill>
                  <a:srgbClr val="FFFFFF"/>
                </a:solidFill>
                <a:latin typeface="+mj-lt"/>
                <a:ea typeface="+mj-ea"/>
                <a:cs typeface="+mj-cs"/>
              </a:rPr>
              <a:t> </a:t>
            </a:r>
            <a:r>
              <a:rPr lang="tr-TR" sz="4000" kern="1200" dirty="0">
                <a:solidFill>
                  <a:srgbClr val="FFFFFF"/>
                </a:solidFill>
                <a:latin typeface="+mj-lt"/>
                <a:ea typeface="+mj-ea"/>
                <a:cs typeface="+mj-cs"/>
              </a:rPr>
              <a:t>Zorunlu </a:t>
            </a:r>
            <a:r>
              <a:rPr lang="en-US" sz="4000" kern="1200" dirty="0" err="1">
                <a:solidFill>
                  <a:srgbClr val="FFFFFF"/>
                </a:solidFill>
                <a:latin typeface="+mj-lt"/>
                <a:ea typeface="+mj-ea"/>
                <a:cs typeface="+mj-cs"/>
              </a:rPr>
              <a:t>Dersler</a:t>
            </a:r>
            <a:endParaRPr lang="en-US" sz="4000" kern="1200" dirty="0">
              <a:solidFill>
                <a:srgbClr val="FFFFFF"/>
              </a:solidFill>
              <a:latin typeface="+mj-lt"/>
              <a:ea typeface="+mj-ea"/>
              <a:cs typeface="+mj-cs"/>
            </a:endParaRPr>
          </a:p>
        </p:txBody>
      </p:sp>
      <p:graphicFrame>
        <p:nvGraphicFramePr>
          <p:cNvPr id="8" name="İçerik Yer Tutucusu 4">
            <a:extLst>
              <a:ext uri="{FF2B5EF4-FFF2-40B4-BE49-F238E27FC236}">
                <a16:creationId xmlns:a16="http://schemas.microsoft.com/office/drawing/2014/main" id="{14828526-3D70-8F84-0BD8-311F86D3DDB4}"/>
              </a:ext>
            </a:extLst>
          </p:cNvPr>
          <p:cNvGraphicFramePr>
            <a:graphicFrameLocks noGrp="1"/>
          </p:cNvGraphicFramePr>
          <p:nvPr>
            <p:ph sz="half" idx="2"/>
          </p:nvPr>
        </p:nvGraphicFramePr>
        <p:xfrm>
          <a:off x="644056" y="2667232"/>
          <a:ext cx="10927829" cy="3586905"/>
        </p:xfrm>
        <a:graphic>
          <a:graphicData uri="http://schemas.openxmlformats.org/drawingml/2006/table">
            <a:tbl>
              <a:tblPr firstRow="1" firstCol="1" bandRow="1">
                <a:tableStyleId>{5C22544A-7EE6-4342-B048-85BDC9FD1C3A}</a:tableStyleId>
              </a:tblPr>
              <a:tblGrid>
                <a:gridCol w="10927829">
                  <a:extLst>
                    <a:ext uri="{9D8B030D-6E8A-4147-A177-3AD203B41FA5}">
                      <a16:colId xmlns:a16="http://schemas.microsoft.com/office/drawing/2014/main" val="374943275"/>
                    </a:ext>
                  </a:extLst>
                </a:gridCol>
              </a:tblGrid>
              <a:tr h="398545">
                <a:tc>
                  <a:txBody>
                    <a:bodyPr/>
                    <a:lstStyle/>
                    <a:p>
                      <a:r>
                        <a:rPr lang="tr-TR" sz="2100">
                          <a:effectLst/>
                        </a:rPr>
                        <a:t>ATATÜRK İLKELERİ VE İNKILAP TARİHİ II </a:t>
                      </a:r>
                      <a:endParaRPr lang="tr-TR" sz="3200">
                        <a:effectLst/>
                        <a:latin typeface="Times New Roman" panose="02020603050405020304" pitchFamily="18" charset="0"/>
                        <a:ea typeface="Times New Roman" panose="02020603050405020304" pitchFamily="18" charset="0"/>
                      </a:endParaRPr>
                    </a:p>
                  </a:txBody>
                  <a:tcPr marL="46193" marR="46193" marT="0" marB="0" anchor="ctr"/>
                </a:tc>
                <a:extLst>
                  <a:ext uri="{0D108BD9-81ED-4DB2-BD59-A6C34878D82A}">
                    <a16:rowId xmlns:a16="http://schemas.microsoft.com/office/drawing/2014/main" val="2818140401"/>
                  </a:ext>
                </a:extLst>
              </a:tr>
              <a:tr h="398545">
                <a:tc>
                  <a:txBody>
                    <a:bodyPr/>
                    <a:lstStyle/>
                    <a:p>
                      <a:r>
                        <a:rPr lang="tr-TR" sz="2100">
                          <a:effectLst/>
                        </a:rPr>
                        <a:t>TÜRK DİLİ II  </a:t>
                      </a:r>
                      <a:endParaRPr lang="tr-TR" sz="3200">
                        <a:effectLst/>
                        <a:latin typeface="Times New Roman" panose="02020603050405020304" pitchFamily="18" charset="0"/>
                        <a:ea typeface="Times New Roman" panose="02020603050405020304" pitchFamily="18" charset="0"/>
                      </a:endParaRPr>
                    </a:p>
                  </a:txBody>
                  <a:tcPr marL="46193" marR="46193" marT="0" marB="0" anchor="ctr"/>
                </a:tc>
                <a:extLst>
                  <a:ext uri="{0D108BD9-81ED-4DB2-BD59-A6C34878D82A}">
                    <a16:rowId xmlns:a16="http://schemas.microsoft.com/office/drawing/2014/main" val="3340426077"/>
                  </a:ext>
                </a:extLst>
              </a:tr>
              <a:tr h="398545">
                <a:tc>
                  <a:txBody>
                    <a:bodyPr/>
                    <a:lstStyle/>
                    <a:p>
                      <a:r>
                        <a:rPr lang="tr-TR" sz="2100">
                          <a:effectLst/>
                        </a:rPr>
                        <a:t>İNGİLİZCE II  </a:t>
                      </a:r>
                      <a:endParaRPr lang="tr-TR" sz="3200">
                        <a:effectLst/>
                        <a:latin typeface="Times New Roman" panose="02020603050405020304" pitchFamily="18" charset="0"/>
                        <a:ea typeface="Times New Roman" panose="02020603050405020304" pitchFamily="18" charset="0"/>
                      </a:endParaRPr>
                    </a:p>
                  </a:txBody>
                  <a:tcPr marL="46193" marR="46193" marT="0" marB="0" anchor="ctr"/>
                </a:tc>
                <a:extLst>
                  <a:ext uri="{0D108BD9-81ED-4DB2-BD59-A6C34878D82A}">
                    <a16:rowId xmlns:a16="http://schemas.microsoft.com/office/drawing/2014/main" val="4038659994"/>
                  </a:ext>
                </a:extLst>
              </a:tr>
              <a:tr h="398545">
                <a:tc>
                  <a:txBody>
                    <a:bodyPr/>
                    <a:lstStyle/>
                    <a:p>
                      <a:r>
                        <a:rPr lang="tr-TR" sz="2100">
                          <a:effectLst/>
                        </a:rPr>
                        <a:t>YENİLİKÇİLİK VE GİRİŞİMCİLİK </a:t>
                      </a:r>
                      <a:endParaRPr lang="tr-TR" sz="3200">
                        <a:effectLst/>
                        <a:latin typeface="Times New Roman" panose="02020603050405020304" pitchFamily="18" charset="0"/>
                        <a:ea typeface="Times New Roman" panose="02020603050405020304" pitchFamily="18" charset="0"/>
                      </a:endParaRPr>
                    </a:p>
                  </a:txBody>
                  <a:tcPr marL="46193" marR="46193" marT="0" marB="0" anchor="ctr"/>
                </a:tc>
                <a:extLst>
                  <a:ext uri="{0D108BD9-81ED-4DB2-BD59-A6C34878D82A}">
                    <a16:rowId xmlns:a16="http://schemas.microsoft.com/office/drawing/2014/main" val="1756732654"/>
                  </a:ext>
                </a:extLst>
              </a:tr>
              <a:tr h="398545">
                <a:tc>
                  <a:txBody>
                    <a:bodyPr/>
                    <a:lstStyle/>
                    <a:p>
                      <a:r>
                        <a:rPr lang="tr-TR" sz="2100">
                          <a:effectLst/>
                        </a:rPr>
                        <a:t>GENEL MUHASEBE</a:t>
                      </a:r>
                      <a:endParaRPr lang="tr-TR" sz="3200">
                        <a:effectLst/>
                        <a:latin typeface="Times New Roman" panose="02020603050405020304" pitchFamily="18" charset="0"/>
                        <a:ea typeface="Times New Roman" panose="02020603050405020304" pitchFamily="18" charset="0"/>
                      </a:endParaRPr>
                    </a:p>
                  </a:txBody>
                  <a:tcPr marL="46193" marR="46193" marT="0" marB="0" anchor="ctr"/>
                </a:tc>
                <a:extLst>
                  <a:ext uri="{0D108BD9-81ED-4DB2-BD59-A6C34878D82A}">
                    <a16:rowId xmlns:a16="http://schemas.microsoft.com/office/drawing/2014/main" val="2490644356"/>
                  </a:ext>
                </a:extLst>
              </a:tr>
              <a:tr h="398545">
                <a:tc>
                  <a:txBody>
                    <a:bodyPr/>
                    <a:lstStyle/>
                    <a:p>
                      <a:r>
                        <a:rPr lang="tr-TR" sz="2100">
                          <a:effectLst/>
                        </a:rPr>
                        <a:t>TURİZM İŞLETMELERİNDE YÖNETİM VE ORGANİZASYON</a:t>
                      </a:r>
                      <a:endParaRPr lang="tr-TR" sz="3200">
                        <a:effectLst/>
                        <a:latin typeface="Times New Roman" panose="02020603050405020304" pitchFamily="18" charset="0"/>
                        <a:ea typeface="Times New Roman" panose="02020603050405020304" pitchFamily="18" charset="0"/>
                      </a:endParaRPr>
                    </a:p>
                  </a:txBody>
                  <a:tcPr marL="46193" marR="46193" marT="0" marB="0" anchor="ctr"/>
                </a:tc>
                <a:extLst>
                  <a:ext uri="{0D108BD9-81ED-4DB2-BD59-A6C34878D82A}">
                    <a16:rowId xmlns:a16="http://schemas.microsoft.com/office/drawing/2014/main" val="3893215747"/>
                  </a:ext>
                </a:extLst>
              </a:tr>
              <a:tr h="398545">
                <a:tc>
                  <a:txBody>
                    <a:bodyPr/>
                    <a:lstStyle/>
                    <a:p>
                      <a:r>
                        <a:rPr lang="tr-TR" sz="2100">
                          <a:effectLst/>
                        </a:rPr>
                        <a:t>DÜNYA DESTİNASYONLARI VE ULUSLARARASI TURİZM</a:t>
                      </a:r>
                      <a:endParaRPr lang="tr-TR" sz="3200">
                        <a:effectLst/>
                        <a:latin typeface="Times New Roman" panose="02020603050405020304" pitchFamily="18" charset="0"/>
                        <a:ea typeface="Times New Roman" panose="02020603050405020304" pitchFamily="18" charset="0"/>
                      </a:endParaRPr>
                    </a:p>
                  </a:txBody>
                  <a:tcPr marL="46193" marR="46193" marT="0" marB="0" anchor="ctr"/>
                </a:tc>
                <a:extLst>
                  <a:ext uri="{0D108BD9-81ED-4DB2-BD59-A6C34878D82A}">
                    <a16:rowId xmlns:a16="http://schemas.microsoft.com/office/drawing/2014/main" val="804349314"/>
                  </a:ext>
                </a:extLst>
              </a:tr>
              <a:tr h="398545">
                <a:tc>
                  <a:txBody>
                    <a:bodyPr/>
                    <a:lstStyle/>
                    <a:p>
                      <a:r>
                        <a:rPr lang="tr-TR" sz="2100">
                          <a:effectLst/>
                        </a:rPr>
                        <a:t>SEYAHAT ACENTACILIĞI VE TUR OPERATÖRLÜĞÜ</a:t>
                      </a:r>
                      <a:endParaRPr lang="tr-TR" sz="3200">
                        <a:effectLst/>
                        <a:latin typeface="Times New Roman" panose="02020603050405020304" pitchFamily="18" charset="0"/>
                        <a:ea typeface="Times New Roman" panose="02020603050405020304" pitchFamily="18" charset="0"/>
                      </a:endParaRPr>
                    </a:p>
                  </a:txBody>
                  <a:tcPr marL="46193" marR="46193" marT="0" marB="0" anchor="ctr"/>
                </a:tc>
                <a:extLst>
                  <a:ext uri="{0D108BD9-81ED-4DB2-BD59-A6C34878D82A}">
                    <a16:rowId xmlns:a16="http://schemas.microsoft.com/office/drawing/2014/main" val="2434746076"/>
                  </a:ext>
                </a:extLst>
              </a:tr>
              <a:tr h="398545">
                <a:tc>
                  <a:txBody>
                    <a:bodyPr/>
                    <a:lstStyle/>
                    <a:p>
                      <a:r>
                        <a:rPr lang="tr-TR" sz="2100">
                          <a:effectLst/>
                        </a:rPr>
                        <a:t>İngilizce Becerileri II</a:t>
                      </a:r>
                      <a:endParaRPr lang="tr-TR" sz="3200">
                        <a:effectLst/>
                        <a:latin typeface="Times New Roman" panose="02020603050405020304" pitchFamily="18" charset="0"/>
                        <a:ea typeface="Times New Roman" panose="02020603050405020304" pitchFamily="18" charset="0"/>
                      </a:endParaRPr>
                    </a:p>
                  </a:txBody>
                  <a:tcPr marL="46193" marR="46193" marT="0" marB="0" anchor="ctr"/>
                </a:tc>
                <a:extLst>
                  <a:ext uri="{0D108BD9-81ED-4DB2-BD59-A6C34878D82A}">
                    <a16:rowId xmlns:a16="http://schemas.microsoft.com/office/drawing/2014/main" val="3846780744"/>
                  </a:ext>
                </a:extLst>
              </a:tr>
            </a:tbl>
          </a:graphicData>
        </a:graphic>
      </p:graphicFrame>
    </p:spTree>
    <p:extLst>
      <p:ext uri="{BB962C8B-B14F-4D97-AF65-F5344CB8AC3E}">
        <p14:creationId xmlns:p14="http://schemas.microsoft.com/office/powerpoint/2010/main" val="28709393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31</TotalTime>
  <Words>667</Words>
  <Application>Microsoft Office PowerPoint</Application>
  <PresentationFormat>Geniş ekran</PresentationFormat>
  <Paragraphs>93</Paragraphs>
  <Slides>16</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Aptos</vt:lpstr>
      <vt:lpstr>Aptos Display</vt:lpstr>
      <vt:lpstr>Arial</vt:lpstr>
      <vt:lpstr>Times New Roman</vt:lpstr>
      <vt:lpstr>Wingdings</vt:lpstr>
      <vt:lpstr>Office Teması</vt:lpstr>
      <vt:lpstr>PowerPoint Sunusu</vt:lpstr>
      <vt:lpstr>ÜNİVERSİTEMİZİN YÖNETİMİ</vt:lpstr>
      <vt:lpstr>BÖLÜM TARİHÇESİ</vt:lpstr>
      <vt:lpstr> Bölümün Amacı</vt:lpstr>
      <vt:lpstr>Misyon/Vizyon</vt:lpstr>
      <vt:lpstr>Neden Turizm İşletmeciliği Bölümü?</vt:lpstr>
      <vt:lpstr>Mezunlarımızın İş İmkanı</vt:lpstr>
      <vt:lpstr>Bölümümüzde Verilen Zorunlu Dersler</vt:lpstr>
      <vt:lpstr>Bölümümüzde Verilen Zorunlu Dersler</vt:lpstr>
      <vt:lpstr>Bölümümüzde Verilen Zorunlu Dersler</vt:lpstr>
      <vt:lpstr>Bölümümüzde Verilen Zorunlu Dersler</vt:lpstr>
      <vt:lpstr>Bölümümüzde Verilen Zorunlu Dersler</vt:lpstr>
      <vt:lpstr>Bölümümüzde Verilen Zorunlu Dersler</vt:lpstr>
      <vt:lpstr>Bölümümüzde Verilen Zorunlu Dersler</vt:lpstr>
      <vt:lpstr>Bölümümüzde Verilen Zorunlu Dersler</vt:lpstr>
      <vt:lpstr>Sizleri aramızda görmek için sabırsızlanıyoruz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Damla Duman</dc:creator>
  <cp:lastModifiedBy>Damla Duman</cp:lastModifiedBy>
  <cp:revision>1</cp:revision>
  <dcterms:created xsi:type="dcterms:W3CDTF">2024-05-29T20:14:51Z</dcterms:created>
  <dcterms:modified xsi:type="dcterms:W3CDTF">2024-05-29T20:46:24Z</dcterms:modified>
</cp:coreProperties>
</file>