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2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6" r:id="rId4"/>
    <p:sldId id="258" r:id="rId5"/>
    <p:sldId id="260" r:id="rId6"/>
    <p:sldId id="267" r:id="rId7"/>
    <p:sldId id="268" r:id="rId8"/>
    <p:sldId id="269" r:id="rId9"/>
    <p:sldId id="272" r:id="rId10"/>
    <p:sldId id="271" r:id="rId11"/>
    <p:sldId id="275" r:id="rId12"/>
    <p:sldId id="270" r:id="rId13"/>
    <p:sldId id="276" r:id="rId14"/>
    <p:sldId id="277" r:id="rId15"/>
    <p:sldId id="274" r:id="rId16"/>
    <p:sldId id="279" r:id="rId17"/>
    <p:sldId id="281" r:id="rId18"/>
    <p:sldId id="282" r:id="rId19"/>
    <p:sldId id="262" r:id="rId20"/>
    <p:sldId id="263" r:id="rId21"/>
    <p:sldId id="278" r:id="rId22"/>
    <p:sldId id="264" r:id="rId23"/>
    <p:sldId id="265"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0AA2051-9252-4C6B-AD65-4EB99780F2B2}" type="datetimeFigureOut">
              <a:rPr lang="tr-TR" smtClean="0"/>
              <a:t>2.05.2024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414106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0AA2051-9252-4C6B-AD65-4EB99780F2B2}" type="datetimeFigureOut">
              <a:rPr lang="tr-TR" smtClean="0"/>
              <a:t>2.05.2024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30681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0AA2051-9252-4C6B-AD65-4EB99780F2B2}" type="datetimeFigureOut">
              <a:rPr lang="tr-TR" smtClean="0"/>
              <a:t>2.05.2024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412997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aşlık Slaydı">
    <p:spTree>
      <p:nvGrpSpPr>
        <p:cNvPr id="1" name=""/>
        <p:cNvGrpSpPr/>
        <p:nvPr/>
      </p:nvGrpSpPr>
      <p:grpSpPr>
        <a:xfrm>
          <a:off x="0" y="0"/>
          <a:ext cx="0" cy="0"/>
          <a:chOff x="0" y="0"/>
          <a:chExt cx="0" cy="0"/>
        </a:xfrm>
      </p:grpSpPr>
      <p:sp>
        <p:nvSpPr>
          <p:cNvPr id="4" name="Dikdörtgen 3"/>
          <p:cNvSpPr/>
          <p:nvPr/>
        </p:nvSpPr>
        <p:spPr>
          <a:xfrm>
            <a:off x="-4763" y="0"/>
            <a:ext cx="9148763" cy="260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Dikdörtgen 5"/>
          <p:cNvSpPr/>
          <p:nvPr/>
        </p:nvSpPr>
        <p:spPr>
          <a:xfrm>
            <a:off x="-4763" y="6608763"/>
            <a:ext cx="9148763" cy="260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7" name="Yuvarlatılmış Dikdörtgen 6"/>
          <p:cNvSpPr/>
          <p:nvPr/>
        </p:nvSpPr>
        <p:spPr>
          <a:xfrm>
            <a:off x="785813" y="3789363"/>
            <a:ext cx="7561262" cy="1871662"/>
          </a:xfrm>
          <a:prstGeom prst="roundRect">
            <a:avLst/>
          </a:prstGeom>
          <a:solidFill>
            <a:srgbClr val="474A4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8"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 name="Picture 2" descr="C:\Users\Huseyin\Desktop\437412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588" y="587375"/>
            <a:ext cx="18716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lt Başlık 2"/>
          <p:cNvSpPr>
            <a:spLocks noGrp="1"/>
          </p:cNvSpPr>
          <p:nvPr>
            <p:ph type="subTitle" idx="4294967295"/>
          </p:nvPr>
        </p:nvSpPr>
        <p:spPr>
          <a:xfrm>
            <a:off x="755576" y="3789040"/>
            <a:ext cx="7632848" cy="1872208"/>
          </a:xfrm>
        </p:spPr>
        <p:txBody>
          <a:bodyPr>
            <a:normAutofit/>
          </a:bodyPr>
          <a:lstStyle/>
          <a:p>
            <a:r>
              <a:rPr lang="tr-TR"/>
              <a:t>Asıl alt başlık stilini düzenlemek için tıklatın</a:t>
            </a:r>
            <a:endParaRPr lang="tr-TR" dirty="0"/>
          </a:p>
        </p:txBody>
      </p:sp>
      <p:sp>
        <p:nvSpPr>
          <p:cNvPr id="22" name="Başlık 1"/>
          <p:cNvSpPr>
            <a:spLocks noGrp="1"/>
          </p:cNvSpPr>
          <p:nvPr>
            <p:ph type="ctrTitle" idx="4294967295"/>
          </p:nvPr>
        </p:nvSpPr>
        <p:spPr>
          <a:xfrm>
            <a:off x="1043608" y="44624"/>
            <a:ext cx="4824536" cy="3024335"/>
          </a:xfrm>
          <a:effectLst>
            <a:glow rad="139700">
              <a:schemeClr val="accent1">
                <a:satMod val="175000"/>
                <a:alpha val="40000"/>
              </a:schemeClr>
            </a:glow>
          </a:effectLst>
        </p:spPr>
        <p:txBody>
          <a:bodyPr anchor="ctr">
            <a:normAutofit/>
          </a:bodyPr>
          <a:lstStyle>
            <a:lvl1pPr>
              <a:defRPr sz="5400">
                <a:solidFill>
                  <a:schemeClr val="bg1">
                    <a:lumMod val="95000"/>
                  </a:schemeClr>
                </a:solidFill>
              </a:defRPr>
            </a:lvl1pPr>
          </a:lstStyle>
          <a:p>
            <a:r>
              <a:rPr lang="tr-TR"/>
              <a:t>Asıl başlık stili için tıklatın</a:t>
            </a:r>
            <a:endParaRPr lang="tr-TR" dirty="0"/>
          </a:p>
        </p:txBody>
      </p:sp>
      <p:sp>
        <p:nvSpPr>
          <p:cNvPr id="10"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11"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12"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158100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258080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245324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9" name="Date Placeholder 6"/>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10" name="Footer Placeholder 7"/>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11" name="Slide Number Placeholder 8"/>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190602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4"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83344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3"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59240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6" name="Date Placeholder 4"/>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7" name="Footer Placeholder 5"/>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8" name="Slide Number Placeholder 6"/>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4155347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366005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0AA2051-9252-4C6B-AD65-4EB99780F2B2}" type="datetimeFigureOut">
              <a:rPr lang="tr-TR" smtClean="0"/>
              <a:t>2.05.2024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147674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299028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55868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endParaRPr lang="tr-T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Tree>
    <p:extLst>
      <p:ext uri="{BB962C8B-B14F-4D97-AF65-F5344CB8AC3E}">
        <p14:creationId xmlns:p14="http://schemas.microsoft.com/office/powerpoint/2010/main" val="197941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0AA2051-9252-4C6B-AD65-4EB99780F2B2}" type="datetimeFigureOut">
              <a:rPr lang="tr-TR" smtClean="0"/>
              <a:t>2.05.2024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61218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0AA2051-9252-4C6B-AD65-4EB99780F2B2}" type="datetimeFigureOut">
              <a:rPr lang="tr-TR" smtClean="0"/>
              <a:t>2.05.2024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313887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0AA2051-9252-4C6B-AD65-4EB99780F2B2}" type="datetimeFigureOut">
              <a:rPr lang="tr-TR" smtClean="0"/>
              <a:t>2.05.2024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294395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0AA2051-9252-4C6B-AD65-4EB99780F2B2}" type="datetimeFigureOut">
              <a:rPr lang="tr-TR" smtClean="0"/>
              <a:t>2.05.2024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151094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0AA2051-9252-4C6B-AD65-4EB99780F2B2}" type="datetimeFigureOut">
              <a:rPr lang="tr-TR" smtClean="0"/>
              <a:t>2.05.2024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394080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0AA2051-9252-4C6B-AD65-4EB99780F2B2}" type="datetimeFigureOut">
              <a:rPr lang="tr-TR" smtClean="0"/>
              <a:t>2.05.2024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428199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0AA2051-9252-4C6B-AD65-4EB99780F2B2}" type="datetimeFigureOut">
              <a:rPr lang="tr-TR" smtClean="0"/>
              <a:t>2.05.2024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E1A7ED-C2CA-4F3D-94D2-0591B7EBD407}" type="slidenum">
              <a:rPr lang="tr-TR" smtClean="0"/>
              <a:t>‹#›</a:t>
            </a:fld>
            <a:endParaRPr lang="tr-TR"/>
          </a:p>
        </p:txBody>
      </p:sp>
    </p:spTree>
    <p:extLst>
      <p:ext uri="{BB962C8B-B14F-4D97-AF65-F5344CB8AC3E}">
        <p14:creationId xmlns:p14="http://schemas.microsoft.com/office/powerpoint/2010/main" val="247574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A2051-9252-4C6B-AD65-4EB99780F2B2}" type="datetimeFigureOut">
              <a:rPr lang="tr-TR" smtClean="0"/>
              <a:t>2.05.2024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1A7ED-C2CA-4F3D-94D2-0591B7EBD407}" type="slidenum">
              <a:rPr lang="tr-TR" smtClean="0"/>
              <a:t>‹#›</a:t>
            </a:fld>
            <a:endParaRPr lang="tr-TR"/>
          </a:p>
        </p:txBody>
      </p:sp>
    </p:spTree>
    <p:extLst>
      <p:ext uri="{BB962C8B-B14F-4D97-AF65-F5344CB8AC3E}">
        <p14:creationId xmlns:p14="http://schemas.microsoft.com/office/powerpoint/2010/main" val="3712287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Dikdörtgen 9"/>
          <p:cNvSpPr/>
          <p:nvPr/>
        </p:nvSpPr>
        <p:spPr>
          <a:xfrm>
            <a:off x="-4763" y="0"/>
            <a:ext cx="9148763" cy="260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sp>
        <p:nvSpPr>
          <p:cNvPr id="1027"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t>Asıl başlık stili için tıklatın</a:t>
            </a:r>
            <a:endParaRPr lang="en-US"/>
          </a:p>
        </p:txBody>
      </p:sp>
      <p:sp>
        <p:nvSpPr>
          <p:cNvPr id="1028"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solidFill>
                  <a:srgbClr val="303030">
                    <a:lumMod val="90000"/>
                    <a:lumOff val="10000"/>
                  </a:srgbClr>
                </a:solidFill>
              </a:rPr>
              <a:pPr/>
              <a:t>5/2/2024</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tr-TR" smtClean="0">
                <a:solidFill>
                  <a:prstClr val="black">
                    <a:lumMod val="85000"/>
                    <a:lumOff val="15000"/>
                  </a:prstClr>
                </a:solidFill>
              </a:rPr>
              <a:pPr/>
              <a:t>‹#›</a:t>
            </a:fld>
            <a:endParaRPr lang="tr-TR">
              <a:solidFill>
                <a:prstClr val="black">
                  <a:lumMod val="85000"/>
                  <a:lumOff val="15000"/>
                </a:prstClr>
              </a:solidFill>
            </a:endParaRPr>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Dikdörtgen 10"/>
          <p:cNvSpPr/>
          <p:nvPr/>
        </p:nvSpPr>
        <p:spPr>
          <a:xfrm>
            <a:off x="-4763" y="6608763"/>
            <a:ext cx="9148763" cy="260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1035" name="Picture 2" descr="C:\Users\Huseyin\Desktop\43741299.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 y="587692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048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1" fontAlgn="base" hangingPunct="1">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1" fontAlgn="base" hangingPunct="1">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iste.edu.tr/oidb/yonetmelik-ve-yonergeler" TargetMode="External"/><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image" Target="../media/image23.gif"/><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hyperlink" Target="https://iste.edu.tr/files/77_files_1631001768.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2"/>
          <p:cNvSpPr>
            <a:spLocks noGrp="1"/>
          </p:cNvSpPr>
          <p:nvPr>
            <p:ph type="ctrTitle" idx="4294967295"/>
          </p:nvPr>
        </p:nvSpPr>
        <p:spPr>
          <a:xfrm>
            <a:off x="1042988" y="44450"/>
            <a:ext cx="4824412" cy="3024188"/>
          </a:xfrm>
        </p:spPr>
        <p:txBody>
          <a:bodyPr anchor="ctr"/>
          <a:lstStyle/>
          <a:p>
            <a:pPr eaLnBrk="1" hangingPunct="1"/>
            <a:r>
              <a:rPr lang="tr-TR" sz="4400">
                <a:solidFill>
                  <a:srgbClr val="F2F2F2"/>
                </a:solidFill>
              </a:rPr>
              <a:t>İskenderun</a:t>
            </a:r>
            <a:br>
              <a:rPr lang="tr-TR" sz="4400">
                <a:solidFill>
                  <a:srgbClr val="F2F2F2"/>
                </a:solidFill>
              </a:rPr>
            </a:br>
            <a:r>
              <a:rPr lang="tr-TR" sz="4400">
                <a:solidFill>
                  <a:srgbClr val="F2F2F2"/>
                </a:solidFill>
              </a:rPr>
              <a:t>Teknik</a:t>
            </a:r>
            <a:br>
              <a:rPr lang="tr-TR" sz="4400">
                <a:solidFill>
                  <a:srgbClr val="F2F2F2"/>
                </a:solidFill>
              </a:rPr>
            </a:br>
            <a:r>
              <a:rPr lang="tr-TR" sz="4400">
                <a:solidFill>
                  <a:srgbClr val="F2F2F2"/>
                </a:solidFill>
              </a:rPr>
              <a:t>Üniversitesi</a:t>
            </a:r>
            <a:endParaRPr lang="tr-TR" sz="4400"/>
          </a:p>
        </p:txBody>
      </p:sp>
      <p:sp>
        <p:nvSpPr>
          <p:cNvPr id="5" name="Alt Başlık 2"/>
          <p:cNvSpPr txBox="1">
            <a:spLocks/>
          </p:cNvSpPr>
          <p:nvPr/>
        </p:nvSpPr>
        <p:spPr>
          <a:xfrm>
            <a:off x="1331641" y="3789363"/>
            <a:ext cx="6912248" cy="1800225"/>
          </a:xfrm>
          <a:prstGeom prst="rect">
            <a:avLst/>
          </a:prstGeom>
        </p:spPr>
        <p:txBody>
          <a:bodyPr anchor="ct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buClr>
                <a:srgbClr val="CD2147"/>
              </a:buClr>
              <a:defRPr/>
            </a:pPr>
            <a:r>
              <a:rPr lang="tr-TR" sz="3500" b="1" i="1" dirty="0">
                <a:solidFill>
                  <a:prstClr val="white">
                    <a:lumMod val="95000"/>
                  </a:prstClr>
                </a:solidFill>
              </a:rPr>
              <a:t>Erzin Organize Sanayi Bölgesi Meslek Yüksek Okulu </a:t>
            </a:r>
          </a:p>
          <a:p>
            <a:pPr algn="ctr">
              <a:buClr>
                <a:srgbClr val="CD2147"/>
              </a:buClr>
              <a:defRPr/>
            </a:pPr>
            <a:r>
              <a:rPr lang="tr-TR" sz="3500" b="1" i="1" dirty="0">
                <a:solidFill>
                  <a:prstClr val="white">
                    <a:lumMod val="95000"/>
                  </a:prstClr>
                </a:solidFill>
              </a:rPr>
              <a:t>Bilgisayar Programcılığı Tanıtımı  </a:t>
            </a:r>
          </a:p>
        </p:txBody>
      </p:sp>
    </p:spTree>
    <p:extLst>
      <p:ext uri="{BB962C8B-B14F-4D97-AF65-F5344CB8AC3E}">
        <p14:creationId xmlns:p14="http://schemas.microsoft.com/office/powerpoint/2010/main" val="399547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A885D44-E5A7-42E9-9C53-84CD9458C48A}"/>
              </a:ext>
            </a:extLst>
          </p:cNvPr>
          <p:cNvSpPr txBox="1"/>
          <p:nvPr/>
        </p:nvSpPr>
        <p:spPr>
          <a:xfrm>
            <a:off x="223777" y="1700808"/>
            <a:ext cx="8696446" cy="2120068"/>
          </a:xfrm>
          <a:prstGeom prst="rect">
            <a:avLst/>
          </a:prstGeom>
          <a:noFill/>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Yaz okulu</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Bahar yarıyılından sonra yaz aylarında uygulanacak olan eğitim-öğretim programıdır.</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Erzin OSB MYO birimlerinde ders açılmışsa öncelikle buradan alınır, ders açılmamışsa üniversitemiz farklı birimlerinden ya da farklı üniversitelerden alınabilir. Diğer birimlerden ders almak isteyenler AKTS ve ders içeriği uyumu sağlanması gerekir. </a:t>
            </a:r>
          </a:p>
        </p:txBody>
      </p:sp>
      <p:sp>
        <p:nvSpPr>
          <p:cNvPr id="2" name="Google Shape;1886;p43">
            <a:extLst>
              <a:ext uri="{FF2B5EF4-FFF2-40B4-BE49-F238E27FC236}">
                <a16:creationId xmlns:a16="http://schemas.microsoft.com/office/drawing/2014/main" id="{B6508701-B61C-A737-1FDF-9393C79ED9B8}"/>
              </a:ext>
            </a:extLst>
          </p:cNvPr>
          <p:cNvSpPr txBox="1">
            <a:spLocks/>
          </p:cNvSpPr>
          <p:nvPr/>
        </p:nvSpPr>
        <p:spPr>
          <a:xfrm>
            <a:off x="223778" y="116632"/>
            <a:ext cx="8696445" cy="1296144"/>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tr-TR" sz="2400" dirty="0">
                <a:solidFill>
                  <a:schemeClr val="tx1"/>
                </a:solidFill>
              </a:rPr>
            </a:br>
            <a:r>
              <a:rPr lang="tr-TR" sz="2800" dirty="0">
                <a:solidFill>
                  <a:schemeClr val="tx1"/>
                </a:solidFill>
              </a:rPr>
              <a:t>ERZİN OSB MYO Bilgisayar Programcılığı </a:t>
            </a:r>
          </a:p>
          <a:p>
            <a:pPr algn="ctr"/>
            <a:r>
              <a:rPr lang="tr-TR" sz="2800" dirty="0">
                <a:solidFill>
                  <a:schemeClr val="tx1"/>
                </a:solidFill>
              </a:rPr>
              <a:t>İME, Staj, Yaz okulu Kabul ve Koşulları</a:t>
            </a:r>
            <a:endParaRPr lang="tr-TR" sz="2400" dirty="0">
              <a:solidFill>
                <a:schemeClr val="tx1"/>
              </a:solidFill>
            </a:endParaRPr>
          </a:p>
        </p:txBody>
      </p:sp>
    </p:spTree>
    <p:extLst>
      <p:ext uri="{BB962C8B-B14F-4D97-AF65-F5344CB8AC3E}">
        <p14:creationId xmlns:p14="http://schemas.microsoft.com/office/powerpoint/2010/main" val="187876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63;p47">
            <a:extLst>
              <a:ext uri="{FF2B5EF4-FFF2-40B4-BE49-F238E27FC236}">
                <a16:creationId xmlns:a16="http://schemas.microsoft.com/office/drawing/2014/main" id="{E8A8FF2D-0CF3-A5DF-B24D-1496A4422365}"/>
              </a:ext>
            </a:extLst>
          </p:cNvPr>
          <p:cNvSpPr txBox="1">
            <a:spLocks/>
          </p:cNvSpPr>
          <p:nvPr/>
        </p:nvSpPr>
        <p:spPr>
          <a:xfrm>
            <a:off x="533153" y="567145"/>
            <a:ext cx="3657600" cy="583586"/>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0"/>
              </a:spcAft>
            </a:pPr>
            <a:r>
              <a:rPr lang="tr-TR" sz="2800" dirty="0"/>
              <a:t>YÖNETMELİKLER</a:t>
            </a:r>
          </a:p>
        </p:txBody>
      </p:sp>
      <p:sp>
        <p:nvSpPr>
          <p:cNvPr id="3" name="Google Shape;1964;p47">
            <a:extLst>
              <a:ext uri="{FF2B5EF4-FFF2-40B4-BE49-F238E27FC236}">
                <a16:creationId xmlns:a16="http://schemas.microsoft.com/office/drawing/2014/main" id="{3DF29CA0-C4D9-F3D8-9000-163F9DDD2C3A}"/>
              </a:ext>
            </a:extLst>
          </p:cNvPr>
          <p:cNvSpPr txBox="1">
            <a:spLocks/>
          </p:cNvSpPr>
          <p:nvPr/>
        </p:nvSpPr>
        <p:spPr>
          <a:xfrm>
            <a:off x="407048" y="1418235"/>
            <a:ext cx="3801616" cy="3738957"/>
          </a:xfrm>
          <a:prstGeom prst="rect">
            <a:avLst/>
          </a:prstGeom>
        </p:spPr>
        <p:txBody>
          <a:bodyPr spcFirstLastPara="1" wrap="square" lIns="91425" tIns="91425" rIns="91425" bIns="91425" anchor="t" anchorCtr="0">
            <a:noAutofit/>
          </a:bodyPr>
          <a:lstStyle>
            <a:lvl1pPr marL="273050" indent="-273050" algn="l" rtl="0" eaLnBrk="1" fontAlgn="base" hangingPunct="1">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1" fontAlgn="base" hangingPunct="1">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1" fontAlgn="base" hangingPunct="1">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85750" indent="-285750">
              <a:spcAft>
                <a:spcPts val="1600"/>
              </a:spcAft>
              <a:buFont typeface="Wingdings" panose="05000000000000000000" pitchFamily="2" charset="2"/>
              <a:buChar char="ü"/>
            </a:pPr>
            <a:r>
              <a:rPr lang="tr-TR" sz="1800" dirty="0"/>
              <a:t>İSTE Ön Lisans ve Lisans Eğitim-Öğretim ve Sınav Yönetmeliği</a:t>
            </a:r>
          </a:p>
          <a:p>
            <a:pPr marL="285750" indent="-285750">
              <a:spcAft>
                <a:spcPts val="1600"/>
              </a:spcAft>
              <a:buFont typeface="Wingdings" panose="05000000000000000000" pitchFamily="2" charset="2"/>
              <a:buChar char="ü"/>
            </a:pPr>
            <a:r>
              <a:rPr lang="tr-TR" sz="1800" dirty="0"/>
              <a:t>Yükseköğretim Kurumları Öğrenci Disiplin Yönetmeliği</a:t>
            </a:r>
          </a:p>
          <a:p>
            <a:pPr marL="285750" indent="-285750">
              <a:spcAft>
                <a:spcPts val="1600"/>
              </a:spcAft>
              <a:buFont typeface="Wingdings" panose="05000000000000000000" pitchFamily="2" charset="2"/>
              <a:buChar char="ü"/>
            </a:pPr>
            <a:r>
              <a:rPr lang="tr-TR" sz="1800" dirty="0"/>
              <a:t>Yaz Okulu Yönergesi</a:t>
            </a:r>
          </a:p>
          <a:p>
            <a:pPr marL="285750" indent="-285750">
              <a:spcAft>
                <a:spcPts val="1600"/>
              </a:spcAft>
              <a:buFont typeface="Wingdings" panose="05000000000000000000" pitchFamily="2" charset="2"/>
              <a:buChar char="ü"/>
            </a:pPr>
            <a:r>
              <a:rPr lang="tr-TR" sz="1800" dirty="0"/>
              <a:t>Staj Yönergesi</a:t>
            </a:r>
          </a:p>
          <a:p>
            <a:pPr marL="285750" indent="-285750">
              <a:spcAft>
                <a:spcPts val="1600"/>
              </a:spcAft>
              <a:buFont typeface="Wingdings" panose="05000000000000000000" pitchFamily="2" charset="2"/>
              <a:buChar char="ü"/>
            </a:pPr>
            <a:r>
              <a:rPr lang="tr-TR" sz="1800" dirty="0"/>
              <a:t>İME Yönergesi</a:t>
            </a:r>
          </a:p>
        </p:txBody>
      </p:sp>
      <p:pic>
        <p:nvPicPr>
          <p:cNvPr id="4" name="Resim 3">
            <a:extLst>
              <a:ext uri="{FF2B5EF4-FFF2-40B4-BE49-F238E27FC236}">
                <a16:creationId xmlns:a16="http://schemas.microsoft.com/office/drawing/2014/main" id="{C34A9CEE-EA7A-893F-08DF-61ABF68975EA}"/>
              </a:ext>
            </a:extLst>
          </p:cNvPr>
          <p:cNvPicPr>
            <a:picLocks noChangeAspect="1"/>
          </p:cNvPicPr>
          <p:nvPr/>
        </p:nvPicPr>
        <p:blipFill>
          <a:blip r:embed="rId2"/>
          <a:stretch>
            <a:fillRect/>
          </a:stretch>
        </p:blipFill>
        <p:spPr>
          <a:xfrm flipH="1">
            <a:off x="3970157" y="894341"/>
            <a:ext cx="4614987" cy="4526444"/>
          </a:xfrm>
          <a:prstGeom prst="ellipse">
            <a:avLst/>
          </a:prstGeom>
          <a:ln>
            <a:noFill/>
          </a:ln>
          <a:effectLst>
            <a:softEdge rad="112500"/>
          </a:effectLst>
        </p:spPr>
      </p:pic>
      <p:sp>
        <p:nvSpPr>
          <p:cNvPr id="6" name="Metin kutusu 5">
            <a:extLst>
              <a:ext uri="{FF2B5EF4-FFF2-40B4-BE49-F238E27FC236}">
                <a16:creationId xmlns:a16="http://schemas.microsoft.com/office/drawing/2014/main" id="{62DF2D40-2BD9-AA94-F909-98F89C7DCFA3}"/>
              </a:ext>
            </a:extLst>
          </p:cNvPr>
          <p:cNvSpPr txBox="1"/>
          <p:nvPr/>
        </p:nvSpPr>
        <p:spPr>
          <a:xfrm>
            <a:off x="755576" y="5602672"/>
            <a:ext cx="7272808" cy="369332"/>
          </a:xfrm>
          <a:prstGeom prst="rect">
            <a:avLst/>
          </a:prstGeom>
          <a:noFill/>
        </p:spPr>
        <p:txBody>
          <a:bodyPr wrap="square">
            <a:spAutoFit/>
          </a:bodyPr>
          <a:lstStyle/>
          <a:p>
            <a:r>
              <a:rPr lang="tr-TR" sz="1800" dirty="0">
                <a:solidFill>
                  <a:srgbClr val="FF0000"/>
                </a:solidFill>
                <a:hlinkClick r:id="rId3"/>
              </a:rPr>
              <a:t>https://iste.edu.tr/oidb/yonetmelik-ve-yonergeler</a:t>
            </a:r>
            <a:endParaRPr lang="tr-TR" sz="1800" dirty="0">
              <a:solidFill>
                <a:srgbClr val="FF0000"/>
              </a:solidFill>
            </a:endParaRPr>
          </a:p>
        </p:txBody>
      </p:sp>
    </p:spTree>
    <p:extLst>
      <p:ext uri="{BB962C8B-B14F-4D97-AF65-F5344CB8AC3E}">
        <p14:creationId xmlns:p14="http://schemas.microsoft.com/office/powerpoint/2010/main" val="177636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67D321AB-C783-F4F9-547D-EE7C2D968996}"/>
              </a:ext>
            </a:extLst>
          </p:cNvPr>
          <p:cNvSpPr txBox="1">
            <a:spLocks/>
          </p:cNvSpPr>
          <p:nvPr/>
        </p:nvSpPr>
        <p:spPr>
          <a:xfrm>
            <a:off x="410532" y="454826"/>
            <a:ext cx="6408712" cy="1224136"/>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400" dirty="0">
                <a:solidFill>
                  <a:schemeClr val="tx1"/>
                </a:solidFill>
              </a:rPr>
            </a:br>
            <a:r>
              <a:rPr lang="tr-TR" sz="2800" dirty="0">
                <a:solidFill>
                  <a:schemeClr val="tx1"/>
                </a:solidFill>
              </a:rPr>
              <a:t>ERZİN OSB MYO Bilgisayar Programcılığı</a:t>
            </a:r>
          </a:p>
          <a:p>
            <a:r>
              <a:rPr lang="tr-TR" sz="2800" dirty="0">
                <a:solidFill>
                  <a:schemeClr val="tx1"/>
                </a:solidFill>
              </a:rPr>
              <a:t>Okutulan Dersler</a:t>
            </a:r>
            <a:br>
              <a:rPr lang="tr-TR" sz="2400" dirty="0">
                <a:solidFill>
                  <a:schemeClr val="tx1"/>
                </a:solidFill>
              </a:rPr>
            </a:br>
            <a:endParaRPr lang="tr-TR" sz="2400" dirty="0">
              <a:solidFill>
                <a:schemeClr val="tx1"/>
              </a:solidFill>
            </a:endParaRPr>
          </a:p>
        </p:txBody>
      </p:sp>
      <p:sp>
        <p:nvSpPr>
          <p:cNvPr id="5" name="Metin kutusu 4">
            <a:extLst>
              <a:ext uri="{FF2B5EF4-FFF2-40B4-BE49-F238E27FC236}">
                <a16:creationId xmlns:a16="http://schemas.microsoft.com/office/drawing/2014/main" id="{DCEBEE3D-F118-9BA0-F55C-C0A6BFF15304}"/>
              </a:ext>
            </a:extLst>
          </p:cNvPr>
          <p:cNvSpPr txBox="1"/>
          <p:nvPr/>
        </p:nvSpPr>
        <p:spPr>
          <a:xfrm>
            <a:off x="410532" y="1340768"/>
            <a:ext cx="8738118" cy="369332"/>
          </a:xfrm>
          <a:prstGeom prst="rect">
            <a:avLst/>
          </a:prstGeom>
          <a:noFill/>
        </p:spPr>
        <p:txBody>
          <a:bodyPr wrap="square">
            <a:spAutoFit/>
          </a:bodyPr>
          <a:lstStyle/>
          <a:p>
            <a:r>
              <a:rPr lang="tr-TR" dirty="0"/>
              <a:t>Derslerimiz teknolojinin gelişmesi ile paralel olarak gelişmektedir.</a:t>
            </a:r>
          </a:p>
        </p:txBody>
      </p:sp>
      <p:graphicFrame>
        <p:nvGraphicFramePr>
          <p:cNvPr id="8" name="Tablo 7">
            <a:extLst>
              <a:ext uri="{FF2B5EF4-FFF2-40B4-BE49-F238E27FC236}">
                <a16:creationId xmlns:a16="http://schemas.microsoft.com/office/drawing/2014/main" id="{976F6737-7BE0-12B1-9B61-5E2276FA968B}"/>
              </a:ext>
            </a:extLst>
          </p:cNvPr>
          <p:cNvGraphicFramePr>
            <a:graphicFrameLocks noGrp="1"/>
          </p:cNvGraphicFramePr>
          <p:nvPr>
            <p:extLst>
              <p:ext uri="{D42A27DB-BD31-4B8C-83A1-F6EECF244321}">
                <p14:modId xmlns:p14="http://schemas.microsoft.com/office/powerpoint/2010/main" val="2383710719"/>
              </p:ext>
            </p:extLst>
          </p:nvPr>
        </p:nvGraphicFramePr>
        <p:xfrm>
          <a:off x="539552" y="1844824"/>
          <a:ext cx="7560840" cy="4261943"/>
        </p:xfrm>
        <a:graphic>
          <a:graphicData uri="http://schemas.openxmlformats.org/drawingml/2006/table">
            <a:tbl>
              <a:tblPr/>
              <a:tblGrid>
                <a:gridCol w="170545">
                  <a:extLst>
                    <a:ext uri="{9D8B030D-6E8A-4147-A177-3AD203B41FA5}">
                      <a16:colId xmlns:a16="http://schemas.microsoft.com/office/drawing/2014/main" val="2373713334"/>
                    </a:ext>
                  </a:extLst>
                </a:gridCol>
                <a:gridCol w="835500">
                  <a:extLst>
                    <a:ext uri="{9D8B030D-6E8A-4147-A177-3AD203B41FA5}">
                      <a16:colId xmlns:a16="http://schemas.microsoft.com/office/drawing/2014/main" val="1987923962"/>
                    </a:ext>
                  </a:extLst>
                </a:gridCol>
                <a:gridCol w="1472890">
                  <a:extLst>
                    <a:ext uri="{9D8B030D-6E8A-4147-A177-3AD203B41FA5}">
                      <a16:colId xmlns:a16="http://schemas.microsoft.com/office/drawing/2014/main" val="3709734478"/>
                    </a:ext>
                  </a:extLst>
                </a:gridCol>
                <a:gridCol w="1645159">
                  <a:extLst>
                    <a:ext uri="{9D8B030D-6E8A-4147-A177-3AD203B41FA5}">
                      <a16:colId xmlns:a16="http://schemas.microsoft.com/office/drawing/2014/main" val="3198522872"/>
                    </a:ext>
                  </a:extLst>
                </a:gridCol>
                <a:gridCol w="559871">
                  <a:extLst>
                    <a:ext uri="{9D8B030D-6E8A-4147-A177-3AD203B41FA5}">
                      <a16:colId xmlns:a16="http://schemas.microsoft.com/office/drawing/2014/main" val="738495617"/>
                    </a:ext>
                  </a:extLst>
                </a:gridCol>
                <a:gridCol w="516804">
                  <a:extLst>
                    <a:ext uri="{9D8B030D-6E8A-4147-A177-3AD203B41FA5}">
                      <a16:colId xmlns:a16="http://schemas.microsoft.com/office/drawing/2014/main" val="225391934"/>
                    </a:ext>
                  </a:extLst>
                </a:gridCol>
                <a:gridCol w="602938">
                  <a:extLst>
                    <a:ext uri="{9D8B030D-6E8A-4147-A177-3AD203B41FA5}">
                      <a16:colId xmlns:a16="http://schemas.microsoft.com/office/drawing/2014/main" val="2640832551"/>
                    </a:ext>
                  </a:extLst>
                </a:gridCol>
                <a:gridCol w="585711">
                  <a:extLst>
                    <a:ext uri="{9D8B030D-6E8A-4147-A177-3AD203B41FA5}">
                      <a16:colId xmlns:a16="http://schemas.microsoft.com/office/drawing/2014/main" val="2947270929"/>
                    </a:ext>
                  </a:extLst>
                </a:gridCol>
                <a:gridCol w="542644">
                  <a:extLst>
                    <a:ext uri="{9D8B030D-6E8A-4147-A177-3AD203B41FA5}">
                      <a16:colId xmlns:a16="http://schemas.microsoft.com/office/drawing/2014/main" val="3061459874"/>
                    </a:ext>
                  </a:extLst>
                </a:gridCol>
                <a:gridCol w="628778">
                  <a:extLst>
                    <a:ext uri="{9D8B030D-6E8A-4147-A177-3AD203B41FA5}">
                      <a16:colId xmlns:a16="http://schemas.microsoft.com/office/drawing/2014/main" val="3009935880"/>
                    </a:ext>
                  </a:extLst>
                </a:gridCol>
              </a:tblGrid>
              <a:tr h="147649">
                <a:tc gridSpan="10">
                  <a:txBody>
                    <a:bodyPr/>
                    <a:lstStyle/>
                    <a:p>
                      <a:pPr algn="ctr" fontAlgn="ctr"/>
                      <a:r>
                        <a:rPr lang="tr-TR" sz="900" b="1" i="0" u="none" strike="noStrike">
                          <a:solidFill>
                            <a:srgbClr val="000000"/>
                          </a:solidFill>
                          <a:effectLst/>
                          <a:latin typeface="Times New Roman" panose="02020603050405020304" pitchFamily="18" charset="0"/>
                        </a:rPr>
                        <a:t>1. Sınıf 1. Yarıyıl</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61611509"/>
                  </a:ext>
                </a:extLst>
              </a:tr>
              <a:tr h="301859">
                <a:tc>
                  <a:txBody>
                    <a:bodyPr/>
                    <a:lstStyle/>
                    <a:p>
                      <a:pPr algn="l" fontAlgn="ctr"/>
                      <a:r>
                        <a:rPr lang="tr-TR" sz="900" b="1" i="0" u="none" strike="noStrike">
                          <a:solidFill>
                            <a:srgbClr val="000000"/>
                          </a:solidFill>
                          <a:effectLst/>
                          <a:latin typeface="Times New Roman" panose="02020603050405020304" pitchFamily="18" charset="0"/>
                        </a:rPr>
                        <a:t>S.No</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Kodu</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İngilizce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dirty="0">
                          <a:solidFill>
                            <a:srgbClr val="000000"/>
                          </a:solidFill>
                          <a:effectLst/>
                          <a:latin typeface="Times New Roman" panose="02020603050405020304" pitchFamily="18" charset="0"/>
                        </a:rPr>
                        <a:t>Zorunlu/Seçmeli (Z/S)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Teorik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Uygulama</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Kredi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AKTS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Örgün/</a:t>
                      </a:r>
                      <a:br>
                        <a:rPr lang="tr-TR" sz="900" b="1" i="0" u="none" strike="noStrike">
                          <a:solidFill>
                            <a:srgbClr val="000000"/>
                          </a:solidFill>
                          <a:effectLst/>
                          <a:latin typeface="Times New Roman" panose="02020603050405020304" pitchFamily="18" charset="0"/>
                        </a:rPr>
                      </a:br>
                      <a:r>
                        <a:rPr lang="tr-TR" sz="900" b="1"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147591009"/>
                  </a:ext>
                </a:extLst>
              </a:tr>
              <a:tr h="301859">
                <a:tc>
                  <a:txBody>
                    <a:bodyPr/>
                    <a:lstStyle/>
                    <a:p>
                      <a:pPr algn="ctr" fontAlgn="b"/>
                      <a:r>
                        <a:rPr lang="tr-TR" sz="900" b="1" i="0" u="none" strike="noStrike">
                          <a:solidFill>
                            <a:srgbClr val="000000"/>
                          </a:solidFill>
                          <a:effectLst/>
                          <a:latin typeface="Times New Roman" panose="02020603050405020304" pitchFamily="18" charset="0"/>
                        </a:rPr>
                        <a:t>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AİTT – 1101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Atatürk İlkeleri ve İnkılap Tarihi 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Times New Roman" panose="02020603050405020304" pitchFamily="18" charset="0"/>
                        </a:rPr>
                        <a:t>Ataturk's Principles and History of the Turkish Revolution 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dirty="0">
                          <a:solidFill>
                            <a:srgbClr val="000000"/>
                          </a:solidFill>
                          <a:effectLst/>
                          <a:latin typeface="Times New Roman" panose="02020603050405020304" pitchFamily="18" charset="0"/>
                        </a:rPr>
                        <a:t>Z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764582018"/>
                  </a:ext>
                </a:extLst>
              </a:tr>
              <a:tr h="157492">
                <a:tc>
                  <a:txBody>
                    <a:bodyPr/>
                    <a:lstStyle/>
                    <a:p>
                      <a:pPr algn="ctr" fontAlgn="b"/>
                      <a:r>
                        <a:rPr lang="tr-TR" sz="900" b="1" i="0" u="none" strike="noStrike">
                          <a:solidFill>
                            <a:srgbClr val="000000"/>
                          </a:solidFill>
                          <a:effectLst/>
                          <a:latin typeface="Times New Roman" panose="02020603050405020304" pitchFamily="18" charset="0"/>
                        </a:rPr>
                        <a:t>2</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ING1 – 1101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İngilizce 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English 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169992496"/>
                  </a:ext>
                </a:extLst>
              </a:tr>
              <a:tr h="157492">
                <a:tc>
                  <a:txBody>
                    <a:bodyPr/>
                    <a:lstStyle/>
                    <a:p>
                      <a:pPr algn="ctr" fontAlgn="b"/>
                      <a:r>
                        <a:rPr lang="tr-TR" sz="900" b="1" i="0" u="none" strike="noStrike">
                          <a:solidFill>
                            <a:srgbClr val="000000"/>
                          </a:solidFill>
                          <a:effectLst/>
                          <a:latin typeface="Times New Roman" panose="02020603050405020304" pitchFamily="18" charset="0"/>
                        </a:rPr>
                        <a:t>3</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TOY1 – 1101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Teknoloji Okuryazarlığı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Technology Literacy</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4236518417"/>
                  </a:ext>
                </a:extLst>
              </a:tr>
              <a:tr h="157492">
                <a:tc>
                  <a:txBody>
                    <a:bodyPr/>
                    <a:lstStyle/>
                    <a:p>
                      <a:pPr algn="ctr" fontAlgn="b"/>
                      <a:r>
                        <a:rPr lang="tr-TR" sz="900" b="1" i="0" u="none" strike="noStrike">
                          <a:solidFill>
                            <a:srgbClr val="000000"/>
                          </a:solidFill>
                          <a:effectLst/>
                          <a:latin typeface="Times New Roman" panose="02020603050405020304" pitchFamily="18" charset="0"/>
                        </a:rPr>
                        <a:t>4</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TUR1 – 1101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Türk Dili 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Turkish Language 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629636200"/>
                  </a:ext>
                </a:extLst>
              </a:tr>
              <a:tr h="157492">
                <a:tc>
                  <a:txBody>
                    <a:bodyPr/>
                    <a:lstStyle/>
                    <a:p>
                      <a:pPr algn="ctr" fontAlgn="b"/>
                      <a:r>
                        <a:rPr lang="tr-TR" sz="900" b="1" i="0" u="none" strike="noStrike">
                          <a:solidFill>
                            <a:srgbClr val="000000"/>
                          </a:solidFill>
                          <a:effectLst/>
                          <a:latin typeface="Times New Roman" panose="02020603050405020304" pitchFamily="18" charset="0"/>
                        </a:rPr>
                        <a:t>5</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BLP1-1204</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Veri Tabanı ve Yönetimi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Database and Management</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5</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19870516"/>
                  </a:ext>
                </a:extLst>
              </a:tr>
              <a:tr h="157492">
                <a:tc>
                  <a:txBody>
                    <a:bodyPr/>
                    <a:lstStyle/>
                    <a:p>
                      <a:pPr algn="ctr" fontAlgn="b"/>
                      <a:r>
                        <a:rPr lang="tr-TR" sz="900" b="1" i="0" u="none" strike="noStrike">
                          <a:solidFill>
                            <a:srgbClr val="000000"/>
                          </a:solidFill>
                          <a:effectLst/>
                          <a:latin typeface="Times New Roman" panose="02020603050405020304" pitchFamily="18" charset="0"/>
                        </a:rPr>
                        <a:t>6</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TTE1-1111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dirty="0">
                          <a:solidFill>
                            <a:srgbClr val="000000"/>
                          </a:solidFill>
                          <a:effectLst/>
                          <a:latin typeface="Times New Roman" panose="02020603050405020304" pitchFamily="18" charset="0"/>
                        </a:rPr>
                        <a:t>Temel Elektrik ve Elektronik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Basic Electrical and Electronics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5</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00646418"/>
                  </a:ext>
                </a:extLst>
              </a:tr>
              <a:tr h="157492">
                <a:tc>
                  <a:txBody>
                    <a:bodyPr/>
                    <a:lstStyle/>
                    <a:p>
                      <a:pPr algn="ctr" fontAlgn="b"/>
                      <a:r>
                        <a:rPr lang="tr-TR" sz="900" b="1" i="0" u="none" strike="noStrike">
                          <a:solidFill>
                            <a:srgbClr val="000000"/>
                          </a:solidFill>
                          <a:effectLst/>
                          <a:latin typeface="Times New Roman" panose="02020603050405020304" pitchFamily="18" charset="0"/>
                        </a:rPr>
                        <a:t>7</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BLP1-1111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Programlama Temelleri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Programming Fundamentals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6</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282892097"/>
                  </a:ext>
                </a:extLst>
              </a:tr>
              <a:tr h="157492">
                <a:tc>
                  <a:txBody>
                    <a:bodyPr/>
                    <a:lstStyle/>
                    <a:p>
                      <a:pPr algn="ctr" fontAlgn="b"/>
                      <a:r>
                        <a:rPr lang="tr-TR" sz="900" b="1" i="0" u="none" strike="noStrike">
                          <a:solidFill>
                            <a:srgbClr val="000000"/>
                          </a:solidFill>
                          <a:effectLst/>
                          <a:latin typeface="Times New Roman" panose="02020603050405020304" pitchFamily="18" charset="0"/>
                        </a:rPr>
                        <a:t>8</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BLP1-1115</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Bilgisayar Donanımı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Computer Hardware</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6</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404669838"/>
                  </a:ext>
                </a:extLst>
              </a:tr>
              <a:tr h="157492">
                <a:tc>
                  <a:txBody>
                    <a:bodyPr/>
                    <a:lstStyle/>
                    <a:p>
                      <a:pPr algn="ctr"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4">
                  <a:txBody>
                    <a:bodyPr/>
                    <a:lstStyle/>
                    <a:p>
                      <a:pPr algn="ctr" fontAlgn="b"/>
                      <a:r>
                        <a:rPr lang="tr-TR" sz="900" b="1" i="0" u="none" strike="noStrike">
                          <a:solidFill>
                            <a:srgbClr val="000000"/>
                          </a:solidFill>
                          <a:effectLst/>
                          <a:latin typeface="Times New Roman" panose="02020603050405020304" pitchFamily="18" charset="0"/>
                        </a:rPr>
                        <a:t>Toplam</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000000"/>
                          </a:solidFill>
                          <a:effectLst/>
                          <a:latin typeface="Times New Roman" panose="02020603050405020304" pitchFamily="18" charset="0"/>
                        </a:rPr>
                        <a:t>16</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8</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19</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30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010534821"/>
                  </a:ext>
                </a:extLst>
              </a:tr>
              <a:tr h="157492">
                <a:tc gridSpan="10">
                  <a:txBody>
                    <a:bodyPr/>
                    <a:lstStyle/>
                    <a:p>
                      <a:pPr algn="ctr" fontAlgn="b"/>
                      <a:r>
                        <a:rPr lang="tr-TR" sz="900" b="1" i="0" u="none" strike="noStrike">
                          <a:solidFill>
                            <a:srgbClr val="000000"/>
                          </a:solidFill>
                          <a:effectLst/>
                          <a:latin typeface="Times New Roman" panose="02020603050405020304" pitchFamily="18" charset="0"/>
                        </a:rPr>
                        <a:t>1. Sınıf 2. Yarıyıl</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56513367"/>
                  </a:ext>
                </a:extLst>
              </a:tr>
              <a:tr h="301859">
                <a:tc>
                  <a:txBody>
                    <a:bodyPr/>
                    <a:lstStyle/>
                    <a:p>
                      <a:pPr algn="l" fontAlgn="ctr"/>
                      <a:r>
                        <a:rPr lang="tr-TR" sz="900" b="1" i="0" u="none" strike="noStrike">
                          <a:solidFill>
                            <a:srgbClr val="000000"/>
                          </a:solidFill>
                          <a:effectLst/>
                          <a:latin typeface="Times New Roman" panose="02020603050405020304" pitchFamily="18" charset="0"/>
                        </a:rPr>
                        <a:t>S.No</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Kodu</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İngilizce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dirty="0">
                          <a:solidFill>
                            <a:srgbClr val="000000"/>
                          </a:solidFill>
                          <a:effectLst/>
                          <a:latin typeface="Times New Roman" panose="02020603050405020304" pitchFamily="18" charset="0"/>
                        </a:rPr>
                        <a:t>Zorunlu/Seçmeli (Z/S)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Teorik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Uygulama</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Kredi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AKTS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Örgün/</a:t>
                      </a:r>
                      <a:br>
                        <a:rPr lang="tr-TR" sz="900" b="1" i="0" u="none" strike="noStrike">
                          <a:solidFill>
                            <a:srgbClr val="000000"/>
                          </a:solidFill>
                          <a:effectLst/>
                          <a:latin typeface="Times New Roman" panose="02020603050405020304" pitchFamily="18" charset="0"/>
                        </a:rPr>
                      </a:br>
                      <a:r>
                        <a:rPr lang="tr-TR" sz="900" b="1"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877914931"/>
                  </a:ext>
                </a:extLst>
              </a:tr>
              <a:tr h="301859">
                <a:tc>
                  <a:txBody>
                    <a:bodyPr/>
                    <a:lstStyle/>
                    <a:p>
                      <a:pPr algn="ctr" fontAlgn="b"/>
                      <a:r>
                        <a:rPr lang="tr-TR" sz="900" b="1" i="0" u="none" strike="noStrike">
                          <a:solidFill>
                            <a:srgbClr val="000000"/>
                          </a:solidFill>
                          <a:effectLst/>
                          <a:latin typeface="Times New Roman" panose="02020603050405020304" pitchFamily="18" charset="0"/>
                        </a:rPr>
                        <a:t>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AİİT1 – 1202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Atatürk İlkeleri ve İnkılâp Tarihi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Times New Roman" panose="02020603050405020304" pitchFamily="18" charset="0"/>
                        </a:rPr>
                        <a:t>Ataturk's Principles and History of the Turkish Revolution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979108868"/>
                  </a:ext>
                </a:extLst>
              </a:tr>
              <a:tr h="157492">
                <a:tc>
                  <a:txBody>
                    <a:bodyPr/>
                    <a:lstStyle/>
                    <a:p>
                      <a:pPr algn="ctr" fontAlgn="b"/>
                      <a:r>
                        <a:rPr lang="tr-TR" sz="900" b="1" i="0" u="none" strike="noStrike">
                          <a:solidFill>
                            <a:srgbClr val="000000"/>
                          </a:solidFill>
                          <a:effectLst/>
                          <a:latin typeface="Times New Roman" panose="02020603050405020304" pitchFamily="18" charset="0"/>
                        </a:rPr>
                        <a:t>2</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ING1 – 1202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İngilizce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English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629678410"/>
                  </a:ext>
                </a:extLst>
              </a:tr>
              <a:tr h="157492">
                <a:tc>
                  <a:txBody>
                    <a:bodyPr/>
                    <a:lstStyle/>
                    <a:p>
                      <a:pPr algn="ctr" fontAlgn="b"/>
                      <a:r>
                        <a:rPr lang="tr-TR" sz="900" b="1" i="0" u="none" strike="noStrike">
                          <a:solidFill>
                            <a:srgbClr val="000000"/>
                          </a:solidFill>
                          <a:effectLst/>
                          <a:latin typeface="Times New Roman" panose="02020603050405020304" pitchFamily="18" charset="0"/>
                        </a:rPr>
                        <a:t>3</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TUR1 – 1202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Türk Dili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Turkish Language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365161376"/>
                  </a:ext>
                </a:extLst>
              </a:tr>
              <a:tr h="157492">
                <a:tc>
                  <a:txBody>
                    <a:bodyPr/>
                    <a:lstStyle/>
                    <a:p>
                      <a:pPr algn="ctr" fontAlgn="b"/>
                      <a:r>
                        <a:rPr lang="tr-TR" sz="900" b="1" i="0" u="none" strike="noStrike">
                          <a:solidFill>
                            <a:srgbClr val="000000"/>
                          </a:solidFill>
                          <a:effectLst/>
                          <a:latin typeface="Times New Roman" panose="02020603050405020304" pitchFamily="18" charset="0"/>
                        </a:rPr>
                        <a:t>4</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YOG1 – 1202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Yenilikçilik ve Girişimcilik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Innovation And Entrepreneurship</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270312650"/>
                  </a:ext>
                </a:extLst>
              </a:tr>
              <a:tr h="157492">
                <a:tc>
                  <a:txBody>
                    <a:bodyPr/>
                    <a:lstStyle/>
                    <a:p>
                      <a:pPr algn="ctr" fontAlgn="b"/>
                      <a:r>
                        <a:rPr lang="tr-TR" sz="900" b="1" i="0" u="none" strike="noStrike">
                          <a:solidFill>
                            <a:srgbClr val="000000"/>
                          </a:solidFill>
                          <a:effectLst/>
                          <a:latin typeface="Times New Roman" panose="02020603050405020304" pitchFamily="18" charset="0"/>
                        </a:rPr>
                        <a:t>5</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BLP1-1202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Açık Kaynak İşletim Sistemi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Open Source Operating System</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6</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427438459"/>
                  </a:ext>
                </a:extLst>
              </a:tr>
              <a:tr h="157492">
                <a:tc>
                  <a:txBody>
                    <a:bodyPr/>
                    <a:lstStyle/>
                    <a:p>
                      <a:pPr algn="ctr" fontAlgn="b"/>
                      <a:r>
                        <a:rPr lang="tr-TR" sz="900" b="1" i="0" u="none" strike="noStrike">
                          <a:solidFill>
                            <a:srgbClr val="000000"/>
                          </a:solidFill>
                          <a:effectLst/>
                          <a:latin typeface="Times New Roman" panose="02020603050405020304" pitchFamily="18" charset="0"/>
                        </a:rPr>
                        <a:t>6</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MTM1-1105</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Matematik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Mathematics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5</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822122508"/>
                  </a:ext>
                </a:extLst>
              </a:tr>
              <a:tr h="157492">
                <a:tc>
                  <a:txBody>
                    <a:bodyPr/>
                    <a:lstStyle/>
                    <a:p>
                      <a:pPr algn="ctr" fontAlgn="b"/>
                      <a:r>
                        <a:rPr lang="tr-TR" sz="900" b="1" i="0" u="none" strike="noStrike">
                          <a:solidFill>
                            <a:srgbClr val="000000"/>
                          </a:solidFill>
                          <a:effectLst/>
                          <a:latin typeface="Times New Roman" panose="02020603050405020304" pitchFamily="18" charset="0"/>
                        </a:rPr>
                        <a:t>7</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BLP1-1206</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Web Tasarımının Temelleri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Web Design Fundamentals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5</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294017716"/>
                  </a:ext>
                </a:extLst>
              </a:tr>
              <a:tr h="157492">
                <a:tc>
                  <a:txBody>
                    <a:bodyPr/>
                    <a:lstStyle/>
                    <a:p>
                      <a:pPr algn="ctr" fontAlgn="b"/>
                      <a:r>
                        <a:rPr lang="tr-TR" sz="900" b="1" i="0" u="none" strike="noStrike">
                          <a:solidFill>
                            <a:srgbClr val="000000"/>
                          </a:solidFill>
                          <a:effectLst/>
                          <a:latin typeface="Times New Roman" panose="02020603050405020304" pitchFamily="18" charset="0"/>
                        </a:rPr>
                        <a:t>8</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BLP1-1208</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Açık Kaynak Programlama</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Open Source Programming</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6</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60730197"/>
                  </a:ext>
                </a:extLst>
              </a:tr>
              <a:tr h="157492">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4">
                  <a:txBody>
                    <a:bodyPr/>
                    <a:lstStyle/>
                    <a:p>
                      <a:pPr algn="ctr" fontAlgn="b"/>
                      <a:r>
                        <a:rPr lang="tr-TR" sz="900" b="1" i="0" u="none" strike="noStrike">
                          <a:solidFill>
                            <a:srgbClr val="000000"/>
                          </a:solidFill>
                          <a:effectLst/>
                          <a:latin typeface="Times New Roman" panose="02020603050405020304" pitchFamily="18" charset="0"/>
                        </a:rPr>
                        <a:t>Toplam</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000000"/>
                          </a:solidFill>
                          <a:effectLst/>
                          <a:latin typeface="Times New Roman" panose="02020603050405020304" pitchFamily="18" charset="0"/>
                        </a:rPr>
                        <a:t>16</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8</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20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30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dirty="0">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749731179"/>
                  </a:ext>
                </a:extLst>
              </a:tr>
            </a:tbl>
          </a:graphicData>
        </a:graphic>
      </p:graphicFrame>
    </p:spTree>
    <p:extLst>
      <p:ext uri="{BB962C8B-B14F-4D97-AF65-F5344CB8AC3E}">
        <p14:creationId xmlns:p14="http://schemas.microsoft.com/office/powerpoint/2010/main" val="300381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67D321AB-C783-F4F9-547D-EE7C2D968996}"/>
              </a:ext>
            </a:extLst>
          </p:cNvPr>
          <p:cNvSpPr txBox="1">
            <a:spLocks/>
          </p:cNvSpPr>
          <p:nvPr/>
        </p:nvSpPr>
        <p:spPr>
          <a:xfrm>
            <a:off x="410532" y="454825"/>
            <a:ext cx="6468052" cy="1245611"/>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400" dirty="0">
                <a:solidFill>
                  <a:schemeClr val="tx1"/>
                </a:solidFill>
              </a:rPr>
            </a:br>
            <a:r>
              <a:rPr lang="tr-TR" sz="2800" dirty="0">
                <a:solidFill>
                  <a:schemeClr val="tx1"/>
                </a:solidFill>
              </a:rPr>
              <a:t>ERZİN OSB MYO Bilgisayar Programcılığı</a:t>
            </a:r>
          </a:p>
          <a:p>
            <a:r>
              <a:rPr lang="tr-TR" sz="2800" dirty="0">
                <a:solidFill>
                  <a:schemeClr val="tx1"/>
                </a:solidFill>
              </a:rPr>
              <a:t>Okutulan Dersler</a:t>
            </a:r>
            <a:br>
              <a:rPr lang="tr-TR" sz="2400" dirty="0">
                <a:solidFill>
                  <a:schemeClr val="tx1"/>
                </a:solidFill>
              </a:rPr>
            </a:br>
            <a:endParaRPr lang="tr-TR" sz="2400" dirty="0">
              <a:solidFill>
                <a:schemeClr val="tx1"/>
              </a:solidFill>
            </a:endParaRPr>
          </a:p>
        </p:txBody>
      </p:sp>
      <p:sp>
        <p:nvSpPr>
          <p:cNvPr id="5" name="Metin kutusu 4">
            <a:extLst>
              <a:ext uri="{FF2B5EF4-FFF2-40B4-BE49-F238E27FC236}">
                <a16:creationId xmlns:a16="http://schemas.microsoft.com/office/drawing/2014/main" id="{DCEBEE3D-F118-9BA0-F55C-C0A6BFF15304}"/>
              </a:ext>
            </a:extLst>
          </p:cNvPr>
          <p:cNvSpPr txBox="1"/>
          <p:nvPr/>
        </p:nvSpPr>
        <p:spPr>
          <a:xfrm>
            <a:off x="410531" y="1340767"/>
            <a:ext cx="8322937" cy="375811"/>
          </a:xfrm>
          <a:prstGeom prst="rect">
            <a:avLst/>
          </a:prstGeom>
          <a:noFill/>
        </p:spPr>
        <p:txBody>
          <a:bodyPr wrap="square">
            <a:spAutoFit/>
          </a:bodyPr>
          <a:lstStyle/>
          <a:p>
            <a:r>
              <a:rPr lang="tr-TR" dirty="0"/>
              <a:t>Derslerimiz teknolojinin gelişmesi ile paralel olarak gelişmektedir.</a:t>
            </a:r>
          </a:p>
        </p:txBody>
      </p:sp>
      <p:graphicFrame>
        <p:nvGraphicFramePr>
          <p:cNvPr id="4" name="Tablo 3">
            <a:extLst>
              <a:ext uri="{FF2B5EF4-FFF2-40B4-BE49-F238E27FC236}">
                <a16:creationId xmlns:a16="http://schemas.microsoft.com/office/drawing/2014/main" id="{00A6C1E9-9060-D843-8D30-36B99E9F2EC1}"/>
              </a:ext>
            </a:extLst>
          </p:cNvPr>
          <p:cNvGraphicFramePr>
            <a:graphicFrameLocks noGrp="1"/>
          </p:cNvGraphicFramePr>
          <p:nvPr>
            <p:extLst>
              <p:ext uri="{D42A27DB-BD31-4B8C-83A1-F6EECF244321}">
                <p14:modId xmlns:p14="http://schemas.microsoft.com/office/powerpoint/2010/main" val="331151956"/>
              </p:ext>
            </p:extLst>
          </p:nvPr>
        </p:nvGraphicFramePr>
        <p:xfrm>
          <a:off x="539552" y="1745616"/>
          <a:ext cx="7848872" cy="4176472"/>
        </p:xfrm>
        <a:graphic>
          <a:graphicData uri="http://schemas.openxmlformats.org/drawingml/2006/table">
            <a:tbl>
              <a:tblPr/>
              <a:tblGrid>
                <a:gridCol w="222222">
                  <a:extLst>
                    <a:ext uri="{9D8B030D-6E8A-4147-A177-3AD203B41FA5}">
                      <a16:colId xmlns:a16="http://schemas.microsoft.com/office/drawing/2014/main" val="2802335742"/>
                    </a:ext>
                  </a:extLst>
                </a:gridCol>
                <a:gridCol w="862220">
                  <a:extLst>
                    <a:ext uri="{9D8B030D-6E8A-4147-A177-3AD203B41FA5}">
                      <a16:colId xmlns:a16="http://schemas.microsoft.com/office/drawing/2014/main" val="2171879686"/>
                    </a:ext>
                  </a:extLst>
                </a:gridCol>
                <a:gridCol w="1519997">
                  <a:extLst>
                    <a:ext uri="{9D8B030D-6E8A-4147-A177-3AD203B41FA5}">
                      <a16:colId xmlns:a16="http://schemas.microsoft.com/office/drawing/2014/main" val="2975501260"/>
                    </a:ext>
                  </a:extLst>
                </a:gridCol>
                <a:gridCol w="1697775">
                  <a:extLst>
                    <a:ext uri="{9D8B030D-6E8A-4147-A177-3AD203B41FA5}">
                      <a16:colId xmlns:a16="http://schemas.microsoft.com/office/drawing/2014/main" val="2397813142"/>
                    </a:ext>
                  </a:extLst>
                </a:gridCol>
                <a:gridCol w="577777">
                  <a:extLst>
                    <a:ext uri="{9D8B030D-6E8A-4147-A177-3AD203B41FA5}">
                      <a16:colId xmlns:a16="http://schemas.microsoft.com/office/drawing/2014/main" val="757864241"/>
                    </a:ext>
                  </a:extLst>
                </a:gridCol>
                <a:gridCol w="533332">
                  <a:extLst>
                    <a:ext uri="{9D8B030D-6E8A-4147-A177-3AD203B41FA5}">
                      <a16:colId xmlns:a16="http://schemas.microsoft.com/office/drawing/2014/main" val="2692103716"/>
                    </a:ext>
                  </a:extLst>
                </a:gridCol>
                <a:gridCol w="622220">
                  <a:extLst>
                    <a:ext uri="{9D8B030D-6E8A-4147-A177-3AD203B41FA5}">
                      <a16:colId xmlns:a16="http://schemas.microsoft.com/office/drawing/2014/main" val="2726506736"/>
                    </a:ext>
                  </a:extLst>
                </a:gridCol>
                <a:gridCol w="604442">
                  <a:extLst>
                    <a:ext uri="{9D8B030D-6E8A-4147-A177-3AD203B41FA5}">
                      <a16:colId xmlns:a16="http://schemas.microsoft.com/office/drawing/2014/main" val="1799247739"/>
                    </a:ext>
                  </a:extLst>
                </a:gridCol>
                <a:gridCol w="560000">
                  <a:extLst>
                    <a:ext uri="{9D8B030D-6E8A-4147-A177-3AD203B41FA5}">
                      <a16:colId xmlns:a16="http://schemas.microsoft.com/office/drawing/2014/main" val="3716208774"/>
                    </a:ext>
                  </a:extLst>
                </a:gridCol>
                <a:gridCol w="648887">
                  <a:extLst>
                    <a:ext uri="{9D8B030D-6E8A-4147-A177-3AD203B41FA5}">
                      <a16:colId xmlns:a16="http://schemas.microsoft.com/office/drawing/2014/main" val="3280430152"/>
                    </a:ext>
                  </a:extLst>
                </a:gridCol>
              </a:tblGrid>
              <a:tr h="149552">
                <a:tc gridSpan="10">
                  <a:txBody>
                    <a:bodyPr/>
                    <a:lstStyle/>
                    <a:p>
                      <a:pPr algn="ctr" fontAlgn="ctr"/>
                      <a:r>
                        <a:rPr lang="tr-TR" sz="900" b="1" i="0" u="none" strike="noStrike">
                          <a:solidFill>
                            <a:srgbClr val="000000"/>
                          </a:solidFill>
                          <a:effectLst/>
                          <a:latin typeface="Times New Roman" panose="02020603050405020304" pitchFamily="18" charset="0"/>
                        </a:rPr>
                        <a:t>2. Sınıf 2. Yarıyıl</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92107677"/>
                  </a:ext>
                </a:extLst>
              </a:tr>
              <a:tr h="289660">
                <a:tc>
                  <a:txBody>
                    <a:bodyPr/>
                    <a:lstStyle/>
                    <a:p>
                      <a:pPr algn="l" fontAlgn="ctr"/>
                      <a:r>
                        <a:rPr lang="tr-TR" sz="900" b="1" i="0" u="none" strike="noStrike">
                          <a:solidFill>
                            <a:srgbClr val="000000"/>
                          </a:solidFill>
                          <a:effectLst/>
                          <a:latin typeface="Times New Roman" panose="02020603050405020304" pitchFamily="18" charset="0"/>
                        </a:rPr>
                        <a:t>S.No</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Kodu</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İngilizce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Zorunlu/Seçmeli (Z/S)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Teorik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Uygulama</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Kredi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AKTS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dirty="0">
                          <a:solidFill>
                            <a:srgbClr val="000000"/>
                          </a:solidFill>
                          <a:effectLst/>
                          <a:latin typeface="Times New Roman" panose="02020603050405020304" pitchFamily="18" charset="0"/>
                        </a:rPr>
                        <a:t>Örgün/</a:t>
                      </a:r>
                      <a:br>
                        <a:rPr lang="tr-TR" sz="900" b="1" i="0" u="none" strike="noStrike" dirty="0">
                          <a:solidFill>
                            <a:srgbClr val="000000"/>
                          </a:solidFill>
                          <a:effectLst/>
                          <a:latin typeface="Times New Roman" panose="02020603050405020304" pitchFamily="18" charset="0"/>
                        </a:rPr>
                      </a:br>
                      <a:r>
                        <a:rPr lang="tr-TR" sz="900" b="1" i="0" u="none" strike="noStrike" dirty="0">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040919388"/>
                  </a:ext>
                </a:extLst>
              </a:tr>
              <a:tr h="149552">
                <a:tc>
                  <a:txBody>
                    <a:bodyPr/>
                    <a:lstStyle/>
                    <a:p>
                      <a:pPr algn="ctr" fontAlgn="ctr"/>
                      <a:r>
                        <a:rPr lang="tr-TR" sz="900" b="1" i="0" u="none" strike="noStrike">
                          <a:solidFill>
                            <a:srgbClr val="000000"/>
                          </a:solidFill>
                          <a:effectLst/>
                          <a:latin typeface="Times New Roman" panose="02020603050405020304" pitchFamily="18" charset="0"/>
                        </a:rPr>
                        <a:t>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İME1-2400</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İşletmede Mesleki Eğitim</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Vocational Education in Business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5</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5</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826440201"/>
                  </a:ext>
                </a:extLst>
              </a:tr>
              <a:tr h="149552">
                <a:tc>
                  <a:txBody>
                    <a:bodyPr/>
                    <a:lstStyle/>
                    <a:p>
                      <a:pPr algn="ctr" fontAlgn="ctr"/>
                      <a:r>
                        <a:rPr lang="tr-TR" sz="900" b="1" i="0" u="none" strike="noStrike">
                          <a:solidFill>
                            <a:srgbClr val="000000"/>
                          </a:solidFill>
                          <a:effectLst/>
                          <a:latin typeface="Times New Roman" panose="02020603050405020304" pitchFamily="18" charset="0"/>
                        </a:rPr>
                        <a:t>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695348902"/>
                  </a:ext>
                </a:extLst>
              </a:tr>
              <a:tr h="289660">
                <a:tc>
                  <a:txBody>
                    <a:bodyPr/>
                    <a:lstStyle/>
                    <a:p>
                      <a:pPr algn="l" fontAlgn="ctr"/>
                      <a:r>
                        <a:rPr lang="tr-TR" sz="900" b="1" i="0" u="none" strike="noStrike">
                          <a:solidFill>
                            <a:srgbClr val="000000"/>
                          </a:solidFill>
                          <a:effectLst/>
                          <a:latin typeface="Times New Roman" panose="02020603050405020304" pitchFamily="18" charset="0"/>
                        </a:rPr>
                        <a:t>S.No</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Kodu</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İngilizce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Zorunlu/Seçmeli (Z/S)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Teorik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Uygulama</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Kredi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AKTS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Örgün/</a:t>
                      </a:r>
                      <a:br>
                        <a:rPr lang="tr-TR" sz="900" b="1" i="0" u="none" strike="noStrike">
                          <a:solidFill>
                            <a:srgbClr val="000000"/>
                          </a:solidFill>
                          <a:effectLst/>
                          <a:latin typeface="Times New Roman" panose="02020603050405020304" pitchFamily="18" charset="0"/>
                        </a:rPr>
                      </a:br>
                      <a:r>
                        <a:rPr lang="tr-TR" sz="900" b="1"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4141532859"/>
                  </a:ext>
                </a:extLst>
              </a:tr>
              <a:tr h="151128">
                <a:tc>
                  <a:txBody>
                    <a:bodyPr/>
                    <a:lstStyle/>
                    <a:p>
                      <a:pPr algn="ctr" fontAlgn="b"/>
                      <a:r>
                        <a:rPr lang="tr-TR" sz="900" b="1" i="0" u="none" strike="noStrike">
                          <a:solidFill>
                            <a:srgbClr val="000000"/>
                          </a:solidFill>
                          <a:effectLst/>
                          <a:latin typeface="Times New Roman" panose="02020603050405020304" pitchFamily="18" charset="0"/>
                        </a:rPr>
                        <a:t>1</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STJ1 – 2400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Staj</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Internship</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1</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8</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529924273"/>
                  </a:ext>
                </a:extLst>
              </a:tr>
              <a:tr h="151128">
                <a:tc gridSpan="10">
                  <a:txBody>
                    <a:bodyPr/>
                    <a:lstStyle/>
                    <a:p>
                      <a:pPr algn="ctr" fontAlgn="ctr"/>
                      <a:r>
                        <a:rPr lang="tr-TR" sz="900" b="1" i="0" u="none" strike="noStrike">
                          <a:solidFill>
                            <a:srgbClr val="000000"/>
                          </a:solidFill>
                          <a:effectLst/>
                          <a:latin typeface="Times New Roman" panose="02020603050405020304" pitchFamily="18" charset="0"/>
                        </a:rPr>
                        <a:t>SOSYAL SEÇMELİ DERS HAVUZU 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50988444"/>
                  </a:ext>
                </a:extLst>
              </a:tr>
              <a:tr h="151128">
                <a:tc>
                  <a:txBody>
                    <a:bodyPr/>
                    <a:lstStyle/>
                    <a:p>
                      <a:pPr algn="ctr" fontAlgn="b"/>
                      <a:r>
                        <a:rPr lang="tr-TR" sz="900" b="1" i="0" u="none" strike="noStrike">
                          <a:solidFill>
                            <a:srgbClr val="000000"/>
                          </a:solidFill>
                          <a:effectLst/>
                          <a:latin typeface="Times New Roman" panose="02020603050405020304" pitchFamily="18" charset="0"/>
                        </a:rPr>
                        <a:t>2</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ETK1 – 2402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Etik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Ethics</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750951799"/>
                  </a:ext>
                </a:extLst>
              </a:tr>
              <a:tr h="151128">
                <a:tc>
                  <a:txBody>
                    <a:bodyPr/>
                    <a:lstStyle/>
                    <a:p>
                      <a:pPr algn="ctr" fontAlgn="b"/>
                      <a:r>
                        <a:rPr lang="tr-TR" sz="900" b="1" i="0" u="none" strike="noStrike">
                          <a:solidFill>
                            <a:srgbClr val="000000"/>
                          </a:solidFill>
                          <a:effectLst/>
                          <a:latin typeface="Times New Roman" panose="02020603050405020304" pitchFamily="18" charset="0"/>
                        </a:rPr>
                        <a:t>3</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İSG1 – 2402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İş Sağlığı ve Güvenliği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Occupational Health and Safety</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491227276"/>
                  </a:ext>
                </a:extLst>
              </a:tr>
              <a:tr h="151128">
                <a:tc gridSpan="10">
                  <a:txBody>
                    <a:bodyPr/>
                    <a:lstStyle/>
                    <a:p>
                      <a:pPr algn="ctr" fontAlgn="ctr"/>
                      <a:r>
                        <a:rPr lang="tr-TR" sz="900" b="1" i="0" u="none" strike="noStrike">
                          <a:solidFill>
                            <a:srgbClr val="000000"/>
                          </a:solidFill>
                          <a:effectLst/>
                          <a:latin typeface="Times New Roman" panose="02020603050405020304" pitchFamily="18" charset="0"/>
                        </a:rPr>
                        <a:t>SOSYAL SEÇMELİ DERS HAVUZU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93200583"/>
                  </a:ext>
                </a:extLst>
              </a:tr>
              <a:tr h="151128">
                <a:tc>
                  <a:txBody>
                    <a:bodyPr/>
                    <a:lstStyle/>
                    <a:p>
                      <a:pPr algn="ctr" fontAlgn="b"/>
                      <a:r>
                        <a:rPr lang="tr-TR" sz="900" b="1" i="0" u="none" strike="noStrike">
                          <a:solidFill>
                            <a:srgbClr val="000000"/>
                          </a:solidFill>
                          <a:effectLst/>
                          <a:latin typeface="Times New Roman" panose="02020603050405020304" pitchFamily="18" charset="0"/>
                        </a:rPr>
                        <a:t>4</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GNÇ1 – 2402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Gönüllülük Çalışmaları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tr-TR" sz="900" b="0" i="0" u="none" strike="noStrike">
                          <a:solidFill>
                            <a:srgbClr val="000000"/>
                          </a:solidFill>
                          <a:effectLst/>
                          <a:latin typeface="Times New Roman" panose="02020603050405020304" pitchFamily="18" charset="0"/>
                        </a:rPr>
                        <a:t>Volunteering Studies</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1</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715476261"/>
                  </a:ext>
                </a:extLst>
              </a:tr>
              <a:tr h="151128">
                <a:tc gridSpan="10">
                  <a:txBody>
                    <a:bodyPr/>
                    <a:lstStyle/>
                    <a:p>
                      <a:pPr algn="ctr" fontAlgn="b"/>
                      <a:r>
                        <a:rPr lang="tr-TR" sz="900" b="1" i="0" u="none" strike="noStrike">
                          <a:solidFill>
                            <a:srgbClr val="000000"/>
                          </a:solidFill>
                          <a:effectLst/>
                          <a:latin typeface="Times New Roman" panose="02020603050405020304" pitchFamily="18" charset="0"/>
                        </a:rPr>
                        <a:t>TEKNİK  SEÇMELİ DERS HAVUZU I</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962634"/>
                  </a:ext>
                </a:extLst>
              </a:tr>
              <a:tr h="289660">
                <a:tc>
                  <a:txBody>
                    <a:bodyPr/>
                    <a:lstStyle/>
                    <a:p>
                      <a:pPr algn="ctr" fontAlgn="b"/>
                      <a:r>
                        <a:rPr lang="tr-TR" sz="900" b="1"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Kodu</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dirty="0">
                          <a:solidFill>
                            <a:srgbClr val="000000"/>
                          </a:solidFill>
                          <a:effectLst/>
                          <a:latin typeface="Times New Roman" panose="02020603050405020304" pitchFamily="18" charset="0"/>
                        </a:rPr>
                        <a:t>Dersin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İngilizce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Zorunlu/Seçmeli (Z/S)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Teorik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Uygulama</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Kredi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AKTS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Örgün/</a:t>
                      </a:r>
                      <a:br>
                        <a:rPr lang="tr-TR" sz="900" b="1" i="0" u="none" strike="noStrike">
                          <a:solidFill>
                            <a:srgbClr val="000000"/>
                          </a:solidFill>
                          <a:effectLst/>
                          <a:latin typeface="Times New Roman" panose="02020603050405020304" pitchFamily="18" charset="0"/>
                        </a:rPr>
                      </a:br>
                      <a:r>
                        <a:rPr lang="tr-TR" sz="900" b="1"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351241020"/>
                  </a:ext>
                </a:extLst>
              </a:tr>
              <a:tr h="151128">
                <a:tc>
                  <a:txBody>
                    <a:bodyPr/>
                    <a:lstStyle/>
                    <a:p>
                      <a:pPr algn="ctr" fontAlgn="b"/>
                      <a:r>
                        <a:rPr lang="tr-TR" sz="900" b="1" i="0" u="none" strike="noStrike">
                          <a:solidFill>
                            <a:srgbClr val="000000"/>
                          </a:solidFill>
                          <a:effectLst/>
                          <a:latin typeface="Times New Roman" panose="02020603050405020304" pitchFamily="18" charset="0"/>
                        </a:rPr>
                        <a:t>5</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BLP1-2400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Nesne Tabanlı Programlama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Object Based Programming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173107433"/>
                  </a:ext>
                </a:extLst>
              </a:tr>
              <a:tr h="151128">
                <a:tc>
                  <a:txBody>
                    <a:bodyPr/>
                    <a:lstStyle/>
                    <a:p>
                      <a:pPr algn="ctr" fontAlgn="b"/>
                      <a:r>
                        <a:rPr lang="tr-TR" sz="900" b="1" i="0" u="none" strike="noStrike">
                          <a:solidFill>
                            <a:srgbClr val="000000"/>
                          </a:solidFill>
                          <a:effectLst/>
                          <a:latin typeface="Times New Roman" panose="02020603050405020304" pitchFamily="18" charset="0"/>
                        </a:rPr>
                        <a:t>6</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BLP1-2402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İnternet Programlama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Internet Programming II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655875642"/>
                  </a:ext>
                </a:extLst>
              </a:tr>
              <a:tr h="151128">
                <a:tc>
                  <a:txBody>
                    <a:bodyPr/>
                    <a:lstStyle/>
                    <a:p>
                      <a:pPr algn="ctr" fontAlgn="b"/>
                      <a:r>
                        <a:rPr lang="tr-TR" sz="900" b="1" i="0" u="none" strike="noStrike">
                          <a:solidFill>
                            <a:srgbClr val="000000"/>
                          </a:solidFill>
                          <a:effectLst/>
                          <a:latin typeface="Times New Roman" panose="02020603050405020304" pitchFamily="18" charset="0"/>
                        </a:rPr>
                        <a:t>7</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BLP1-1113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Grafik ve Animasyon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Graphics and Animation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Örgün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993317834"/>
                  </a:ext>
                </a:extLst>
              </a:tr>
              <a:tr h="151128">
                <a:tc gridSpan="10">
                  <a:txBody>
                    <a:bodyPr/>
                    <a:lstStyle/>
                    <a:p>
                      <a:pPr algn="ctr" fontAlgn="b"/>
                      <a:r>
                        <a:rPr lang="tr-TR" sz="900" b="1" i="0" u="none" strike="noStrike">
                          <a:solidFill>
                            <a:srgbClr val="000000"/>
                          </a:solidFill>
                          <a:effectLst/>
                          <a:latin typeface="Times New Roman" panose="02020603050405020304" pitchFamily="18" charset="0"/>
                        </a:rPr>
                        <a:t>TEKNİK  SEÇMELİ DERS HAVUZU II</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73273608"/>
                  </a:ext>
                </a:extLst>
              </a:tr>
              <a:tr h="289660">
                <a:tc>
                  <a:txBody>
                    <a:bodyPr/>
                    <a:lstStyle/>
                    <a:p>
                      <a:pPr algn="ctr" fontAlgn="b"/>
                      <a:r>
                        <a:rPr lang="tr-TR" sz="900" b="1"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Kodu</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Dersin İngilizce Adı</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Zorunlu/Seçmeli (Z/S)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Teorik</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Uygulama</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Kredi</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AKTS</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Örgün/</a:t>
                      </a:r>
                      <a:br>
                        <a:rPr lang="tr-TR" sz="900" b="1" i="0" u="none" strike="noStrike">
                          <a:solidFill>
                            <a:srgbClr val="000000"/>
                          </a:solidFill>
                          <a:effectLst/>
                          <a:latin typeface="Times New Roman" panose="02020603050405020304" pitchFamily="18" charset="0"/>
                        </a:rPr>
                      </a:br>
                      <a:r>
                        <a:rPr lang="tr-TR" sz="900" b="1" i="0" u="none" strike="noStrike">
                          <a:solidFill>
                            <a:srgbClr val="000000"/>
                          </a:solidFill>
                          <a:effectLst/>
                          <a:latin typeface="Times New Roman" panose="02020603050405020304" pitchFamily="18" charset="0"/>
                        </a:rPr>
                        <a:t>Uzaktan</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1497754"/>
                  </a:ext>
                </a:extLst>
              </a:tr>
              <a:tr h="151128">
                <a:tc>
                  <a:txBody>
                    <a:bodyPr/>
                    <a:lstStyle/>
                    <a:p>
                      <a:pPr algn="ctr" fontAlgn="b"/>
                      <a:r>
                        <a:rPr lang="tr-TR" sz="900" b="1" i="0" u="none" strike="noStrike">
                          <a:solidFill>
                            <a:srgbClr val="000000"/>
                          </a:solidFill>
                          <a:effectLst/>
                          <a:latin typeface="Times New Roman" panose="02020603050405020304" pitchFamily="18" charset="0"/>
                        </a:rPr>
                        <a:t>8</a:t>
                      </a:r>
                    </a:p>
                  </a:txBody>
                  <a:tcPr marL="5126" marR="5126" marT="512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BLP1-2406</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Siber Güvenlik</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Cyber Security</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900" b="0" i="0" u="none" strike="noStrike">
                          <a:solidFill>
                            <a:srgbClr val="000000"/>
                          </a:solidFill>
                          <a:effectLst/>
                          <a:latin typeface="Times New Roman" panose="02020603050405020304" pitchFamily="18" charset="0"/>
                        </a:rPr>
                        <a:t>Örgün</a:t>
                      </a:r>
                    </a:p>
                  </a:txBody>
                  <a:tcPr marL="5126" marR="5126" marT="5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8070252"/>
                  </a:ext>
                </a:extLst>
              </a:tr>
              <a:tr h="151128">
                <a:tc>
                  <a:txBody>
                    <a:bodyPr/>
                    <a:lstStyle/>
                    <a:p>
                      <a:pPr algn="ctr" fontAlgn="b"/>
                      <a:r>
                        <a:rPr lang="tr-TR" sz="900" b="1"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YZT1-2400</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Yapay Zekaya Teknikleri</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Artificial Intelligence Techniques</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900" b="0" i="0" u="none" strike="noStrike">
                          <a:solidFill>
                            <a:srgbClr val="000000"/>
                          </a:solidFill>
                          <a:effectLst/>
                          <a:latin typeface="Times New Roman" panose="02020603050405020304" pitchFamily="18" charset="0"/>
                        </a:rPr>
                        <a:t>Örgün</a:t>
                      </a:r>
                    </a:p>
                  </a:txBody>
                  <a:tcPr marL="5126" marR="5126" marT="5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6354456"/>
                  </a:ext>
                </a:extLst>
              </a:tr>
              <a:tr h="151128">
                <a:tc>
                  <a:txBody>
                    <a:bodyPr/>
                    <a:lstStyle/>
                    <a:p>
                      <a:pPr algn="ctr" fontAlgn="b"/>
                      <a:r>
                        <a:rPr lang="tr-TR" sz="900" b="1"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VBG1-2402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Veri Bilimine Giriş</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Introduction to Data Science</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900" b="0" i="0" u="none" strike="noStrike">
                          <a:solidFill>
                            <a:srgbClr val="000000"/>
                          </a:solidFill>
                          <a:effectLst/>
                          <a:latin typeface="Times New Roman" panose="02020603050405020304" pitchFamily="18" charset="0"/>
                        </a:rPr>
                        <a:t>Örgün</a:t>
                      </a:r>
                    </a:p>
                  </a:txBody>
                  <a:tcPr marL="5126" marR="5126" marT="5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795526"/>
                  </a:ext>
                </a:extLst>
              </a:tr>
              <a:tr h="151128">
                <a:tc>
                  <a:txBody>
                    <a:bodyPr/>
                    <a:lstStyle/>
                    <a:p>
                      <a:pPr algn="ctr" fontAlgn="b"/>
                      <a:r>
                        <a:rPr lang="tr-TR" sz="900" b="1"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ÜBP1-2406</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3B Tasarım Prototipleme</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tr-TR" sz="900" b="0" i="0" u="none" strike="noStrike">
                          <a:solidFill>
                            <a:srgbClr val="000000"/>
                          </a:solidFill>
                          <a:effectLst/>
                          <a:latin typeface="Times New Roman" panose="02020603050405020304" pitchFamily="18" charset="0"/>
                        </a:rPr>
                        <a:t>3D Design Prototyping</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S</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5126" marR="5126" marT="5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tr-TR" sz="900" b="0" i="0" u="none" strike="noStrike">
                          <a:solidFill>
                            <a:srgbClr val="000000"/>
                          </a:solidFill>
                          <a:effectLst/>
                          <a:latin typeface="Times New Roman" panose="02020603050405020304" pitchFamily="18" charset="0"/>
                        </a:rPr>
                        <a:t>Örgün</a:t>
                      </a:r>
                    </a:p>
                  </a:txBody>
                  <a:tcPr marL="5126" marR="5126" marT="5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450960110"/>
                  </a:ext>
                </a:extLst>
              </a:tr>
              <a:tr h="151128">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4">
                  <a:txBody>
                    <a:bodyPr/>
                    <a:lstStyle/>
                    <a:p>
                      <a:pPr algn="ctr" fontAlgn="b"/>
                      <a:r>
                        <a:rPr lang="tr-TR" sz="900" b="1" i="0" u="none" strike="noStrike">
                          <a:solidFill>
                            <a:srgbClr val="000000"/>
                          </a:solidFill>
                          <a:effectLst/>
                          <a:latin typeface="Times New Roman" panose="02020603050405020304" pitchFamily="18" charset="0"/>
                        </a:rPr>
                        <a:t>Toplam</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000000"/>
                          </a:solidFill>
                          <a:effectLst/>
                          <a:latin typeface="Times New Roman" panose="02020603050405020304" pitchFamily="18" charset="0"/>
                        </a:rPr>
                        <a:t>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30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941729598"/>
                  </a:ext>
                </a:extLst>
              </a:tr>
              <a:tr h="151128">
                <a:tc>
                  <a:txBody>
                    <a:bodyPr/>
                    <a:lstStyle/>
                    <a:p>
                      <a:pPr algn="l" fontAlgn="b"/>
                      <a:r>
                        <a:rPr lang="tr-TR" sz="900" b="0" i="0" u="none" strike="noStrike">
                          <a:solidFill>
                            <a:srgbClr val="000000"/>
                          </a:solidFill>
                          <a:effectLst/>
                          <a:latin typeface="Times New Roman" panose="02020603050405020304" pitchFamily="18" charset="0"/>
                        </a:rPr>
                        <a:t> </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7">
                  <a:txBody>
                    <a:bodyPr/>
                    <a:lstStyle/>
                    <a:p>
                      <a:pPr algn="r" fontAlgn="b"/>
                      <a:r>
                        <a:rPr lang="tr-TR" sz="900" b="1" i="0" u="none" strike="noStrike">
                          <a:solidFill>
                            <a:srgbClr val="000000"/>
                          </a:solidFill>
                          <a:effectLst/>
                          <a:latin typeface="Times New Roman" panose="02020603050405020304" pitchFamily="18" charset="0"/>
                        </a:rPr>
                        <a:t>Genel Toplam</a:t>
                      </a:r>
                    </a:p>
                  </a:txBody>
                  <a:tcPr marL="5126" marR="5126" marT="5126"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000000"/>
                          </a:solidFill>
                          <a:effectLst/>
                          <a:latin typeface="Times New Roman" panose="02020603050405020304" pitchFamily="18" charset="0"/>
                        </a:rPr>
                        <a:t>120</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tr-TR" sz="900" b="0" i="0" u="none" strike="noStrike" dirty="0">
                          <a:solidFill>
                            <a:srgbClr val="000000"/>
                          </a:solidFill>
                          <a:effectLst/>
                          <a:latin typeface="Times New Roman" panose="02020603050405020304" pitchFamily="18" charset="0"/>
                        </a:rPr>
                        <a:t> </a:t>
                      </a:r>
                    </a:p>
                  </a:txBody>
                  <a:tcPr marL="5126" marR="5126" marT="512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640998877"/>
                  </a:ext>
                </a:extLst>
              </a:tr>
            </a:tbl>
          </a:graphicData>
        </a:graphic>
      </p:graphicFrame>
    </p:spTree>
    <p:extLst>
      <p:ext uri="{BB962C8B-B14F-4D97-AF65-F5344CB8AC3E}">
        <p14:creationId xmlns:p14="http://schemas.microsoft.com/office/powerpoint/2010/main" val="249285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6;p43">
            <a:extLst>
              <a:ext uri="{FF2B5EF4-FFF2-40B4-BE49-F238E27FC236}">
                <a16:creationId xmlns:a16="http://schemas.microsoft.com/office/drawing/2014/main" id="{4011E3FE-9956-A605-4C0F-8F03885F61F0}"/>
              </a:ext>
            </a:extLst>
          </p:cNvPr>
          <p:cNvSpPr txBox="1">
            <a:spLocks/>
          </p:cNvSpPr>
          <p:nvPr/>
        </p:nvSpPr>
        <p:spPr>
          <a:xfrm>
            <a:off x="107504" y="295922"/>
            <a:ext cx="8568952" cy="1440160"/>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solidFill>
                  <a:schemeClr val="tx1"/>
                </a:solidFill>
              </a:rPr>
            </a:br>
            <a:r>
              <a:rPr lang="tr-TR" sz="2800" dirty="0">
                <a:solidFill>
                  <a:schemeClr val="tx1"/>
                </a:solidFill>
              </a:rPr>
              <a:t>ERZİN OSB MYO Bilgisayar Programcılığı</a:t>
            </a:r>
          </a:p>
          <a:p>
            <a:r>
              <a:rPr lang="tr-TR" sz="2800" dirty="0">
                <a:solidFill>
                  <a:schemeClr val="tx1"/>
                </a:solidFill>
              </a:rPr>
              <a:t>Okutulan Dersler İlgili yapılan Çalışmalar</a:t>
            </a:r>
            <a:br>
              <a:rPr lang="tr-TR" sz="2800" dirty="0">
                <a:solidFill>
                  <a:schemeClr val="tx1"/>
                </a:solidFill>
              </a:rPr>
            </a:br>
            <a:endParaRPr lang="tr-TR" sz="2800" dirty="0">
              <a:solidFill>
                <a:schemeClr val="tx1"/>
              </a:solidFill>
            </a:endParaRPr>
          </a:p>
        </p:txBody>
      </p:sp>
      <p:sp>
        <p:nvSpPr>
          <p:cNvPr id="15" name="Metin kutusu 14">
            <a:extLst>
              <a:ext uri="{FF2B5EF4-FFF2-40B4-BE49-F238E27FC236}">
                <a16:creationId xmlns:a16="http://schemas.microsoft.com/office/drawing/2014/main" id="{7A942A51-7AAB-4CB9-692C-09DB6B0D56D9}"/>
              </a:ext>
            </a:extLst>
          </p:cNvPr>
          <p:cNvSpPr txBox="1"/>
          <p:nvPr/>
        </p:nvSpPr>
        <p:spPr>
          <a:xfrm>
            <a:off x="88982" y="4521754"/>
            <a:ext cx="4228277" cy="1200329"/>
          </a:xfrm>
          <a:prstGeom prst="rect">
            <a:avLst/>
          </a:prstGeom>
          <a:noFill/>
        </p:spPr>
        <p:txBody>
          <a:bodyPr wrap="square">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a:t>
            </a:r>
            <a:r>
              <a:rPr lang="tr-TR" sz="1800" dirty="0">
                <a:latin typeface="Times New Roman" panose="02020603050405020304" pitchFamily="18" charset="0"/>
                <a:cs typeface="Times New Roman" panose="02020603050405020304" pitchFamily="18" charset="0"/>
              </a:rPr>
              <a:t>önem dersleri teori kısımlarının yanı sıra uygulamalı program geliştirme için aktif olarak laboratuvarlarımızda  </a:t>
            </a:r>
            <a:r>
              <a:rPr lang="tr-TR" dirty="0">
                <a:latin typeface="Times New Roman" panose="02020603050405020304" pitchFamily="18" charset="0"/>
                <a:cs typeface="Times New Roman" panose="02020603050405020304" pitchFamily="18" charset="0"/>
              </a:rPr>
              <a:t>b</a:t>
            </a:r>
            <a:r>
              <a:rPr lang="tr-TR" sz="1800" dirty="0">
                <a:latin typeface="Times New Roman" panose="02020603050405020304" pitchFamily="18" charset="0"/>
                <a:cs typeface="Times New Roman" panose="02020603050405020304" pitchFamily="18" charset="0"/>
              </a:rPr>
              <a:t>ilgisayar </a:t>
            </a:r>
            <a:r>
              <a:rPr lang="tr-TR" dirty="0">
                <a:latin typeface="Times New Roman" panose="02020603050405020304" pitchFamily="18" charset="0"/>
                <a:cs typeface="Times New Roman" panose="02020603050405020304" pitchFamily="18" charset="0"/>
              </a:rPr>
              <a:t>ç</a:t>
            </a:r>
            <a:r>
              <a:rPr lang="tr-TR" sz="1800" dirty="0">
                <a:latin typeface="Times New Roman" panose="02020603050405020304" pitchFamily="18" charset="0"/>
                <a:cs typeface="Times New Roman" panose="02020603050405020304" pitchFamily="18" charset="0"/>
              </a:rPr>
              <a:t>alışmaları yapılmaktadır.</a:t>
            </a:r>
          </a:p>
        </p:txBody>
      </p:sp>
      <p:pic>
        <p:nvPicPr>
          <p:cNvPr id="3" name="Resim 2">
            <a:extLst>
              <a:ext uri="{FF2B5EF4-FFF2-40B4-BE49-F238E27FC236}">
                <a16:creationId xmlns:a16="http://schemas.microsoft.com/office/drawing/2014/main" id="{CB29F410-C79B-02A1-2565-6389D264F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96" y="1340768"/>
            <a:ext cx="4732333" cy="2927773"/>
          </a:xfrm>
          <a:prstGeom prst="ellipse">
            <a:avLst/>
          </a:prstGeom>
          <a:ln>
            <a:noFill/>
          </a:ln>
          <a:effectLst>
            <a:softEdge rad="112500"/>
          </a:effectLst>
        </p:spPr>
      </p:pic>
      <p:pic>
        <p:nvPicPr>
          <p:cNvPr id="8" name="Resim 7">
            <a:extLst>
              <a:ext uri="{FF2B5EF4-FFF2-40B4-BE49-F238E27FC236}">
                <a16:creationId xmlns:a16="http://schemas.microsoft.com/office/drawing/2014/main" id="{FAAF6992-130E-7181-4DC3-0EDCF324F00B}"/>
              </a:ext>
            </a:extLst>
          </p:cNvPr>
          <p:cNvPicPr>
            <a:picLocks noChangeAspect="1"/>
          </p:cNvPicPr>
          <p:nvPr/>
        </p:nvPicPr>
        <p:blipFill>
          <a:blip r:embed="rId3"/>
          <a:stretch>
            <a:fillRect/>
          </a:stretch>
        </p:blipFill>
        <p:spPr>
          <a:xfrm>
            <a:off x="4627445" y="1124744"/>
            <a:ext cx="4516309" cy="5184576"/>
          </a:xfrm>
          <a:prstGeom prst="ellipse">
            <a:avLst/>
          </a:prstGeom>
          <a:ln>
            <a:noFill/>
          </a:ln>
          <a:effectLst>
            <a:softEdge rad="112500"/>
          </a:effectLst>
        </p:spPr>
      </p:pic>
    </p:spTree>
    <p:extLst>
      <p:ext uri="{BB962C8B-B14F-4D97-AF65-F5344CB8AC3E}">
        <p14:creationId xmlns:p14="http://schemas.microsoft.com/office/powerpoint/2010/main" val="178867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6;p43">
            <a:extLst>
              <a:ext uri="{FF2B5EF4-FFF2-40B4-BE49-F238E27FC236}">
                <a16:creationId xmlns:a16="http://schemas.microsoft.com/office/drawing/2014/main" id="{4011E3FE-9956-A605-4C0F-8F03885F61F0}"/>
              </a:ext>
            </a:extLst>
          </p:cNvPr>
          <p:cNvSpPr txBox="1">
            <a:spLocks/>
          </p:cNvSpPr>
          <p:nvPr/>
        </p:nvSpPr>
        <p:spPr>
          <a:xfrm>
            <a:off x="107504" y="295922"/>
            <a:ext cx="8568952" cy="1440160"/>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solidFill>
                  <a:schemeClr val="tx1"/>
                </a:solidFill>
              </a:rPr>
            </a:br>
            <a:r>
              <a:rPr lang="tr-TR" sz="2800" dirty="0">
                <a:solidFill>
                  <a:schemeClr val="tx1"/>
                </a:solidFill>
              </a:rPr>
              <a:t>ERZİN OSB MYO Bilgisayar Programcılığı</a:t>
            </a:r>
          </a:p>
          <a:p>
            <a:r>
              <a:rPr lang="tr-TR" sz="2800" dirty="0">
                <a:solidFill>
                  <a:schemeClr val="tx1"/>
                </a:solidFill>
              </a:rPr>
              <a:t>Okutulan Dersler İlgili yapılan Çalışmalar</a:t>
            </a:r>
            <a:br>
              <a:rPr lang="tr-TR" sz="2800" dirty="0">
                <a:solidFill>
                  <a:schemeClr val="tx1"/>
                </a:solidFill>
              </a:rPr>
            </a:br>
            <a:endParaRPr lang="tr-TR" sz="2800" dirty="0">
              <a:solidFill>
                <a:schemeClr val="tx1"/>
              </a:solidFill>
            </a:endParaRPr>
          </a:p>
        </p:txBody>
      </p:sp>
      <p:pic>
        <p:nvPicPr>
          <p:cNvPr id="11" name="Resim 10">
            <a:extLst>
              <a:ext uri="{FF2B5EF4-FFF2-40B4-BE49-F238E27FC236}">
                <a16:creationId xmlns:a16="http://schemas.microsoft.com/office/drawing/2014/main" id="{B8D156E0-38B5-D48B-1591-79FD365D29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5363" y="3645024"/>
            <a:ext cx="4060703" cy="2871411"/>
          </a:xfrm>
          <a:prstGeom prst="ellipse">
            <a:avLst/>
          </a:prstGeom>
          <a:ln>
            <a:noFill/>
          </a:ln>
          <a:effectLst>
            <a:softEdge rad="112500"/>
          </a:effectLst>
        </p:spPr>
      </p:pic>
      <p:pic>
        <p:nvPicPr>
          <p:cNvPr id="13" name="Resim 12">
            <a:extLst>
              <a:ext uri="{FF2B5EF4-FFF2-40B4-BE49-F238E27FC236}">
                <a16:creationId xmlns:a16="http://schemas.microsoft.com/office/drawing/2014/main" id="{E4ED20DC-CD05-C5BA-9F7A-62653C62E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74" y="1265877"/>
            <a:ext cx="4701274" cy="2789032"/>
          </a:xfrm>
          <a:prstGeom prst="ellipse">
            <a:avLst/>
          </a:prstGeom>
          <a:ln>
            <a:noFill/>
          </a:ln>
          <a:effectLst>
            <a:softEdge rad="112500"/>
          </a:effectLst>
        </p:spPr>
      </p:pic>
      <p:sp>
        <p:nvSpPr>
          <p:cNvPr id="15" name="Metin kutusu 14">
            <a:extLst>
              <a:ext uri="{FF2B5EF4-FFF2-40B4-BE49-F238E27FC236}">
                <a16:creationId xmlns:a16="http://schemas.microsoft.com/office/drawing/2014/main" id="{7A942A51-7AAB-4CB9-692C-09DB6B0D56D9}"/>
              </a:ext>
            </a:extLst>
          </p:cNvPr>
          <p:cNvSpPr txBox="1"/>
          <p:nvPr/>
        </p:nvSpPr>
        <p:spPr>
          <a:xfrm>
            <a:off x="349155" y="3870702"/>
            <a:ext cx="4608512" cy="2308324"/>
          </a:xfrm>
          <a:prstGeom prst="rect">
            <a:avLst/>
          </a:prstGeom>
          <a:noFill/>
        </p:spPr>
        <p:txBody>
          <a:bodyPr wrap="square">
            <a:spAutoFit/>
          </a:bodyPr>
          <a:lstStyle/>
          <a:p>
            <a:pPr algn="just"/>
            <a:endParaRPr lang="tr-TR" sz="1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Ayrıca gönüllük çalışmaları kapsamında öğrencilerimize sosyal sorumluluk projeleri ile çalışmalar yapılmaktadır.</a:t>
            </a:r>
            <a:r>
              <a:rPr lang="tr-TR" sz="1800"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Öğrencilerimizin sahip olacakları iş olanaklarının görebilmeleri için gerçekleştirdiğimiz teknik geziler düzenlenmektedir.</a:t>
            </a:r>
            <a:endParaRPr lang="tr-TR" dirty="0"/>
          </a:p>
        </p:txBody>
      </p:sp>
      <p:pic>
        <p:nvPicPr>
          <p:cNvPr id="8" name="Resim 7">
            <a:extLst>
              <a:ext uri="{FF2B5EF4-FFF2-40B4-BE49-F238E27FC236}">
                <a16:creationId xmlns:a16="http://schemas.microsoft.com/office/drawing/2014/main" id="{B0F05A64-B350-7141-529F-56324A33C0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3206" y="747507"/>
            <a:ext cx="3648520" cy="3123195"/>
          </a:xfrm>
          <a:prstGeom prst="ellipse">
            <a:avLst/>
          </a:prstGeom>
          <a:ln>
            <a:noFill/>
          </a:ln>
          <a:effectLst>
            <a:softEdge rad="112500"/>
          </a:effectLst>
        </p:spPr>
      </p:pic>
    </p:spTree>
    <p:extLst>
      <p:ext uri="{BB962C8B-B14F-4D97-AF65-F5344CB8AC3E}">
        <p14:creationId xmlns:p14="http://schemas.microsoft.com/office/powerpoint/2010/main" val="133204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A885D44-E5A7-42E9-9C53-84CD9458C48A}"/>
              </a:ext>
            </a:extLst>
          </p:cNvPr>
          <p:cNvSpPr txBox="1"/>
          <p:nvPr/>
        </p:nvSpPr>
        <p:spPr>
          <a:xfrm>
            <a:off x="223777" y="1700808"/>
            <a:ext cx="8696446" cy="3366563"/>
          </a:xfrm>
          <a:prstGeom prst="rect">
            <a:avLst/>
          </a:prstGeom>
          <a:noFill/>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Gönüllük Çalışmaları Kapsamında Yapılan Etkinlikteki Firma ve İşletmeler</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Kızılay , Orman İşletme Müdürlüğü, İlçe Spor Müdürlüğü, İlçe Tarım Müdürlüğü, İlçe Milli Eğitim Müdürlüğü</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İME (İşletmede Mesleki Eğitim)Kapsamında olan Firma ve İşletmeler</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 Dörtyol Belediyesi, </a:t>
            </a:r>
            <a:r>
              <a:rPr lang="tr-TR" dirty="0" err="1">
                <a:latin typeface="Times New Roman" panose="02020603050405020304" pitchFamily="18" charset="0"/>
                <a:cs typeface="Times New Roman" panose="02020603050405020304" pitchFamily="18" charset="0"/>
              </a:rPr>
              <a:t>Sail</a:t>
            </a:r>
            <a:r>
              <a:rPr lang="tr-TR" dirty="0">
                <a:latin typeface="Times New Roman" panose="02020603050405020304" pitchFamily="18" charset="0"/>
                <a:cs typeface="Times New Roman" panose="02020603050405020304" pitchFamily="18" charset="0"/>
              </a:rPr>
              <a:t> Teknoloji Yazılım, </a:t>
            </a:r>
            <a:r>
              <a:rPr lang="tr-TR" dirty="0" err="1">
                <a:latin typeface="Times New Roman" panose="02020603050405020304" pitchFamily="18" charset="0"/>
                <a:cs typeface="Times New Roman" panose="02020603050405020304" pitchFamily="18" charset="0"/>
              </a:rPr>
              <a:t>Digiton</a:t>
            </a:r>
            <a:r>
              <a:rPr lang="tr-TR" dirty="0">
                <a:latin typeface="Times New Roman" panose="02020603050405020304" pitchFamily="18" charset="0"/>
                <a:cs typeface="Times New Roman" panose="02020603050405020304" pitchFamily="18" charset="0"/>
              </a:rPr>
              <a:t> Otomasyon Enerji Yazılım San. Ve Tic. Ltd. Şti., </a:t>
            </a:r>
            <a:r>
              <a:rPr lang="tr-TR" dirty="0" err="1">
                <a:latin typeface="Times New Roman" panose="02020603050405020304" pitchFamily="18" charset="0"/>
                <a:cs typeface="Times New Roman" panose="02020603050405020304" pitchFamily="18" charset="0"/>
              </a:rPr>
              <a:t>Altum</a:t>
            </a:r>
            <a:r>
              <a:rPr lang="tr-TR" dirty="0">
                <a:latin typeface="Times New Roman" panose="02020603050405020304" pitchFamily="18" charset="0"/>
                <a:cs typeface="Times New Roman" panose="02020603050405020304" pitchFamily="18" charset="0"/>
              </a:rPr>
              <a:t> Organizasyon, </a:t>
            </a:r>
            <a:r>
              <a:rPr lang="tr-TR" dirty="0" err="1">
                <a:latin typeface="Times New Roman" panose="02020603050405020304" pitchFamily="18" charset="0"/>
                <a:cs typeface="Times New Roman" panose="02020603050405020304" pitchFamily="18" charset="0"/>
              </a:rPr>
              <a:t>Atlasdenim</a:t>
            </a:r>
            <a:r>
              <a:rPr lang="tr-TR" dirty="0">
                <a:latin typeface="Times New Roman" panose="02020603050405020304" pitchFamily="18" charset="0"/>
                <a:cs typeface="Times New Roman" panose="02020603050405020304" pitchFamily="18" charset="0"/>
              </a:rPr>
              <a:t> Tekstil San. Ve Tic. Ltd. Şti., Özel Yedi Mart Hastanesi</a:t>
            </a:r>
          </a:p>
        </p:txBody>
      </p:sp>
      <p:sp>
        <p:nvSpPr>
          <p:cNvPr id="2" name="Google Shape;1886;p43">
            <a:extLst>
              <a:ext uri="{FF2B5EF4-FFF2-40B4-BE49-F238E27FC236}">
                <a16:creationId xmlns:a16="http://schemas.microsoft.com/office/drawing/2014/main" id="{B6508701-B61C-A737-1FDF-9393C79ED9B8}"/>
              </a:ext>
            </a:extLst>
          </p:cNvPr>
          <p:cNvSpPr txBox="1">
            <a:spLocks/>
          </p:cNvSpPr>
          <p:nvPr/>
        </p:nvSpPr>
        <p:spPr>
          <a:xfrm>
            <a:off x="223778" y="116632"/>
            <a:ext cx="8696445" cy="1296144"/>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tr-TR" sz="2400" dirty="0">
                <a:solidFill>
                  <a:schemeClr val="tx1"/>
                </a:solidFill>
              </a:rPr>
            </a:br>
            <a:r>
              <a:rPr lang="tr-TR" sz="2800" dirty="0">
                <a:solidFill>
                  <a:schemeClr val="tx1"/>
                </a:solidFill>
              </a:rPr>
              <a:t>ERZİN OSB MYO Bilgisayar Programcılığı </a:t>
            </a:r>
          </a:p>
          <a:p>
            <a:pPr algn="ctr"/>
            <a:r>
              <a:rPr lang="tr-TR" sz="2800" dirty="0">
                <a:solidFill>
                  <a:schemeClr val="tx1"/>
                </a:solidFill>
              </a:rPr>
              <a:t>Dış Paydaşlarımız</a:t>
            </a:r>
            <a:endParaRPr lang="tr-TR" sz="2400" dirty="0">
              <a:solidFill>
                <a:schemeClr val="tx1"/>
              </a:solidFill>
            </a:endParaRPr>
          </a:p>
        </p:txBody>
      </p:sp>
    </p:spTree>
    <p:extLst>
      <p:ext uri="{BB962C8B-B14F-4D97-AF65-F5344CB8AC3E}">
        <p14:creationId xmlns:p14="http://schemas.microsoft.com/office/powerpoint/2010/main" val="184255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A885D44-E5A7-42E9-9C53-84CD9458C48A}"/>
              </a:ext>
            </a:extLst>
          </p:cNvPr>
          <p:cNvSpPr txBox="1"/>
          <p:nvPr/>
        </p:nvSpPr>
        <p:spPr>
          <a:xfrm>
            <a:off x="223777" y="1700808"/>
            <a:ext cx="8696446" cy="3366563"/>
          </a:xfrm>
          <a:prstGeom prst="rect">
            <a:avLst/>
          </a:prstGeom>
          <a:noFill/>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Teknik Gezi Kapsamında Yapılan Etkinlikteki Firma ve İşletmeler</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Yazıcı A.Ş., Adana ve Yöresi </a:t>
            </a:r>
            <a:r>
              <a:rPr lang="tr-TR" dirty="0" err="1">
                <a:latin typeface="Times New Roman" panose="02020603050405020304" pitchFamily="18" charset="0"/>
                <a:cs typeface="Times New Roman" panose="02020603050405020304" pitchFamily="18" charset="0"/>
              </a:rPr>
              <a:t>Hes</a:t>
            </a:r>
            <a:r>
              <a:rPr lang="tr-TR" dirty="0">
                <a:latin typeface="Times New Roman" panose="02020603050405020304" pitchFamily="18" charset="0"/>
                <a:cs typeface="Times New Roman" panose="02020603050405020304" pitchFamily="18" charset="0"/>
              </a:rPr>
              <a:t> İşletme Müdürlüğü</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 Staj Kapsamında olan Firma ve İşletmeler</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 Hatay Büyük Şehir Belediyesi, </a:t>
            </a:r>
            <a:r>
              <a:rPr lang="de-DE" dirty="0" err="1">
                <a:latin typeface="Times New Roman" panose="02020603050405020304" pitchFamily="18" charset="0"/>
                <a:cs typeface="Times New Roman" panose="02020603050405020304" pitchFamily="18" charset="0"/>
              </a:rPr>
              <a:t>İskenderun</a:t>
            </a:r>
            <a:r>
              <a:rPr lang="de-DE" dirty="0">
                <a:latin typeface="Times New Roman" panose="02020603050405020304" pitchFamily="18" charset="0"/>
                <a:cs typeface="Times New Roman" panose="02020603050405020304" pitchFamily="18" charset="0"/>
              </a:rPr>
              <a:t> Demir </a:t>
            </a:r>
            <a:r>
              <a:rPr lang="de-DE" dirty="0" err="1">
                <a:latin typeface="Times New Roman" panose="02020603050405020304" pitchFamily="18" charset="0"/>
                <a:cs typeface="Times New Roman" panose="02020603050405020304" pitchFamily="18" charset="0"/>
              </a:rPr>
              <a:t>ve</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Çelik</a:t>
            </a:r>
            <a:r>
              <a:rPr lang="de-DE" dirty="0">
                <a:latin typeface="Times New Roman" panose="02020603050405020304" pitchFamily="18" charset="0"/>
                <a:cs typeface="Times New Roman" panose="02020603050405020304" pitchFamily="18" charset="0"/>
              </a:rPr>
              <a:t> A.Ş</a:t>
            </a:r>
            <a:r>
              <a:rPr lang="tr-TR" dirty="0">
                <a:latin typeface="Times New Roman" panose="02020603050405020304" pitchFamily="18" charset="0"/>
                <a:cs typeface="Times New Roman" panose="02020603050405020304" pitchFamily="18" charset="0"/>
              </a:rPr>
              <a:t>., Eryılmazlar A.Ş., Yazıcılar A.Ş, Tosyalı Demir Çelik A.Ş., MMK Demir Çelik A.Ş., Fil Filtre A.Ş.</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Hatay, Adana, Osmaniye bölgesindeki resmi kurum ve kuruluşlar</a:t>
            </a:r>
          </a:p>
          <a:p>
            <a:pPr marL="285750" indent="-285750" algn="just">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sp>
        <p:nvSpPr>
          <p:cNvPr id="2" name="Google Shape;1886;p43">
            <a:extLst>
              <a:ext uri="{FF2B5EF4-FFF2-40B4-BE49-F238E27FC236}">
                <a16:creationId xmlns:a16="http://schemas.microsoft.com/office/drawing/2014/main" id="{B6508701-B61C-A737-1FDF-9393C79ED9B8}"/>
              </a:ext>
            </a:extLst>
          </p:cNvPr>
          <p:cNvSpPr txBox="1">
            <a:spLocks/>
          </p:cNvSpPr>
          <p:nvPr/>
        </p:nvSpPr>
        <p:spPr>
          <a:xfrm>
            <a:off x="223778" y="116632"/>
            <a:ext cx="8696445" cy="1296144"/>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tr-TR" sz="2400" dirty="0">
                <a:solidFill>
                  <a:schemeClr val="tx1"/>
                </a:solidFill>
              </a:rPr>
            </a:br>
            <a:r>
              <a:rPr lang="tr-TR" sz="2800" dirty="0">
                <a:solidFill>
                  <a:schemeClr val="tx1"/>
                </a:solidFill>
              </a:rPr>
              <a:t>ERZİN OSB MYO Bilgisayar Programcılığı </a:t>
            </a:r>
          </a:p>
          <a:p>
            <a:pPr algn="ctr"/>
            <a:r>
              <a:rPr lang="tr-TR" sz="2800" dirty="0">
                <a:solidFill>
                  <a:schemeClr val="tx1"/>
                </a:solidFill>
              </a:rPr>
              <a:t>Dış Paydaşlarımız</a:t>
            </a:r>
            <a:endParaRPr lang="tr-TR" sz="2400" dirty="0">
              <a:solidFill>
                <a:schemeClr val="tx1"/>
              </a:solidFill>
            </a:endParaRPr>
          </a:p>
        </p:txBody>
      </p:sp>
    </p:spTree>
    <p:extLst>
      <p:ext uri="{BB962C8B-B14F-4D97-AF65-F5344CB8AC3E}">
        <p14:creationId xmlns:p14="http://schemas.microsoft.com/office/powerpoint/2010/main" val="37163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67D321AB-C783-F4F9-547D-EE7C2D968996}"/>
              </a:ext>
            </a:extLst>
          </p:cNvPr>
          <p:cNvSpPr txBox="1">
            <a:spLocks/>
          </p:cNvSpPr>
          <p:nvPr/>
        </p:nvSpPr>
        <p:spPr>
          <a:xfrm>
            <a:off x="539552" y="404664"/>
            <a:ext cx="8424935" cy="1342710"/>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400" dirty="0">
                <a:solidFill>
                  <a:schemeClr val="tx1"/>
                </a:solidFill>
              </a:rPr>
            </a:br>
            <a:r>
              <a:rPr lang="tr-TR" sz="2800" dirty="0">
                <a:solidFill>
                  <a:schemeClr val="tx1"/>
                </a:solidFill>
              </a:rPr>
              <a:t>ERZİN OSB MYO Bilgisayar Programcılığı </a:t>
            </a:r>
          </a:p>
          <a:p>
            <a:r>
              <a:rPr lang="tr-TR" sz="2800" dirty="0">
                <a:solidFill>
                  <a:schemeClr val="tx1"/>
                </a:solidFill>
              </a:rPr>
              <a:t>Akademik Kadro</a:t>
            </a:r>
          </a:p>
          <a:p>
            <a:endParaRPr lang="tr-TR" sz="2400" dirty="0">
              <a:solidFill>
                <a:schemeClr val="tx1"/>
              </a:solidFill>
            </a:endParaRPr>
          </a:p>
        </p:txBody>
      </p:sp>
      <p:pic>
        <p:nvPicPr>
          <p:cNvPr id="5" name="Resim 4">
            <a:extLst>
              <a:ext uri="{FF2B5EF4-FFF2-40B4-BE49-F238E27FC236}">
                <a16:creationId xmlns:a16="http://schemas.microsoft.com/office/drawing/2014/main" id="{C776A011-3B19-E15B-D8D4-AF5FC1C8D04E}"/>
              </a:ext>
            </a:extLst>
          </p:cNvPr>
          <p:cNvPicPr>
            <a:picLocks noChangeAspect="1"/>
          </p:cNvPicPr>
          <p:nvPr/>
        </p:nvPicPr>
        <p:blipFill>
          <a:blip r:embed="rId2"/>
          <a:stretch>
            <a:fillRect/>
          </a:stretch>
        </p:blipFill>
        <p:spPr>
          <a:xfrm>
            <a:off x="695236" y="4091588"/>
            <a:ext cx="2097798" cy="1734579"/>
          </a:xfrm>
          <a:prstGeom prst="ellipse">
            <a:avLst/>
          </a:prstGeom>
          <a:ln>
            <a:noFill/>
          </a:ln>
          <a:effectLst>
            <a:softEdge rad="112500"/>
          </a:effectLst>
        </p:spPr>
      </p:pic>
      <p:sp>
        <p:nvSpPr>
          <p:cNvPr id="6" name="Metin kutusu 5">
            <a:extLst>
              <a:ext uri="{FF2B5EF4-FFF2-40B4-BE49-F238E27FC236}">
                <a16:creationId xmlns:a16="http://schemas.microsoft.com/office/drawing/2014/main" id="{5C5E1A7D-F1F1-6B80-534D-B3D5BC08C155}"/>
              </a:ext>
            </a:extLst>
          </p:cNvPr>
          <p:cNvSpPr txBox="1"/>
          <p:nvPr/>
        </p:nvSpPr>
        <p:spPr>
          <a:xfrm>
            <a:off x="2934263" y="4314539"/>
            <a:ext cx="2852592" cy="923330"/>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ÖĞRETİM GÖREVLİSİ</a:t>
            </a:r>
          </a:p>
          <a:p>
            <a:r>
              <a:rPr lang="tr-TR" dirty="0">
                <a:latin typeface="Times New Roman" panose="02020603050405020304" pitchFamily="18" charset="0"/>
                <a:cs typeface="Times New Roman" panose="02020603050405020304" pitchFamily="18" charset="0"/>
              </a:rPr>
              <a:t>SEMİHA DERVİŞOĞLU</a:t>
            </a:r>
          </a:p>
          <a:p>
            <a:endParaRPr lang="tr-TR" dirty="0"/>
          </a:p>
        </p:txBody>
      </p:sp>
      <p:sp>
        <p:nvSpPr>
          <p:cNvPr id="7" name="Metin kutusu 6">
            <a:extLst>
              <a:ext uri="{FF2B5EF4-FFF2-40B4-BE49-F238E27FC236}">
                <a16:creationId xmlns:a16="http://schemas.microsoft.com/office/drawing/2014/main" id="{3F9DAF30-429C-164B-01D8-78801A247E18}"/>
              </a:ext>
            </a:extLst>
          </p:cNvPr>
          <p:cNvSpPr txBox="1"/>
          <p:nvPr/>
        </p:nvSpPr>
        <p:spPr>
          <a:xfrm>
            <a:off x="2843808" y="2885969"/>
            <a:ext cx="3313728" cy="923330"/>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ÖĞRETİM GÖREVLİSİ</a:t>
            </a:r>
          </a:p>
          <a:p>
            <a:r>
              <a:rPr lang="tr-TR" dirty="0">
                <a:latin typeface="Times New Roman" panose="02020603050405020304" pitchFamily="18" charset="0"/>
                <a:cs typeface="Times New Roman" panose="02020603050405020304" pitchFamily="18" charset="0"/>
              </a:rPr>
              <a:t>DR. NİHAN ARSLAN NAMLI</a:t>
            </a:r>
          </a:p>
          <a:p>
            <a:endParaRPr lang="tr-TR" dirty="0"/>
          </a:p>
        </p:txBody>
      </p:sp>
      <p:sp>
        <p:nvSpPr>
          <p:cNvPr id="8" name="Metin kutusu 7">
            <a:extLst>
              <a:ext uri="{FF2B5EF4-FFF2-40B4-BE49-F238E27FC236}">
                <a16:creationId xmlns:a16="http://schemas.microsoft.com/office/drawing/2014/main" id="{B16F4B5E-C80D-8960-6D75-52C98B08C443}"/>
              </a:ext>
            </a:extLst>
          </p:cNvPr>
          <p:cNvSpPr txBox="1"/>
          <p:nvPr/>
        </p:nvSpPr>
        <p:spPr>
          <a:xfrm>
            <a:off x="2934263" y="1620131"/>
            <a:ext cx="2852592" cy="923330"/>
          </a:xfrm>
          <a:prstGeom prst="rect">
            <a:avLst/>
          </a:prstGeom>
          <a:noFill/>
        </p:spPr>
        <p:txBody>
          <a:bodyPr wrap="square">
            <a:spAutoFit/>
          </a:bodyPr>
          <a:lstStyle/>
          <a:p>
            <a:r>
              <a:rPr lang="tr-TR" dirty="0">
                <a:latin typeface="Times New Roman" panose="02020603050405020304" pitchFamily="18" charset="0"/>
                <a:cs typeface="Times New Roman" panose="02020603050405020304" pitchFamily="18" charset="0"/>
              </a:rPr>
              <a:t>ÖĞRETİM GÖREVLİSİ</a:t>
            </a:r>
          </a:p>
          <a:p>
            <a:r>
              <a:rPr lang="tr-TR" dirty="0">
                <a:latin typeface="Times New Roman" panose="02020603050405020304" pitchFamily="18" charset="0"/>
                <a:cs typeface="Times New Roman" panose="02020603050405020304" pitchFamily="18" charset="0"/>
              </a:rPr>
              <a:t>HASAN KUZU</a:t>
            </a:r>
          </a:p>
          <a:p>
            <a:endParaRPr lang="tr-TR" dirty="0"/>
          </a:p>
        </p:txBody>
      </p:sp>
      <p:pic>
        <p:nvPicPr>
          <p:cNvPr id="10" name="Resim 9">
            <a:extLst>
              <a:ext uri="{FF2B5EF4-FFF2-40B4-BE49-F238E27FC236}">
                <a16:creationId xmlns:a16="http://schemas.microsoft.com/office/drawing/2014/main" id="{9CDFE435-DBF9-1B6A-616D-3C87FE8CF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62" y="1311570"/>
            <a:ext cx="2032139" cy="1342710"/>
          </a:xfrm>
          <a:prstGeom prst="ellipse">
            <a:avLst/>
          </a:prstGeom>
          <a:ln>
            <a:noFill/>
          </a:ln>
          <a:effectLst>
            <a:softEdge rad="112500"/>
          </a:effectLst>
        </p:spPr>
      </p:pic>
      <p:pic>
        <p:nvPicPr>
          <p:cNvPr id="12" name="Resim 11">
            <a:extLst>
              <a:ext uri="{FF2B5EF4-FFF2-40B4-BE49-F238E27FC236}">
                <a16:creationId xmlns:a16="http://schemas.microsoft.com/office/drawing/2014/main" id="{EC85CEDB-639A-1D8A-EB2B-EE9712049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085" y="2692837"/>
            <a:ext cx="1986949" cy="1510883"/>
          </a:xfrm>
          <a:prstGeom prst="ellipse">
            <a:avLst/>
          </a:prstGeom>
          <a:ln>
            <a:noFill/>
          </a:ln>
          <a:effectLst>
            <a:softEdge rad="112500"/>
          </a:effectLst>
        </p:spPr>
      </p:pic>
    </p:spTree>
    <p:extLst>
      <p:ext uri="{BB962C8B-B14F-4D97-AF65-F5344CB8AC3E}">
        <p14:creationId xmlns:p14="http://schemas.microsoft.com/office/powerpoint/2010/main" val="411452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67D321AB-C783-F4F9-547D-EE7C2D968996}"/>
              </a:ext>
            </a:extLst>
          </p:cNvPr>
          <p:cNvSpPr txBox="1">
            <a:spLocks/>
          </p:cNvSpPr>
          <p:nvPr/>
        </p:nvSpPr>
        <p:spPr>
          <a:xfrm>
            <a:off x="1619672" y="560751"/>
            <a:ext cx="7416824" cy="1268760"/>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br>
              <a:rPr lang="tr-TR" sz="2800" dirty="0">
                <a:solidFill>
                  <a:schemeClr val="tx1"/>
                </a:solidFill>
              </a:rPr>
            </a:br>
            <a:r>
              <a:rPr lang="tr-TR" sz="2800" dirty="0">
                <a:solidFill>
                  <a:schemeClr val="tx1"/>
                </a:solidFill>
              </a:rPr>
              <a:t>ERZİN OSB MYO Bilgisayar Programcılığı</a:t>
            </a:r>
          </a:p>
          <a:p>
            <a:pPr algn="r"/>
            <a:r>
              <a:rPr lang="tr-TR" sz="2800" dirty="0">
                <a:solidFill>
                  <a:schemeClr val="tx1"/>
                </a:solidFill>
              </a:rPr>
              <a:t>İmkanlarımız</a:t>
            </a:r>
            <a:br>
              <a:rPr lang="tr-TR" sz="2800" dirty="0">
                <a:solidFill>
                  <a:schemeClr val="tx1"/>
                </a:solidFill>
              </a:rPr>
            </a:br>
            <a:endParaRPr lang="tr-TR" sz="2800" dirty="0">
              <a:solidFill>
                <a:schemeClr val="tx1"/>
              </a:solidFill>
            </a:endParaRPr>
          </a:p>
        </p:txBody>
      </p:sp>
      <p:pic>
        <p:nvPicPr>
          <p:cNvPr id="3" name="Resim 2">
            <a:extLst>
              <a:ext uri="{FF2B5EF4-FFF2-40B4-BE49-F238E27FC236}">
                <a16:creationId xmlns:a16="http://schemas.microsoft.com/office/drawing/2014/main" id="{FBE07E6E-C409-FF90-5732-B58FF40F6BC4}"/>
              </a:ext>
            </a:extLst>
          </p:cNvPr>
          <p:cNvPicPr>
            <a:picLocks noChangeAspect="1"/>
          </p:cNvPicPr>
          <p:nvPr/>
        </p:nvPicPr>
        <p:blipFill rotWithShape="1">
          <a:blip r:embed="rId2"/>
          <a:srcRect r="22500" b="8927"/>
          <a:stretch/>
        </p:blipFill>
        <p:spPr>
          <a:xfrm>
            <a:off x="5752" y="764704"/>
            <a:ext cx="5574359" cy="5125204"/>
          </a:xfrm>
          <a:prstGeom prst="ellipse">
            <a:avLst/>
          </a:prstGeom>
          <a:ln>
            <a:noFill/>
          </a:ln>
          <a:effectLst>
            <a:softEdge rad="112500"/>
          </a:effectLst>
        </p:spPr>
      </p:pic>
      <p:sp>
        <p:nvSpPr>
          <p:cNvPr id="5" name="Google Shape;1934;p45">
            <a:extLst>
              <a:ext uri="{FF2B5EF4-FFF2-40B4-BE49-F238E27FC236}">
                <a16:creationId xmlns:a16="http://schemas.microsoft.com/office/drawing/2014/main" id="{58875619-1CE6-A810-CFB8-C50125019A74}"/>
              </a:ext>
            </a:extLst>
          </p:cNvPr>
          <p:cNvSpPr txBox="1">
            <a:spLocks/>
          </p:cNvSpPr>
          <p:nvPr/>
        </p:nvSpPr>
        <p:spPr>
          <a:xfrm>
            <a:off x="4355976" y="1555454"/>
            <a:ext cx="4968552" cy="4608512"/>
          </a:xfrm>
          <a:prstGeom prst="rect">
            <a:avLst/>
          </a:prstGeom>
        </p:spPr>
        <p:txBody>
          <a:bodyPr spcFirstLastPara="1" wrap="square" lIns="91425" tIns="91425" rIns="91425" bIns="91425" anchor="t" anchorCtr="0">
            <a:noAutofit/>
          </a:bodyPr>
          <a:lstStyle>
            <a:lvl1pPr marL="273050" indent="-273050" algn="l" rtl="0" eaLnBrk="1" fontAlgn="base" hangingPunct="1">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1" fontAlgn="base" hangingPunct="1">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1" fontAlgn="base" hangingPunct="1">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spcAft>
                <a:spcPts val="1600"/>
              </a:spcAft>
              <a:buNone/>
            </a:pPr>
            <a:r>
              <a:rPr lang="tr-TR" sz="1800" dirty="0"/>
              <a:t>                        -3 Adet Bilgisayar Laboratuvarı</a:t>
            </a:r>
          </a:p>
          <a:p>
            <a:pPr marL="0" indent="0" algn="just">
              <a:spcAft>
                <a:spcPts val="1600"/>
              </a:spcAft>
              <a:buNone/>
            </a:pPr>
            <a:r>
              <a:rPr lang="tr-TR" sz="1800" dirty="0"/>
              <a:t>                          - Projeksiyonlu sınıflar</a:t>
            </a:r>
          </a:p>
          <a:p>
            <a:pPr marL="0" indent="0" algn="just">
              <a:spcAft>
                <a:spcPts val="1600"/>
              </a:spcAft>
              <a:buNone/>
            </a:pPr>
            <a:r>
              <a:rPr lang="tr-TR" sz="1800" dirty="0"/>
              <a:t>                         - Konferans Salonu</a:t>
            </a:r>
          </a:p>
          <a:p>
            <a:pPr marL="0" indent="0" algn="just">
              <a:spcAft>
                <a:spcPts val="1600"/>
              </a:spcAft>
              <a:buNone/>
            </a:pPr>
            <a:r>
              <a:rPr lang="tr-TR" sz="1800" dirty="0"/>
              <a:t>                      - Geniş Yeşil Alan</a:t>
            </a:r>
          </a:p>
          <a:p>
            <a:pPr marL="0" indent="0" algn="just">
              <a:spcAft>
                <a:spcPts val="1600"/>
              </a:spcAft>
              <a:buNone/>
            </a:pPr>
            <a:r>
              <a:rPr lang="tr-TR" sz="1800" dirty="0"/>
              <a:t>                    - Yemekhane</a:t>
            </a:r>
          </a:p>
          <a:p>
            <a:pPr marL="0" indent="0" algn="just">
              <a:spcAft>
                <a:spcPts val="1600"/>
              </a:spcAft>
              <a:buNone/>
            </a:pPr>
            <a:r>
              <a:rPr lang="tr-TR" sz="1800" dirty="0"/>
              <a:t>               - Kafeterya</a:t>
            </a:r>
          </a:p>
          <a:p>
            <a:pPr marL="0" indent="0" algn="just">
              <a:spcAft>
                <a:spcPts val="1600"/>
              </a:spcAft>
              <a:buNone/>
            </a:pPr>
            <a:r>
              <a:rPr lang="tr-TR" sz="1800" dirty="0"/>
              <a:t>          - Sosyal Alanlar</a:t>
            </a:r>
          </a:p>
          <a:p>
            <a:pPr marL="0" indent="0" algn="just">
              <a:spcAft>
                <a:spcPts val="1600"/>
              </a:spcAft>
              <a:buNone/>
            </a:pPr>
            <a:r>
              <a:rPr lang="tr-TR" sz="1800" dirty="0"/>
              <a:t>- Yurt </a:t>
            </a:r>
          </a:p>
        </p:txBody>
      </p:sp>
    </p:spTree>
    <p:extLst>
      <p:ext uri="{BB962C8B-B14F-4D97-AF65-F5344CB8AC3E}">
        <p14:creationId xmlns:p14="http://schemas.microsoft.com/office/powerpoint/2010/main" val="405596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92353EC-4CC9-AFC1-85E2-6E5D08811E90}"/>
              </a:ext>
            </a:extLst>
          </p:cNvPr>
          <p:cNvSpPr txBox="1"/>
          <p:nvPr/>
        </p:nvSpPr>
        <p:spPr>
          <a:xfrm>
            <a:off x="226952" y="889843"/>
            <a:ext cx="5304031" cy="5078313"/>
          </a:xfrm>
          <a:prstGeom prst="rect">
            <a:avLst/>
          </a:prstGeom>
          <a:noFill/>
        </p:spPr>
        <p:txBody>
          <a:bodyPr wrap="square">
            <a:spAutoFit/>
          </a:bodyPr>
          <a:lstStyle/>
          <a:p>
            <a:pPr algn="just"/>
            <a:r>
              <a:rPr lang="tr-TR" dirty="0"/>
              <a:t>Yüksekokulumuz, Yüksek Öğretim Kurulu Başkanlığı, Eğitim Öğretim Daire Başkanlığının 12.03.2020 tarihli kararı ile 2547 sayılı kanun 2880 sayılı kanunla değişik 7/d-2 maddesi uyarınca İskenderun Teknik Üniversitesi bünyesinde Erzin Organize Sanayi Bölgesi adı ile kurulmuştur. Yüksekokulumuz bünyesinde ilk olarak Yüksek Öğretim Kurulu Başkanlığı, Eğitim Öğretim Daire Başkanlığının 09.04.2020 tarihli kararı Bilgisayar Teknolojileri Programı, Elektrik Programı, Gıda Teknolojisi Programı ve Makine programı açılmış, 01.06.2022 tarihli kararı ile de daha önceden İskenderun Teknik Üniversitesi, Dörtyol Meslek Yüksekokuluna bünyesinde bulunan Bilgisayar Programcılığı programı, Kontrol Otomasyon Teknolojisi programı ve Makine programı yüksekokulumuza aktarılmıştır. Yüksekokulumuz halen Dörtyol </a:t>
            </a:r>
            <a:r>
              <a:rPr lang="tr-TR" dirty="0" err="1"/>
              <a:t>Kuzuculu</a:t>
            </a:r>
            <a:r>
              <a:rPr lang="tr-TR" dirty="0"/>
              <a:t> kampüs yerleşkesinde eğitim ve öğretim faaliyetlerine devam etmektedir.</a:t>
            </a:r>
          </a:p>
        </p:txBody>
      </p:sp>
      <p:pic>
        <p:nvPicPr>
          <p:cNvPr id="5" name="Resim 4">
            <a:extLst>
              <a:ext uri="{FF2B5EF4-FFF2-40B4-BE49-F238E27FC236}">
                <a16:creationId xmlns:a16="http://schemas.microsoft.com/office/drawing/2014/main" id="{79C4FE73-77DA-2508-9ED7-6D08071DF6DC}"/>
              </a:ext>
            </a:extLst>
          </p:cNvPr>
          <p:cNvPicPr>
            <a:picLocks noChangeAspect="1"/>
          </p:cNvPicPr>
          <p:nvPr/>
        </p:nvPicPr>
        <p:blipFill rotWithShape="1">
          <a:blip r:embed="rId2"/>
          <a:srcRect t="795" b="50556"/>
          <a:stretch/>
        </p:blipFill>
        <p:spPr>
          <a:xfrm>
            <a:off x="5456943" y="3795919"/>
            <a:ext cx="3687057" cy="2300469"/>
          </a:xfrm>
          <a:prstGeom prst="ellipse">
            <a:avLst/>
          </a:prstGeom>
          <a:ln>
            <a:noFill/>
          </a:ln>
          <a:effectLst>
            <a:softEdge rad="112500"/>
          </a:effectLst>
        </p:spPr>
      </p:pic>
      <p:pic>
        <p:nvPicPr>
          <p:cNvPr id="6" name="Resim 5">
            <a:extLst>
              <a:ext uri="{FF2B5EF4-FFF2-40B4-BE49-F238E27FC236}">
                <a16:creationId xmlns:a16="http://schemas.microsoft.com/office/drawing/2014/main" id="{15BF51D5-D041-A102-880D-EACEAF2E6F63}"/>
              </a:ext>
            </a:extLst>
          </p:cNvPr>
          <p:cNvPicPr>
            <a:picLocks noChangeAspect="1"/>
          </p:cNvPicPr>
          <p:nvPr/>
        </p:nvPicPr>
        <p:blipFill>
          <a:blip r:embed="rId3"/>
          <a:stretch>
            <a:fillRect/>
          </a:stretch>
        </p:blipFill>
        <p:spPr>
          <a:xfrm>
            <a:off x="5465958" y="956170"/>
            <a:ext cx="3657600" cy="2842473"/>
          </a:xfrm>
          <a:prstGeom prst="ellipse">
            <a:avLst/>
          </a:prstGeom>
          <a:ln>
            <a:noFill/>
          </a:ln>
          <a:effectLst>
            <a:softEdge rad="112500"/>
          </a:effectLst>
        </p:spPr>
      </p:pic>
      <p:sp>
        <p:nvSpPr>
          <p:cNvPr id="2" name="Google Shape;1886;p43">
            <a:extLst>
              <a:ext uri="{FF2B5EF4-FFF2-40B4-BE49-F238E27FC236}">
                <a16:creationId xmlns:a16="http://schemas.microsoft.com/office/drawing/2014/main" id="{CDB7B7DE-37AF-6A7E-A123-3EE75447C1B9}"/>
              </a:ext>
            </a:extLst>
          </p:cNvPr>
          <p:cNvSpPr txBox="1">
            <a:spLocks/>
          </p:cNvSpPr>
          <p:nvPr/>
        </p:nvSpPr>
        <p:spPr>
          <a:xfrm>
            <a:off x="232990" y="313779"/>
            <a:ext cx="7867401" cy="1152128"/>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solidFill>
                  <a:schemeClr val="tx1"/>
                </a:solidFill>
              </a:rPr>
            </a:br>
            <a:r>
              <a:rPr lang="tr-TR" sz="2800" dirty="0">
                <a:solidFill>
                  <a:schemeClr val="tx1"/>
                </a:solidFill>
              </a:rPr>
              <a:t>ERZİN OSB MYO Bilgisayar Programcılığı Tarihçesi</a:t>
            </a:r>
            <a:br>
              <a:rPr lang="tr-TR" sz="2800" dirty="0">
                <a:solidFill>
                  <a:schemeClr val="tx1"/>
                </a:solidFill>
              </a:rPr>
            </a:br>
            <a:endParaRPr lang="tr-TR" sz="2800" dirty="0">
              <a:solidFill>
                <a:schemeClr val="tx1"/>
              </a:solidFill>
            </a:endParaRPr>
          </a:p>
        </p:txBody>
      </p:sp>
    </p:spTree>
    <p:extLst>
      <p:ext uri="{BB962C8B-B14F-4D97-AF65-F5344CB8AC3E}">
        <p14:creationId xmlns:p14="http://schemas.microsoft.com/office/powerpoint/2010/main" val="132591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107504" y="876301"/>
            <a:ext cx="7509221" cy="411525"/>
          </a:xfrm>
          <a:prstGeom prst="rect">
            <a:avLst/>
          </a:prstGeom>
        </p:spPr>
        <p:txBody>
          <a:bodyPr vert="horz" lIns="68580" tIns="34290" rIns="68580" bIns="3429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dirty="0">
                <a:solidFill>
                  <a:schemeClr val="tx1"/>
                </a:solidFill>
              </a:rPr>
              <a:t>ERZİN OSB MYO Bilgisayar Programcılığı </a:t>
            </a:r>
          </a:p>
          <a:p>
            <a:pPr algn="ctr"/>
            <a:r>
              <a:rPr lang="tr-TR" sz="2800" spc="225" dirty="0"/>
              <a:t>BARINMA İMKANLARI</a:t>
            </a:r>
          </a:p>
        </p:txBody>
      </p:sp>
      <p:sp>
        <p:nvSpPr>
          <p:cNvPr id="7" name="Dikdörtgen 6"/>
          <p:cNvSpPr/>
          <p:nvPr/>
        </p:nvSpPr>
        <p:spPr>
          <a:xfrm>
            <a:off x="107504" y="1412776"/>
            <a:ext cx="5499571" cy="4801314"/>
          </a:xfrm>
          <a:prstGeom prst="rect">
            <a:avLst/>
          </a:prstGeom>
        </p:spPr>
        <p:txBody>
          <a:bodyPr wrap="square">
            <a:spAutoFit/>
          </a:bodyPr>
          <a:lstStyle/>
          <a:p>
            <a:r>
              <a:rPr lang="tr-TR" dirty="0">
                <a:latin typeface="Times New Roman" panose="02020603050405020304" pitchFamily="18" charset="0"/>
                <a:cs typeface="Times New Roman" panose="02020603050405020304" pitchFamily="18" charset="0"/>
              </a:rPr>
              <a:t>Erzin OSB MYO yerleşke alanı içerisinde 20.000 m²'lik alan Yüksek Öğrenim Kredi ve Yurtlar Kurumu için tahsis edilmiştir. Yurtta 508 öğrenci (254 kız, 254 erkek) barınma ihtiyacını karşılayabilmektedir.</a:t>
            </a:r>
          </a:p>
          <a:p>
            <a:pPr marL="214313" indent="-214313">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Erzin OSB MYO Kampüsüne yürüme mesafesinde bulunan kız ve erkek yurtları öğrencilerin ihtiyaçlarını sağlamaktadır.</a:t>
            </a:r>
          </a:p>
          <a:p>
            <a:pPr marL="214313" indent="-214313">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Akademik takvim süresince her sabah öğrencilerimize kahvaltı hizmetimiz bulunmaktadır.</a:t>
            </a:r>
          </a:p>
          <a:p>
            <a:pPr marL="214313" indent="-214313">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Yurtlarımızda 7/24 sıcak su kullanılabilir.</a:t>
            </a:r>
          </a:p>
          <a:p>
            <a:pPr marL="214313" indent="-214313">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Yurdumuzda her odada kişiye tahsis edilen yatak, (yastık,  yatak örtüsü, battaniye, çarşaf, nevresim takımı),  masa, çalışma sandalyesi, aydınlatma ünitesi ayrıca özel internet bağlantısı bulunmaktadır.</a:t>
            </a:r>
          </a:p>
          <a:p>
            <a:pPr marL="214313" indent="-214313">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Odalarımız içerinde donatılmış banyo ve tuvalet mevcuttur.</a:t>
            </a:r>
          </a:p>
          <a:p>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2"/>
          <a:srcRect t="49761"/>
          <a:stretch/>
        </p:blipFill>
        <p:spPr>
          <a:xfrm>
            <a:off x="5508105" y="1082064"/>
            <a:ext cx="3677864" cy="4291152"/>
          </a:xfrm>
          <a:prstGeom prst="ellipse">
            <a:avLst/>
          </a:prstGeom>
          <a:ln>
            <a:noFill/>
          </a:ln>
          <a:effectLst>
            <a:softEdge rad="112500"/>
          </a:effectLst>
        </p:spPr>
      </p:pic>
    </p:spTree>
    <p:extLst>
      <p:ext uri="{BB962C8B-B14F-4D97-AF65-F5344CB8AC3E}">
        <p14:creationId xmlns:p14="http://schemas.microsoft.com/office/powerpoint/2010/main" val="258438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32C4A8E-4851-DC0F-5092-D1C8A29FA108}"/>
              </a:ext>
            </a:extLst>
          </p:cNvPr>
          <p:cNvPicPr>
            <a:picLocks noChangeAspect="1"/>
          </p:cNvPicPr>
          <p:nvPr/>
        </p:nvPicPr>
        <p:blipFill>
          <a:blip r:embed="rId2"/>
          <a:stretch>
            <a:fillRect/>
          </a:stretch>
        </p:blipFill>
        <p:spPr>
          <a:xfrm>
            <a:off x="34187" y="777878"/>
            <a:ext cx="3010793" cy="3222551"/>
          </a:xfrm>
          <a:prstGeom prst="ellipse">
            <a:avLst/>
          </a:prstGeom>
          <a:ln>
            <a:noFill/>
          </a:ln>
          <a:effectLst>
            <a:softEdge rad="112500"/>
          </a:effectLst>
        </p:spPr>
      </p:pic>
      <p:pic>
        <p:nvPicPr>
          <p:cNvPr id="4" name="Resim 3">
            <a:extLst>
              <a:ext uri="{FF2B5EF4-FFF2-40B4-BE49-F238E27FC236}">
                <a16:creationId xmlns:a16="http://schemas.microsoft.com/office/drawing/2014/main" id="{493028F7-5F85-32AB-53AA-7D8A446D825F}"/>
              </a:ext>
            </a:extLst>
          </p:cNvPr>
          <p:cNvPicPr>
            <a:picLocks noChangeAspect="1"/>
          </p:cNvPicPr>
          <p:nvPr/>
        </p:nvPicPr>
        <p:blipFill>
          <a:blip r:embed="rId3"/>
          <a:stretch>
            <a:fillRect/>
          </a:stretch>
        </p:blipFill>
        <p:spPr>
          <a:xfrm>
            <a:off x="1115326" y="3876912"/>
            <a:ext cx="3274360" cy="2151764"/>
          </a:xfrm>
          <a:prstGeom prst="ellipse">
            <a:avLst/>
          </a:prstGeom>
          <a:ln>
            <a:noFill/>
          </a:ln>
          <a:effectLst>
            <a:softEdge rad="112500"/>
          </a:effectLst>
        </p:spPr>
      </p:pic>
      <p:pic>
        <p:nvPicPr>
          <p:cNvPr id="5" name="Resim 4">
            <a:extLst>
              <a:ext uri="{FF2B5EF4-FFF2-40B4-BE49-F238E27FC236}">
                <a16:creationId xmlns:a16="http://schemas.microsoft.com/office/drawing/2014/main" id="{49BB57D3-7BCA-F52C-6A0C-962EB9697A1F}"/>
              </a:ext>
            </a:extLst>
          </p:cNvPr>
          <p:cNvPicPr>
            <a:picLocks noChangeAspect="1"/>
          </p:cNvPicPr>
          <p:nvPr/>
        </p:nvPicPr>
        <p:blipFill>
          <a:blip r:embed="rId4"/>
          <a:stretch>
            <a:fillRect/>
          </a:stretch>
        </p:blipFill>
        <p:spPr>
          <a:xfrm>
            <a:off x="3001712" y="1136116"/>
            <a:ext cx="3010793" cy="2959868"/>
          </a:xfrm>
          <a:prstGeom prst="ellipse">
            <a:avLst/>
          </a:prstGeom>
          <a:ln>
            <a:noFill/>
          </a:ln>
          <a:effectLst>
            <a:softEdge rad="112500"/>
          </a:effectLst>
        </p:spPr>
      </p:pic>
      <p:pic>
        <p:nvPicPr>
          <p:cNvPr id="6" name="Resim 5">
            <a:extLst>
              <a:ext uri="{FF2B5EF4-FFF2-40B4-BE49-F238E27FC236}">
                <a16:creationId xmlns:a16="http://schemas.microsoft.com/office/drawing/2014/main" id="{9F55B9A8-4AD0-8A3E-4A5A-8CF7FA1E96A2}"/>
              </a:ext>
            </a:extLst>
          </p:cNvPr>
          <p:cNvPicPr>
            <a:picLocks noChangeAspect="1"/>
          </p:cNvPicPr>
          <p:nvPr/>
        </p:nvPicPr>
        <p:blipFill>
          <a:blip r:embed="rId5"/>
          <a:stretch>
            <a:fillRect/>
          </a:stretch>
        </p:blipFill>
        <p:spPr>
          <a:xfrm>
            <a:off x="6084168" y="743907"/>
            <a:ext cx="2769637" cy="2870608"/>
          </a:xfrm>
          <a:prstGeom prst="ellipse">
            <a:avLst/>
          </a:prstGeom>
          <a:ln>
            <a:noFill/>
          </a:ln>
          <a:effectLst>
            <a:softEdge rad="112500"/>
          </a:effectLst>
        </p:spPr>
      </p:pic>
      <p:pic>
        <p:nvPicPr>
          <p:cNvPr id="7" name="Resim 6">
            <a:extLst>
              <a:ext uri="{FF2B5EF4-FFF2-40B4-BE49-F238E27FC236}">
                <a16:creationId xmlns:a16="http://schemas.microsoft.com/office/drawing/2014/main" id="{65F272D6-33DA-DFDA-63B9-5BC5E1AB7E2F}"/>
              </a:ext>
            </a:extLst>
          </p:cNvPr>
          <p:cNvPicPr>
            <a:picLocks noChangeAspect="1"/>
          </p:cNvPicPr>
          <p:nvPr/>
        </p:nvPicPr>
        <p:blipFill>
          <a:blip r:embed="rId6"/>
          <a:stretch>
            <a:fillRect/>
          </a:stretch>
        </p:blipFill>
        <p:spPr>
          <a:xfrm>
            <a:off x="4931366" y="3429000"/>
            <a:ext cx="3541034" cy="2818699"/>
          </a:xfrm>
          <a:prstGeom prst="ellipse">
            <a:avLst/>
          </a:prstGeom>
          <a:ln>
            <a:noFill/>
          </a:ln>
          <a:effectLst>
            <a:softEdge rad="112500"/>
          </a:effectLst>
        </p:spPr>
      </p:pic>
      <p:sp>
        <p:nvSpPr>
          <p:cNvPr id="8" name="Google Shape;1886;p43">
            <a:extLst>
              <a:ext uri="{FF2B5EF4-FFF2-40B4-BE49-F238E27FC236}">
                <a16:creationId xmlns:a16="http://schemas.microsoft.com/office/drawing/2014/main" id="{AD3206D6-DDE9-03EC-FEC2-715213A1A23B}"/>
              </a:ext>
            </a:extLst>
          </p:cNvPr>
          <p:cNvSpPr txBox="1">
            <a:spLocks/>
          </p:cNvSpPr>
          <p:nvPr/>
        </p:nvSpPr>
        <p:spPr>
          <a:xfrm>
            <a:off x="290194" y="501736"/>
            <a:ext cx="6082005" cy="1268760"/>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br>
              <a:rPr lang="tr-TR" sz="2800" dirty="0">
                <a:solidFill>
                  <a:schemeClr val="tx1"/>
                </a:solidFill>
              </a:rPr>
            </a:br>
            <a:r>
              <a:rPr lang="tr-TR" sz="2800" dirty="0">
                <a:solidFill>
                  <a:schemeClr val="tx1"/>
                </a:solidFill>
              </a:rPr>
              <a:t>ERZİN OSB MYO Bilgisayar Programcılığı</a:t>
            </a:r>
          </a:p>
          <a:p>
            <a:pPr algn="r"/>
            <a:r>
              <a:rPr lang="tr-TR" sz="2800" dirty="0">
                <a:solidFill>
                  <a:schemeClr val="tx1"/>
                </a:solidFill>
              </a:rPr>
              <a:t>İmkanlarımız</a:t>
            </a:r>
            <a:br>
              <a:rPr lang="tr-TR" sz="2800" dirty="0">
                <a:solidFill>
                  <a:schemeClr val="tx1"/>
                </a:solidFill>
              </a:rPr>
            </a:br>
            <a:endParaRPr lang="tr-TR" sz="2800" dirty="0">
              <a:solidFill>
                <a:schemeClr val="tx1"/>
              </a:solidFill>
            </a:endParaRPr>
          </a:p>
        </p:txBody>
      </p:sp>
    </p:spTree>
    <p:extLst>
      <p:ext uri="{BB962C8B-B14F-4D97-AF65-F5344CB8AC3E}">
        <p14:creationId xmlns:p14="http://schemas.microsoft.com/office/powerpoint/2010/main" val="408719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67D321AB-C783-F4F9-547D-EE7C2D968996}"/>
              </a:ext>
            </a:extLst>
          </p:cNvPr>
          <p:cNvSpPr txBox="1">
            <a:spLocks/>
          </p:cNvSpPr>
          <p:nvPr/>
        </p:nvSpPr>
        <p:spPr>
          <a:xfrm>
            <a:off x="835348" y="303449"/>
            <a:ext cx="6768752" cy="1492567"/>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solidFill>
                  <a:schemeClr val="tx1"/>
                </a:solidFill>
              </a:rPr>
            </a:br>
            <a:r>
              <a:rPr lang="tr-TR" sz="2800" dirty="0">
                <a:solidFill>
                  <a:schemeClr val="tx1"/>
                </a:solidFill>
              </a:rPr>
              <a:t>ERZİN OSB MYO Bilgisayar Programcılığı İletişim</a:t>
            </a:r>
            <a:br>
              <a:rPr lang="tr-TR" sz="2800" dirty="0">
                <a:solidFill>
                  <a:schemeClr val="tx1"/>
                </a:solidFill>
              </a:rPr>
            </a:br>
            <a:endParaRPr lang="tr-TR" sz="2800" dirty="0">
              <a:solidFill>
                <a:schemeClr val="tx1"/>
              </a:solidFill>
            </a:endParaRPr>
          </a:p>
        </p:txBody>
      </p:sp>
      <p:sp>
        <p:nvSpPr>
          <p:cNvPr id="3" name="Google Shape;2644;p68">
            <a:extLst>
              <a:ext uri="{FF2B5EF4-FFF2-40B4-BE49-F238E27FC236}">
                <a16:creationId xmlns:a16="http://schemas.microsoft.com/office/drawing/2014/main" id="{9AB2FEC5-0756-9E83-5526-3DC30F0DB97D}"/>
              </a:ext>
            </a:extLst>
          </p:cNvPr>
          <p:cNvSpPr txBox="1"/>
          <p:nvPr/>
        </p:nvSpPr>
        <p:spPr>
          <a:xfrm>
            <a:off x="2030851" y="5292840"/>
            <a:ext cx="6985562" cy="440400"/>
          </a:xfrm>
          <a:prstGeom prst="rect">
            <a:avLst/>
          </a:prstGeom>
          <a:noFill/>
          <a:ln>
            <a:noFill/>
          </a:ln>
        </p:spPr>
        <p:txBody>
          <a:bodyPr spcFirstLastPara="1" wrap="square" lIns="91425" tIns="91425" rIns="91425" bIns="91425" anchor="t" anchorCtr="0">
            <a:noAutofit/>
          </a:bodyPr>
          <a:lstStyle/>
          <a:p>
            <a:pPr lvl="0">
              <a:spcBef>
                <a:spcPts val="300"/>
              </a:spcBef>
            </a:pPr>
            <a:r>
              <a:rPr lang="tr-TR" dirty="0">
                <a:solidFill>
                  <a:schemeClr val="tx1"/>
                </a:solidFill>
              </a:rPr>
              <a:t>Kuzuculu </a:t>
            </a:r>
            <a:r>
              <a:rPr lang="tr-TR" dirty="0" err="1">
                <a:solidFill>
                  <a:schemeClr val="tx1"/>
                </a:solidFill>
              </a:rPr>
              <a:t>Mh</a:t>
            </a:r>
            <a:r>
              <a:rPr lang="tr-TR" dirty="0">
                <a:solidFill>
                  <a:schemeClr val="tx1"/>
                </a:solidFill>
              </a:rPr>
              <a:t>. Zühtü Çelebi Cad. No:126 Erzin yolu üzeri, Dörtyol, Hatay</a:t>
            </a:r>
            <a:endParaRPr sz="1200" dirty="0">
              <a:solidFill>
                <a:schemeClr val="tx1"/>
              </a:solidFill>
              <a:latin typeface="Lato"/>
              <a:ea typeface="Lato"/>
              <a:cs typeface="Lato"/>
              <a:sym typeface="Lato"/>
            </a:endParaRPr>
          </a:p>
        </p:txBody>
      </p:sp>
      <p:pic>
        <p:nvPicPr>
          <p:cNvPr id="4" name="Resim 3">
            <a:extLst>
              <a:ext uri="{FF2B5EF4-FFF2-40B4-BE49-F238E27FC236}">
                <a16:creationId xmlns:a16="http://schemas.microsoft.com/office/drawing/2014/main" id="{792FC4C3-0BFB-F985-8495-EC12AFBBC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8838" y="5277480"/>
            <a:ext cx="463947" cy="455760"/>
          </a:xfrm>
          <a:prstGeom prst="rect">
            <a:avLst/>
          </a:prstGeom>
        </p:spPr>
      </p:pic>
      <p:sp>
        <p:nvSpPr>
          <p:cNvPr id="6" name="Dikdörtgen 5">
            <a:extLst>
              <a:ext uri="{FF2B5EF4-FFF2-40B4-BE49-F238E27FC236}">
                <a16:creationId xmlns:a16="http://schemas.microsoft.com/office/drawing/2014/main" id="{146E1F51-95D1-BCEE-1235-DD17966316CD}"/>
              </a:ext>
            </a:extLst>
          </p:cNvPr>
          <p:cNvSpPr/>
          <p:nvPr/>
        </p:nvSpPr>
        <p:spPr>
          <a:xfrm>
            <a:off x="2843808" y="1393175"/>
            <a:ext cx="2489200" cy="523220"/>
          </a:xfrm>
          <a:prstGeom prst="rect">
            <a:avLst/>
          </a:prstGeom>
        </p:spPr>
        <p:txBody>
          <a:bodyPr wrap="square">
            <a:spAutoFit/>
          </a:bodyPr>
          <a:lstStyle/>
          <a:p>
            <a:pPr algn="ctr"/>
            <a:r>
              <a:rPr lang="tr-TR" b="1" spc="300" dirty="0">
                <a:solidFill>
                  <a:srgbClr val="C00000"/>
                </a:solidFill>
                <a:latin typeface="Times New Roman" panose="02020603050405020304" pitchFamily="18" charset="0"/>
                <a:cs typeface="Times New Roman" panose="02020603050405020304" pitchFamily="18" charset="0"/>
              </a:rPr>
              <a:t>Erzin OSB Meslek Yüksekokulu</a:t>
            </a:r>
          </a:p>
        </p:txBody>
      </p:sp>
      <p:sp>
        <p:nvSpPr>
          <p:cNvPr id="7" name="Google Shape;2645;p68">
            <a:extLst>
              <a:ext uri="{FF2B5EF4-FFF2-40B4-BE49-F238E27FC236}">
                <a16:creationId xmlns:a16="http://schemas.microsoft.com/office/drawing/2014/main" id="{C11B96F7-25AE-7539-1CD2-12BEB51891E2}"/>
              </a:ext>
            </a:extLst>
          </p:cNvPr>
          <p:cNvSpPr txBox="1">
            <a:spLocks/>
          </p:cNvSpPr>
          <p:nvPr/>
        </p:nvSpPr>
        <p:spPr>
          <a:xfrm>
            <a:off x="251520" y="4532617"/>
            <a:ext cx="9124083" cy="47400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000" i="1" dirty="0">
                <a:solidFill>
                  <a:schemeClr val="tx1"/>
                </a:solidFill>
                <a:latin typeface="Times New Roman" panose="02020603050405020304" pitchFamily="18" charset="0"/>
                <a:cs typeface="Times New Roman" panose="02020603050405020304" pitchFamily="18" charset="0"/>
              </a:rPr>
              <a:t>İhtiyaç duyulan tüm belge ve formlar İSTE öğrenci işlerinin ve Erzin OSB Meslek Yüksekokulu’nun resmi web sitesinde bulunmaktadır.</a:t>
            </a:r>
          </a:p>
        </p:txBody>
      </p:sp>
      <p:sp>
        <p:nvSpPr>
          <p:cNvPr id="10" name="Google Shape;2644;p68">
            <a:extLst>
              <a:ext uri="{FF2B5EF4-FFF2-40B4-BE49-F238E27FC236}">
                <a16:creationId xmlns:a16="http://schemas.microsoft.com/office/drawing/2014/main" id="{B6ED7AF4-9A56-B144-8CBD-BEE28578F8A2}"/>
              </a:ext>
            </a:extLst>
          </p:cNvPr>
          <p:cNvSpPr txBox="1"/>
          <p:nvPr/>
        </p:nvSpPr>
        <p:spPr>
          <a:xfrm>
            <a:off x="2699792" y="2466096"/>
            <a:ext cx="4433416" cy="1080049"/>
          </a:xfrm>
          <a:prstGeom prst="rect">
            <a:avLst/>
          </a:prstGeom>
          <a:noFill/>
          <a:ln>
            <a:noFill/>
          </a:ln>
        </p:spPr>
        <p:txBody>
          <a:bodyPr spcFirstLastPara="1" wrap="square" lIns="91425" tIns="91425" rIns="91425" bIns="91425" anchor="t" anchorCtr="0">
            <a:noAutofit/>
          </a:bodyPr>
          <a:lstStyle/>
          <a:p>
            <a:pPr lvl="0">
              <a:spcBef>
                <a:spcPts val="300"/>
              </a:spcBef>
            </a:pPr>
            <a:r>
              <a:rPr lang="tr-TR" sz="2000" dirty="0">
                <a:ea typeface="Lato"/>
                <a:cs typeface="Lato"/>
                <a:sym typeface="Lato"/>
              </a:rPr>
              <a:t>Tel : 0 326 613 56 00</a:t>
            </a:r>
          </a:p>
          <a:p>
            <a:pPr lvl="0">
              <a:spcBef>
                <a:spcPts val="300"/>
              </a:spcBef>
            </a:pPr>
            <a:r>
              <a:rPr lang="tr-TR" sz="2000" dirty="0">
                <a:solidFill>
                  <a:schemeClr val="tx1"/>
                </a:solidFill>
                <a:ea typeface="Lato"/>
                <a:cs typeface="Lato"/>
                <a:sym typeface="Lato"/>
              </a:rPr>
              <a:t>Faks: 0 326 764 84 44</a:t>
            </a:r>
          </a:p>
          <a:p>
            <a:pPr lvl="0">
              <a:spcBef>
                <a:spcPts val="300"/>
              </a:spcBef>
            </a:pPr>
            <a:r>
              <a:rPr lang="tr-TR" sz="2000" dirty="0">
                <a:ea typeface="Lato"/>
                <a:cs typeface="Lato"/>
                <a:sym typeface="Lato"/>
              </a:rPr>
              <a:t>Mail adresi: eosbmyo@iste.edu.tr</a:t>
            </a:r>
            <a:endParaRPr sz="2000" dirty="0">
              <a:solidFill>
                <a:schemeClr val="tx1"/>
              </a:solidFill>
              <a:ea typeface="Lato"/>
              <a:cs typeface="Lato"/>
              <a:sym typeface="Lato"/>
            </a:endParaRPr>
          </a:p>
        </p:txBody>
      </p:sp>
    </p:spTree>
    <p:extLst>
      <p:ext uri="{BB962C8B-B14F-4D97-AF65-F5344CB8AC3E}">
        <p14:creationId xmlns:p14="http://schemas.microsoft.com/office/powerpoint/2010/main" val="95670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F6F5FC1D-129C-BE25-9408-FB099994532D}"/>
              </a:ext>
            </a:extLst>
          </p:cNvPr>
          <p:cNvSpPr txBox="1">
            <a:spLocks/>
          </p:cNvSpPr>
          <p:nvPr/>
        </p:nvSpPr>
        <p:spPr>
          <a:xfrm>
            <a:off x="179512" y="763050"/>
            <a:ext cx="4752528" cy="1544620"/>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solidFill>
                  <a:schemeClr val="tx1"/>
                </a:solidFill>
              </a:rPr>
            </a:br>
            <a:r>
              <a:rPr lang="tr-TR" sz="2800" dirty="0">
                <a:solidFill>
                  <a:schemeClr val="tx1"/>
                </a:solidFill>
              </a:rPr>
              <a:t>ERZİN OSB MYO</a:t>
            </a:r>
            <a:br>
              <a:rPr lang="tr-TR" sz="2800" dirty="0">
                <a:solidFill>
                  <a:schemeClr val="tx1"/>
                </a:solidFill>
              </a:rPr>
            </a:br>
            <a:r>
              <a:rPr lang="tr-TR" sz="2800" dirty="0">
                <a:solidFill>
                  <a:schemeClr val="tx1"/>
                </a:solidFill>
              </a:rPr>
              <a:t>Bilgisayar Programcılığı</a:t>
            </a:r>
            <a:br>
              <a:rPr lang="tr-TR" sz="2800" dirty="0">
                <a:solidFill>
                  <a:schemeClr val="tx1"/>
                </a:solidFill>
              </a:rPr>
            </a:br>
            <a:endParaRPr lang="tr-TR" sz="2800" dirty="0">
              <a:solidFill>
                <a:schemeClr val="tx1"/>
              </a:solidFill>
            </a:endParaRPr>
          </a:p>
        </p:txBody>
      </p:sp>
      <p:sp>
        <p:nvSpPr>
          <p:cNvPr id="3" name="Google Shape;1887;p43">
            <a:extLst>
              <a:ext uri="{FF2B5EF4-FFF2-40B4-BE49-F238E27FC236}">
                <a16:creationId xmlns:a16="http://schemas.microsoft.com/office/drawing/2014/main" id="{EDF3BDAF-1FDB-A6E9-9291-4B12A8C48987}"/>
              </a:ext>
            </a:extLst>
          </p:cNvPr>
          <p:cNvSpPr txBox="1">
            <a:spLocks/>
          </p:cNvSpPr>
          <p:nvPr/>
        </p:nvSpPr>
        <p:spPr>
          <a:xfrm>
            <a:off x="78932" y="2302946"/>
            <a:ext cx="4493067" cy="2775860"/>
          </a:xfrm>
          <a:prstGeom prst="rect">
            <a:avLst/>
          </a:prstGeom>
        </p:spPr>
        <p:txBody>
          <a:bodyPr spcFirstLastPara="1" wrap="square" lIns="91425" tIns="180000" rIns="91425" bIns="0" anchor="ctr" anchorCtr="0">
            <a:noAutofit/>
          </a:bodyPr>
          <a:lstStyle>
            <a:lvl1pPr marL="273050" indent="-273050" algn="l" rtl="0" eaLnBrk="1" fontAlgn="base" hangingPunct="1">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1" fontAlgn="base" hangingPunct="1">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1" fontAlgn="base" hangingPunct="1">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spcBef>
                <a:spcPts val="0"/>
              </a:spcBef>
              <a:spcAft>
                <a:spcPts val="0"/>
              </a:spcAft>
              <a:buFont typeface="Arial" charset="0"/>
              <a:buNone/>
            </a:pPr>
            <a:r>
              <a:rPr lang="tr-TR" sz="1800" dirty="0">
                <a:solidFill>
                  <a:schemeClr val="tx1"/>
                </a:solidFill>
              </a:rPr>
              <a:t>ERZİN OSB MYO bünyesinde üç programlarından biri olarak </a:t>
            </a:r>
            <a:r>
              <a:rPr lang="tr-TR" sz="1800" b="1" i="1" dirty="0">
                <a:solidFill>
                  <a:schemeClr val="tx1"/>
                </a:solidFill>
              </a:rPr>
              <a:t>Bilgisayar Programcılığı</a:t>
            </a:r>
            <a:r>
              <a:rPr lang="tr-TR" sz="1800" dirty="0">
                <a:solidFill>
                  <a:schemeClr val="tx1"/>
                </a:solidFill>
              </a:rPr>
              <a:t> eğitim-öğretime faaliyetlerine </a:t>
            </a:r>
            <a:r>
              <a:rPr lang="tr-TR" sz="1800" b="1" dirty="0">
                <a:solidFill>
                  <a:schemeClr val="tx1"/>
                </a:solidFill>
              </a:rPr>
              <a:t>aktif</a:t>
            </a:r>
            <a:r>
              <a:rPr lang="tr-TR" sz="1800" dirty="0">
                <a:solidFill>
                  <a:schemeClr val="tx1"/>
                </a:solidFill>
              </a:rPr>
              <a:t> olarak devam etmektedir.</a:t>
            </a:r>
          </a:p>
          <a:p>
            <a:pPr marL="0" indent="0" algn="just">
              <a:spcBef>
                <a:spcPts val="0"/>
              </a:spcBef>
              <a:spcAft>
                <a:spcPts val="0"/>
              </a:spcAft>
              <a:buFont typeface="Arial" charset="0"/>
              <a:buNone/>
            </a:pPr>
            <a:r>
              <a:rPr lang="tr-TR" sz="1800" dirty="0">
                <a:solidFill>
                  <a:schemeClr val="tx1"/>
                </a:solidFill>
              </a:rPr>
              <a:t>Bilgisayar Programcılığı </a:t>
            </a:r>
            <a:r>
              <a:rPr lang="tr-TR" sz="1800" b="1" dirty="0">
                <a:solidFill>
                  <a:schemeClr val="tx1"/>
                </a:solidFill>
              </a:rPr>
              <a:t>65</a:t>
            </a:r>
            <a:r>
              <a:rPr lang="tr-TR" sz="1800" dirty="0">
                <a:solidFill>
                  <a:schemeClr val="tx1"/>
                </a:solidFill>
              </a:rPr>
              <a:t> kontenjan sayısına sahiptir. Tüm kontenjanları dolduran kayıtlı öğrenci sayısı ile eğitim öğretime aktif olarak devam etmektedir.</a:t>
            </a:r>
          </a:p>
        </p:txBody>
      </p:sp>
      <p:pic>
        <p:nvPicPr>
          <p:cNvPr id="4" name="Resim 3">
            <a:extLst>
              <a:ext uri="{FF2B5EF4-FFF2-40B4-BE49-F238E27FC236}">
                <a16:creationId xmlns:a16="http://schemas.microsoft.com/office/drawing/2014/main" id="{1C5C134A-9C6C-F47F-0EF2-94A61E86DC64}"/>
              </a:ext>
            </a:extLst>
          </p:cNvPr>
          <p:cNvPicPr>
            <a:picLocks noChangeAspect="1"/>
          </p:cNvPicPr>
          <p:nvPr/>
        </p:nvPicPr>
        <p:blipFill>
          <a:blip r:embed="rId2"/>
          <a:stretch>
            <a:fillRect/>
          </a:stretch>
        </p:blipFill>
        <p:spPr>
          <a:xfrm>
            <a:off x="4572000" y="758326"/>
            <a:ext cx="4493067" cy="51845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1944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3003F5BB-2083-B1E8-C5A5-FA2985487274}"/>
              </a:ext>
            </a:extLst>
          </p:cNvPr>
          <p:cNvSpPr txBox="1">
            <a:spLocks/>
          </p:cNvSpPr>
          <p:nvPr/>
        </p:nvSpPr>
        <p:spPr>
          <a:xfrm>
            <a:off x="150441" y="125109"/>
            <a:ext cx="7200800" cy="1224136"/>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solidFill>
                  <a:schemeClr val="tx1"/>
                </a:solidFill>
              </a:rPr>
            </a:br>
            <a:r>
              <a:rPr lang="tr-TR" sz="2800" dirty="0">
                <a:solidFill>
                  <a:schemeClr val="tx1"/>
                </a:solidFill>
              </a:rPr>
              <a:t>ERZİN OSB MYO  Bilgisayar Programcılığı</a:t>
            </a:r>
            <a:br>
              <a:rPr lang="tr-TR" sz="2800" dirty="0">
                <a:solidFill>
                  <a:schemeClr val="tx1"/>
                </a:solidFill>
              </a:rPr>
            </a:br>
            <a:endParaRPr lang="tr-TR" sz="2800" dirty="0">
              <a:solidFill>
                <a:schemeClr val="tx1"/>
              </a:solidFill>
            </a:endParaRPr>
          </a:p>
        </p:txBody>
      </p:sp>
      <p:sp>
        <p:nvSpPr>
          <p:cNvPr id="4" name="Google Shape;1887;p43">
            <a:extLst>
              <a:ext uri="{FF2B5EF4-FFF2-40B4-BE49-F238E27FC236}">
                <a16:creationId xmlns:a16="http://schemas.microsoft.com/office/drawing/2014/main" id="{B0D5F1DD-4134-76B6-407A-DECB90222D66}"/>
              </a:ext>
            </a:extLst>
          </p:cNvPr>
          <p:cNvSpPr txBox="1">
            <a:spLocks/>
          </p:cNvSpPr>
          <p:nvPr/>
        </p:nvSpPr>
        <p:spPr>
          <a:xfrm>
            <a:off x="146402" y="1412776"/>
            <a:ext cx="5544616" cy="4104456"/>
          </a:xfrm>
          <a:prstGeom prst="rect">
            <a:avLst/>
          </a:prstGeom>
        </p:spPr>
        <p:txBody>
          <a:bodyPr spcFirstLastPara="1" wrap="square" lIns="91425" tIns="180000" rIns="91425" bIns="0" anchor="ctr" anchorCtr="0">
            <a:noAutofit/>
          </a:bodyPr>
          <a:lstStyle>
            <a:lvl1pPr marL="273050" indent="-273050" algn="l" rtl="0" eaLnBrk="1" fontAlgn="base" hangingPunct="1">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1" fontAlgn="base" hangingPunct="1">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1" fontAlgn="base" hangingPunct="1">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1" fontAlgn="base" hangingPunct="1">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spcBef>
                <a:spcPts val="0"/>
              </a:spcBef>
              <a:spcAft>
                <a:spcPts val="0"/>
              </a:spcAft>
              <a:buNone/>
            </a:pPr>
            <a:r>
              <a:rPr lang="tr-TR" sz="1800" b="1" dirty="0" err="1">
                <a:solidFill>
                  <a:schemeClr val="tx1"/>
                </a:solidFill>
              </a:rPr>
              <a:t>Vizyon:</a:t>
            </a:r>
            <a:r>
              <a:rPr lang="tr-TR" sz="1800" dirty="0" err="1">
                <a:effectLst/>
                <a:latin typeface="Times New Roman" panose="02020603050405020304" pitchFamily="18" charset="0"/>
                <a:ea typeface="Calibri" panose="020F0502020204030204" pitchFamily="34" charset="0"/>
              </a:rPr>
              <a:t>Üniversitemizin</a:t>
            </a:r>
            <a:r>
              <a:rPr lang="tr-TR" sz="1800" dirty="0">
                <a:effectLst/>
                <a:latin typeface="Times New Roman" panose="02020603050405020304" pitchFamily="18" charset="0"/>
                <a:ea typeface="Calibri" panose="020F0502020204030204" pitchFamily="34" charset="0"/>
              </a:rPr>
              <a:t> dörtlü sarmal modeli bütünleşmesini sağlayarak ülkemizin inovasyon odaklı kalkınma modeline katkı sağlayan, değer katan, tercih edilen, insanı ve inovasyonu </a:t>
            </a:r>
            <a:r>
              <a:rPr lang="tr-TR" sz="1800" dirty="0" err="1">
                <a:effectLst/>
                <a:latin typeface="Times New Roman" panose="02020603050405020304" pitchFamily="18" charset="0"/>
                <a:ea typeface="Calibri" panose="020F0502020204030204" pitchFamily="34" charset="0"/>
              </a:rPr>
              <a:t>öncüleyen</a:t>
            </a:r>
            <a:r>
              <a:rPr lang="tr-TR" sz="1800" dirty="0">
                <a:effectLst/>
                <a:latin typeface="Times New Roman" panose="02020603050405020304" pitchFamily="18" charset="0"/>
                <a:ea typeface="Calibri" panose="020F0502020204030204" pitchFamily="34" charset="0"/>
              </a:rPr>
              <a:t>, saygın ve lider meslek yüksekokulu olmaktır. Ek olarak, </a:t>
            </a:r>
            <a:r>
              <a:rPr lang="tr-TR" sz="1800" dirty="0" err="1">
                <a:effectLst/>
                <a:latin typeface="Times New Roman" panose="02020603050405020304" pitchFamily="18" charset="0"/>
                <a:ea typeface="Calibri" panose="020F0502020204030204" pitchFamily="34" charset="0"/>
              </a:rPr>
              <a:t>Teknoversite</a:t>
            </a:r>
            <a:r>
              <a:rPr lang="tr-TR" sz="1800" dirty="0">
                <a:effectLst/>
                <a:latin typeface="Times New Roman" panose="02020603050405020304" pitchFamily="18" charset="0"/>
                <a:ea typeface="Calibri" panose="020F0502020204030204" pitchFamily="34" charset="0"/>
              </a:rPr>
              <a:t> anlayışına uygun olarak teknolojik gelişmelere uyum sağlayabilecek, çağın gereksinimlerini algılayan, bölgesel ve milli sorunlara duyarlı bilinçli öğrenciler yetiştirerek ülkemizin nitelikli ara eleman ihtiyacını gidermeye yönelik misyonumuzu destekleyici faaliyetler yapmaktır.</a:t>
            </a:r>
          </a:p>
          <a:p>
            <a:pPr marL="0" indent="0" algn="just">
              <a:spcBef>
                <a:spcPts val="0"/>
              </a:spcBef>
              <a:spcAft>
                <a:spcPts val="0"/>
              </a:spcAft>
              <a:buNone/>
            </a:pPr>
            <a:endParaRPr lang="tr-TR" sz="1800" dirty="0">
              <a:solidFill>
                <a:schemeClr val="tx1"/>
              </a:solidFill>
            </a:endParaRPr>
          </a:p>
          <a:p>
            <a:pPr marL="0" indent="0" algn="just">
              <a:spcBef>
                <a:spcPts val="0"/>
              </a:spcBef>
              <a:spcAft>
                <a:spcPts val="0"/>
              </a:spcAft>
              <a:buNone/>
            </a:pPr>
            <a:r>
              <a:rPr lang="tr-TR" sz="1800" b="1" dirty="0" err="1">
                <a:solidFill>
                  <a:schemeClr val="tx1"/>
                </a:solidFill>
              </a:rPr>
              <a:t>Misyonumuz:</a:t>
            </a:r>
            <a:r>
              <a:rPr lang="tr-TR" sz="1800" dirty="0" err="1">
                <a:effectLst/>
                <a:latin typeface="Times New Roman" panose="02020603050405020304" pitchFamily="18" charset="0"/>
                <a:ea typeface="Calibri" panose="020F0502020204030204" pitchFamily="34" charset="0"/>
              </a:rPr>
              <a:t>İskenderun</a:t>
            </a:r>
            <a:r>
              <a:rPr lang="tr-TR" sz="1800" dirty="0">
                <a:effectLst/>
                <a:latin typeface="Times New Roman" panose="02020603050405020304" pitchFamily="18" charset="0"/>
                <a:ea typeface="Calibri" panose="020F0502020204030204" pitchFamily="34" charset="0"/>
              </a:rPr>
              <a:t> Teknik Üniversitesi'nin temel değerlerini gözeterek Türkiye Cumhuriyeti'nin temel ve değerlerine bağlı evrensel değerlerle donatılmış, kendisini sürekli yenileyen, yaşam boyu öğrenmeyi hedef edinmiş, analiz ve sentez yapabilen, yaratıcı, girişimci, sorgulayıcı, etik değerleri özümsemiş, takım çalışmasına yatkın ve ülkenin kalkınmasına katkıda bulunan teknikerler ve teknik elemanlar yetiştirmektir.</a:t>
            </a:r>
          </a:p>
          <a:p>
            <a:pPr marL="0" indent="0" algn="just">
              <a:spcBef>
                <a:spcPts val="0"/>
              </a:spcBef>
              <a:spcAft>
                <a:spcPts val="0"/>
              </a:spcAft>
              <a:buFont typeface="Arial" charset="0"/>
              <a:buNone/>
            </a:pPr>
            <a:endParaRPr lang="tr-TR" sz="1800" b="1" dirty="0">
              <a:solidFill>
                <a:schemeClr val="tx1"/>
              </a:solidFill>
            </a:endParaRPr>
          </a:p>
        </p:txBody>
      </p:sp>
      <p:pic>
        <p:nvPicPr>
          <p:cNvPr id="3" name="object 2">
            <a:extLst>
              <a:ext uri="{FF2B5EF4-FFF2-40B4-BE49-F238E27FC236}">
                <a16:creationId xmlns:a16="http://schemas.microsoft.com/office/drawing/2014/main" id="{B5367E71-CEF9-3800-664B-69E4FFF52868}"/>
              </a:ext>
            </a:extLst>
          </p:cNvPr>
          <p:cNvPicPr/>
          <p:nvPr/>
        </p:nvPicPr>
        <p:blipFill>
          <a:blip r:embed="rId2" cstate="print"/>
          <a:stretch>
            <a:fillRect/>
          </a:stretch>
        </p:blipFill>
        <p:spPr>
          <a:xfrm>
            <a:off x="5436096" y="1016734"/>
            <a:ext cx="3397536" cy="48245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97025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2F29BFA8-0293-948C-92BF-2F24AAD4291E}"/>
              </a:ext>
            </a:extLst>
          </p:cNvPr>
          <p:cNvSpPr txBox="1">
            <a:spLocks/>
          </p:cNvSpPr>
          <p:nvPr/>
        </p:nvSpPr>
        <p:spPr>
          <a:xfrm>
            <a:off x="209399" y="692696"/>
            <a:ext cx="6408712" cy="1224136"/>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400" dirty="0">
                <a:solidFill>
                  <a:schemeClr val="tx1"/>
                </a:solidFill>
              </a:rPr>
            </a:br>
            <a:r>
              <a:rPr lang="tr-TR" sz="2800" dirty="0">
                <a:solidFill>
                  <a:schemeClr val="tx1"/>
                </a:solidFill>
              </a:rPr>
              <a:t>ERZİN OSB MYO Bilgisayar Programcılığı</a:t>
            </a:r>
          </a:p>
          <a:p>
            <a:r>
              <a:rPr lang="tr-TR" sz="2800" dirty="0">
                <a:solidFill>
                  <a:schemeClr val="tx1"/>
                </a:solidFill>
              </a:rPr>
              <a:t>Kabul Koşulları</a:t>
            </a:r>
            <a:br>
              <a:rPr lang="tr-TR" sz="2400" dirty="0">
                <a:solidFill>
                  <a:schemeClr val="tx1"/>
                </a:solidFill>
              </a:rPr>
            </a:br>
            <a:endParaRPr lang="tr-TR" sz="2400" dirty="0">
              <a:solidFill>
                <a:schemeClr val="tx1"/>
              </a:solidFill>
            </a:endParaRPr>
          </a:p>
        </p:txBody>
      </p:sp>
      <p:sp>
        <p:nvSpPr>
          <p:cNvPr id="6" name="Metin kutusu 5">
            <a:extLst>
              <a:ext uri="{FF2B5EF4-FFF2-40B4-BE49-F238E27FC236}">
                <a16:creationId xmlns:a16="http://schemas.microsoft.com/office/drawing/2014/main" id="{8E033A28-71DD-3C49-ADA1-B89033693288}"/>
              </a:ext>
            </a:extLst>
          </p:cNvPr>
          <p:cNvSpPr txBox="1"/>
          <p:nvPr/>
        </p:nvSpPr>
        <p:spPr>
          <a:xfrm>
            <a:off x="395536" y="1694853"/>
            <a:ext cx="8280920" cy="2031325"/>
          </a:xfrm>
          <a:prstGeom prst="rect">
            <a:avLst/>
          </a:prstGeom>
          <a:noFill/>
        </p:spPr>
        <p:txBody>
          <a:bodyPr wrap="square">
            <a:spAutoFit/>
          </a:bodyPr>
          <a:lstStyle/>
          <a:p>
            <a:pPr algn="just"/>
            <a:r>
              <a:rPr lang="tr-TR" dirty="0"/>
              <a:t>İskenderun Teknik Üniversitesi Meslek Yüksekokulları Programlarına; </a:t>
            </a:r>
          </a:p>
          <a:p>
            <a:pPr algn="just"/>
            <a:endParaRPr lang="tr-TR" dirty="0"/>
          </a:p>
          <a:p>
            <a:pPr marL="285750" indent="-285750" algn="just">
              <a:buFont typeface="Arial" panose="020B0604020202020204" pitchFamily="34" charset="0"/>
              <a:buChar char="•"/>
            </a:pPr>
            <a:r>
              <a:rPr lang="tr-TR" dirty="0"/>
              <a:t>Yükseköğretim Kurulu Ölçme Seçme ve Yerleştirme Merkezi tarafından yapılan sınav sonucunda TYT puan türünde yeterli puanı almış ve özel şartları taşıyan öğrenciler alınmaktadır.</a:t>
            </a:r>
          </a:p>
          <a:p>
            <a:pPr marL="285750" indent="-285750" algn="just">
              <a:buFont typeface="Arial" panose="020B0604020202020204" pitchFamily="34" charset="0"/>
              <a:buChar char="•"/>
            </a:pPr>
            <a:endParaRPr lang="tr-TR" dirty="0"/>
          </a:p>
          <a:p>
            <a:pPr algn="just"/>
            <a:endParaRPr lang="tr-TR" dirty="0"/>
          </a:p>
        </p:txBody>
      </p:sp>
      <p:pic>
        <p:nvPicPr>
          <p:cNvPr id="7" name="Resim 6">
            <a:extLst>
              <a:ext uri="{FF2B5EF4-FFF2-40B4-BE49-F238E27FC236}">
                <a16:creationId xmlns:a16="http://schemas.microsoft.com/office/drawing/2014/main" id="{FBD9BAA2-FC08-507B-E5F5-6AA2B30228C9}"/>
              </a:ext>
            </a:extLst>
          </p:cNvPr>
          <p:cNvPicPr>
            <a:picLocks noChangeAspect="1"/>
          </p:cNvPicPr>
          <p:nvPr/>
        </p:nvPicPr>
        <p:blipFill rotWithShape="1">
          <a:blip r:embed="rId2"/>
          <a:srcRect t="795" b="50556"/>
          <a:stretch/>
        </p:blipFill>
        <p:spPr>
          <a:xfrm>
            <a:off x="1259632" y="3144159"/>
            <a:ext cx="5688632" cy="3021145"/>
          </a:xfrm>
          <a:prstGeom prst="ellipse">
            <a:avLst/>
          </a:prstGeom>
          <a:ln>
            <a:noFill/>
          </a:ln>
          <a:effectLst>
            <a:softEdge rad="112500"/>
          </a:effectLst>
        </p:spPr>
      </p:pic>
    </p:spTree>
    <p:extLst>
      <p:ext uri="{BB962C8B-B14F-4D97-AF65-F5344CB8AC3E}">
        <p14:creationId xmlns:p14="http://schemas.microsoft.com/office/powerpoint/2010/main" val="259064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2F29BFA8-0293-948C-92BF-2F24AAD4291E}"/>
              </a:ext>
            </a:extLst>
          </p:cNvPr>
          <p:cNvSpPr txBox="1">
            <a:spLocks/>
          </p:cNvSpPr>
          <p:nvPr/>
        </p:nvSpPr>
        <p:spPr>
          <a:xfrm>
            <a:off x="174536" y="620688"/>
            <a:ext cx="8969464" cy="1368152"/>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400" dirty="0">
                <a:solidFill>
                  <a:schemeClr val="tx1"/>
                </a:solidFill>
              </a:rPr>
            </a:br>
            <a:r>
              <a:rPr lang="tr-TR" sz="2800" dirty="0">
                <a:solidFill>
                  <a:schemeClr val="tx1"/>
                </a:solidFill>
              </a:rPr>
              <a:t>ERZİN OSB MYO Bilgisayar Programcılığı </a:t>
            </a:r>
          </a:p>
          <a:p>
            <a:r>
              <a:rPr lang="tr-TR" sz="2800" dirty="0">
                <a:solidFill>
                  <a:schemeClr val="tx1"/>
                </a:solidFill>
              </a:rPr>
              <a:t>Yatay Geçiş Kabul Koşulları</a:t>
            </a:r>
            <a:br>
              <a:rPr lang="tr-TR" sz="2800" dirty="0">
                <a:solidFill>
                  <a:schemeClr val="tx1"/>
                </a:solidFill>
              </a:rPr>
            </a:br>
            <a:endParaRPr lang="tr-TR" sz="2800" dirty="0">
              <a:solidFill>
                <a:schemeClr val="tx1"/>
              </a:solidFill>
            </a:endParaRPr>
          </a:p>
        </p:txBody>
      </p:sp>
      <p:sp>
        <p:nvSpPr>
          <p:cNvPr id="6" name="Metin kutusu 5">
            <a:extLst>
              <a:ext uri="{FF2B5EF4-FFF2-40B4-BE49-F238E27FC236}">
                <a16:creationId xmlns:a16="http://schemas.microsoft.com/office/drawing/2014/main" id="{8E033A28-71DD-3C49-ADA1-B89033693288}"/>
              </a:ext>
            </a:extLst>
          </p:cNvPr>
          <p:cNvSpPr txBox="1"/>
          <p:nvPr/>
        </p:nvSpPr>
        <p:spPr>
          <a:xfrm>
            <a:off x="323528" y="1772816"/>
            <a:ext cx="7920880" cy="2923877"/>
          </a:xfrm>
          <a:prstGeom prst="rect">
            <a:avLst/>
          </a:prstGeom>
          <a:noFill/>
        </p:spPr>
        <p:txBody>
          <a:bodyPr wrap="square">
            <a:spAutoFit/>
          </a:bodyPr>
          <a:lstStyle/>
          <a:p>
            <a:pPr algn="just"/>
            <a:r>
              <a:rPr lang="tr-TR" b="1" dirty="0"/>
              <a:t>Yatay Geçiş</a:t>
            </a:r>
          </a:p>
          <a:p>
            <a:pPr algn="just"/>
            <a:endParaRPr lang="tr-TR" b="1" dirty="0"/>
          </a:p>
          <a:p>
            <a:pPr algn="just"/>
            <a:r>
              <a:rPr lang="tr-TR" dirty="0"/>
              <a:t>İskenderun Teknik Üniversitesi Meslek Yüksekokulları Programlarına; </a:t>
            </a:r>
          </a:p>
          <a:p>
            <a:pPr algn="just"/>
            <a:endParaRPr lang="tr-TR" dirty="0"/>
          </a:p>
          <a:p>
            <a:pPr marL="285750" indent="-285750" algn="just">
              <a:buFont typeface="Arial" panose="020B0604020202020204" pitchFamily="34" charset="0"/>
              <a:buChar char="•"/>
            </a:pPr>
            <a:r>
              <a:rPr lang="tr-TR" dirty="0"/>
              <a:t> Bilgisayar Programcığı, yatay geçiş yoluyla da öğrenci kabul edilmektedir. Bu geçişler bir yönerge ile düzenlenmiştir ve öğrenciler farklı yükseköğretim kurumlarının diploma programları veya aynı yükseköğretim kurumu içindeki diploma programları arasında ancak önceden ilan edilen sayı ve geçiş şartları çerçevesinde geçiş yapabilirler.</a:t>
            </a:r>
          </a:p>
          <a:p>
            <a:pPr marL="285750" indent="-285750" algn="just">
              <a:buFont typeface="Arial" panose="020B0604020202020204" pitchFamily="34" charset="0"/>
              <a:buChar char="•"/>
            </a:pPr>
            <a:endParaRPr lang="tr-TR" dirty="0"/>
          </a:p>
        </p:txBody>
      </p:sp>
    </p:spTree>
    <p:extLst>
      <p:ext uri="{BB962C8B-B14F-4D97-AF65-F5344CB8AC3E}">
        <p14:creationId xmlns:p14="http://schemas.microsoft.com/office/powerpoint/2010/main" val="127699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2F29BFA8-0293-948C-92BF-2F24AAD4291E}"/>
              </a:ext>
            </a:extLst>
          </p:cNvPr>
          <p:cNvSpPr txBox="1">
            <a:spLocks/>
          </p:cNvSpPr>
          <p:nvPr/>
        </p:nvSpPr>
        <p:spPr>
          <a:xfrm>
            <a:off x="395536" y="458670"/>
            <a:ext cx="8748464" cy="828092"/>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solidFill>
                  <a:schemeClr val="tx1"/>
                </a:solidFill>
              </a:rPr>
            </a:br>
            <a:r>
              <a:rPr lang="tr-TR" sz="2800" dirty="0">
                <a:solidFill>
                  <a:schemeClr val="tx1"/>
                </a:solidFill>
              </a:rPr>
              <a:t>ERZİN OSB MYO Bilgisayar Programcılığı </a:t>
            </a:r>
          </a:p>
          <a:p>
            <a:r>
              <a:rPr lang="tr-TR" sz="2800" dirty="0">
                <a:solidFill>
                  <a:schemeClr val="tx1"/>
                </a:solidFill>
              </a:rPr>
              <a:t>Dikey Geçiş Kabul Koşulları</a:t>
            </a:r>
          </a:p>
        </p:txBody>
      </p:sp>
      <p:sp>
        <p:nvSpPr>
          <p:cNvPr id="6" name="Metin kutusu 5">
            <a:extLst>
              <a:ext uri="{FF2B5EF4-FFF2-40B4-BE49-F238E27FC236}">
                <a16:creationId xmlns:a16="http://schemas.microsoft.com/office/drawing/2014/main" id="{8E033A28-71DD-3C49-ADA1-B89033693288}"/>
              </a:ext>
            </a:extLst>
          </p:cNvPr>
          <p:cNvSpPr txBox="1"/>
          <p:nvPr/>
        </p:nvSpPr>
        <p:spPr>
          <a:xfrm>
            <a:off x="431540" y="1124744"/>
            <a:ext cx="8280920" cy="5078313"/>
          </a:xfrm>
          <a:prstGeom prst="rect">
            <a:avLst/>
          </a:prstGeom>
          <a:noFill/>
        </p:spPr>
        <p:txBody>
          <a:bodyPr wrap="square">
            <a:spAutoFit/>
          </a:bodyPr>
          <a:lstStyle/>
          <a:p>
            <a:pPr algn="just"/>
            <a:r>
              <a:rPr lang="tr-TR" dirty="0"/>
              <a:t>Mezun öğrencilerimiz, DGS sınavında başarılı oldukları takdirde örgün eğitimde ilgili lisans programına dikey geçiş yapabilirler. </a:t>
            </a:r>
          </a:p>
          <a:p>
            <a:pPr marL="285750" indent="-285750" algn="just">
              <a:buFont typeface="Arial" panose="020B0604020202020204" pitchFamily="34" charset="0"/>
              <a:buChar char="•"/>
            </a:pPr>
            <a:r>
              <a:rPr lang="tr-TR" dirty="0"/>
              <a:t>Bilgisayar Programcılığı </a:t>
            </a:r>
          </a:p>
          <a:p>
            <a:pPr marL="285750" indent="-285750" algn="just">
              <a:buFont typeface="Arial" panose="020B0604020202020204" pitchFamily="34" charset="0"/>
              <a:buChar char="•"/>
            </a:pPr>
            <a:r>
              <a:rPr lang="tr-TR" dirty="0"/>
              <a:t>Bilgi Teknolojileri Bilgisayar Bilimleri </a:t>
            </a:r>
          </a:p>
          <a:p>
            <a:pPr marL="285750" indent="-285750" algn="just">
              <a:buFont typeface="Arial" panose="020B0604020202020204" pitchFamily="34" charset="0"/>
              <a:buChar char="•"/>
            </a:pPr>
            <a:r>
              <a:rPr lang="tr-TR" dirty="0"/>
              <a:t>Bilgisayar Mühendisliği </a:t>
            </a:r>
          </a:p>
          <a:p>
            <a:pPr marL="285750" indent="-285750" algn="just">
              <a:buFont typeface="Arial" panose="020B0604020202020204" pitchFamily="34" charset="0"/>
              <a:buChar char="•"/>
            </a:pPr>
            <a:r>
              <a:rPr lang="tr-TR" dirty="0"/>
              <a:t>Bilgisayar Öğretmenliği </a:t>
            </a:r>
          </a:p>
          <a:p>
            <a:pPr marL="285750" indent="-285750" algn="just">
              <a:buFont typeface="Arial" panose="020B0604020202020204" pitchFamily="34" charset="0"/>
              <a:buChar char="•"/>
            </a:pPr>
            <a:r>
              <a:rPr lang="tr-TR" dirty="0"/>
              <a:t>Bilgisayar Sistemleri Öğretmenliği </a:t>
            </a:r>
          </a:p>
          <a:p>
            <a:pPr marL="285750" indent="-285750" algn="just">
              <a:buFont typeface="Arial" panose="020B0604020202020204" pitchFamily="34" charset="0"/>
              <a:buChar char="•"/>
            </a:pPr>
            <a:r>
              <a:rPr lang="tr-TR" dirty="0"/>
              <a:t>Bilgisayar Teknolojisi ve Bilişim Sistemleri </a:t>
            </a:r>
          </a:p>
          <a:p>
            <a:pPr marL="285750" indent="-285750" algn="just">
              <a:buFont typeface="Arial" panose="020B0604020202020204" pitchFamily="34" charset="0"/>
              <a:buChar char="•"/>
            </a:pPr>
            <a:r>
              <a:rPr lang="tr-TR" dirty="0"/>
              <a:t>Bilgisayar ve Enformasyon Sistemleri </a:t>
            </a:r>
          </a:p>
          <a:p>
            <a:pPr marL="285750" indent="-285750" algn="just">
              <a:buFont typeface="Arial" panose="020B0604020202020204" pitchFamily="34" charset="0"/>
              <a:buChar char="•"/>
            </a:pPr>
            <a:r>
              <a:rPr lang="tr-TR" dirty="0"/>
              <a:t>Bilgisayar ve Kontrol Öğretmenliği </a:t>
            </a:r>
          </a:p>
          <a:p>
            <a:pPr marL="285750" indent="-285750" algn="just">
              <a:buFont typeface="Arial" panose="020B0604020202020204" pitchFamily="34" charset="0"/>
              <a:buChar char="•"/>
            </a:pPr>
            <a:r>
              <a:rPr lang="tr-TR" dirty="0"/>
              <a:t>Bilgisayar ve Öğretim Teknolojileri Öğretmenliği </a:t>
            </a:r>
          </a:p>
          <a:p>
            <a:pPr marL="285750" indent="-285750" algn="just">
              <a:buFont typeface="Arial" panose="020B0604020202020204" pitchFamily="34" charset="0"/>
              <a:buChar char="•"/>
            </a:pPr>
            <a:r>
              <a:rPr lang="tr-TR" dirty="0"/>
              <a:t>Bilgisayar-Enformatik </a:t>
            </a:r>
          </a:p>
          <a:p>
            <a:pPr marL="285750" indent="-285750" algn="just">
              <a:buFont typeface="Arial" panose="020B0604020202020204" pitchFamily="34" charset="0"/>
              <a:buChar char="•"/>
            </a:pPr>
            <a:r>
              <a:rPr lang="tr-TR" dirty="0"/>
              <a:t>Bilişim Sistemleri Mühendisliği </a:t>
            </a:r>
          </a:p>
          <a:p>
            <a:pPr marL="285750" indent="-285750" algn="just">
              <a:buFont typeface="Arial" panose="020B0604020202020204" pitchFamily="34" charset="0"/>
              <a:buChar char="•"/>
            </a:pPr>
            <a:r>
              <a:rPr lang="tr-TR" dirty="0"/>
              <a:t>Bilişim Sistemleri ve Teknolojileri </a:t>
            </a:r>
          </a:p>
          <a:p>
            <a:pPr marL="285750" indent="-285750" algn="just">
              <a:buFont typeface="Arial" panose="020B0604020202020204" pitchFamily="34" charset="0"/>
              <a:buChar char="•"/>
            </a:pPr>
            <a:r>
              <a:rPr lang="tr-TR" dirty="0"/>
              <a:t>Elektronik ve Bilgisayar Öğretmenliği </a:t>
            </a:r>
          </a:p>
          <a:p>
            <a:pPr marL="285750" indent="-285750" algn="just">
              <a:buFont typeface="Arial" panose="020B0604020202020204" pitchFamily="34" charset="0"/>
              <a:buChar char="•"/>
            </a:pPr>
            <a:r>
              <a:rPr lang="tr-TR" dirty="0"/>
              <a:t>Enformasyon Teknolojileri </a:t>
            </a:r>
          </a:p>
          <a:p>
            <a:pPr marL="285750" indent="-285750" algn="just">
              <a:buFont typeface="Arial" panose="020B0604020202020204" pitchFamily="34" charset="0"/>
              <a:buChar char="•"/>
            </a:pPr>
            <a:r>
              <a:rPr lang="tr-TR" dirty="0"/>
              <a:t>İstatistik ve Bilgisayar Bilimleri Kontrol Mühendisliği </a:t>
            </a:r>
          </a:p>
          <a:p>
            <a:pPr marL="285750" indent="-285750" algn="just">
              <a:buFont typeface="Arial" panose="020B0604020202020204" pitchFamily="34" charset="0"/>
              <a:buChar char="•"/>
            </a:pPr>
            <a:r>
              <a:rPr lang="tr-TR" dirty="0"/>
              <a:t>Matematik-Bilgisayar</a:t>
            </a:r>
          </a:p>
        </p:txBody>
      </p:sp>
      <p:pic>
        <p:nvPicPr>
          <p:cNvPr id="3" name="Resim 2">
            <a:extLst>
              <a:ext uri="{FF2B5EF4-FFF2-40B4-BE49-F238E27FC236}">
                <a16:creationId xmlns:a16="http://schemas.microsoft.com/office/drawing/2014/main" id="{837D29CD-AB74-6F5D-B395-C2165E1D36BC}"/>
              </a:ext>
            </a:extLst>
          </p:cNvPr>
          <p:cNvPicPr>
            <a:picLocks noChangeAspect="1"/>
          </p:cNvPicPr>
          <p:nvPr/>
        </p:nvPicPr>
        <p:blipFill rotWithShape="1">
          <a:blip r:embed="rId2"/>
          <a:srcRect l="48674" t="53559" b="10288"/>
          <a:stretch/>
        </p:blipFill>
        <p:spPr>
          <a:xfrm>
            <a:off x="5220072" y="1448780"/>
            <a:ext cx="3654152" cy="3960440"/>
          </a:xfrm>
          <a:prstGeom prst="ellipse">
            <a:avLst/>
          </a:prstGeom>
          <a:ln>
            <a:noFill/>
          </a:ln>
          <a:effectLst>
            <a:softEdge rad="112500"/>
          </a:effectLst>
        </p:spPr>
      </p:pic>
    </p:spTree>
    <p:extLst>
      <p:ext uri="{BB962C8B-B14F-4D97-AF65-F5344CB8AC3E}">
        <p14:creationId xmlns:p14="http://schemas.microsoft.com/office/powerpoint/2010/main" val="311758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6;p43">
            <a:extLst>
              <a:ext uri="{FF2B5EF4-FFF2-40B4-BE49-F238E27FC236}">
                <a16:creationId xmlns:a16="http://schemas.microsoft.com/office/drawing/2014/main" id="{2F29BFA8-0293-948C-92BF-2F24AAD4291E}"/>
              </a:ext>
            </a:extLst>
          </p:cNvPr>
          <p:cNvSpPr txBox="1">
            <a:spLocks/>
          </p:cNvSpPr>
          <p:nvPr/>
        </p:nvSpPr>
        <p:spPr>
          <a:xfrm>
            <a:off x="178615" y="452845"/>
            <a:ext cx="8969464" cy="1319971"/>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tr-TR" sz="2800" dirty="0">
                <a:solidFill>
                  <a:schemeClr val="tx1"/>
                </a:solidFill>
              </a:rPr>
            </a:br>
            <a:r>
              <a:rPr lang="tr-TR" sz="2800" dirty="0">
                <a:solidFill>
                  <a:schemeClr val="tx1"/>
                </a:solidFill>
              </a:rPr>
              <a:t>ERZİN OSB MYO Bilgisayar Programcılığı </a:t>
            </a:r>
          </a:p>
          <a:p>
            <a:r>
              <a:rPr lang="tr-TR" sz="2800" dirty="0">
                <a:solidFill>
                  <a:schemeClr val="tx1"/>
                </a:solidFill>
              </a:rPr>
              <a:t>Mezuniyet Koşulları</a:t>
            </a:r>
            <a:br>
              <a:rPr lang="tr-TR" sz="2800" dirty="0">
                <a:solidFill>
                  <a:schemeClr val="tx1"/>
                </a:solidFill>
              </a:rPr>
            </a:br>
            <a:endParaRPr lang="tr-TR" sz="2800" dirty="0">
              <a:solidFill>
                <a:schemeClr val="tx1"/>
              </a:solidFill>
            </a:endParaRPr>
          </a:p>
        </p:txBody>
      </p:sp>
      <p:sp>
        <p:nvSpPr>
          <p:cNvPr id="6" name="Metin kutusu 5">
            <a:extLst>
              <a:ext uri="{FF2B5EF4-FFF2-40B4-BE49-F238E27FC236}">
                <a16:creationId xmlns:a16="http://schemas.microsoft.com/office/drawing/2014/main" id="{8E033A28-71DD-3C49-ADA1-B89033693288}"/>
              </a:ext>
            </a:extLst>
          </p:cNvPr>
          <p:cNvSpPr txBox="1"/>
          <p:nvPr/>
        </p:nvSpPr>
        <p:spPr>
          <a:xfrm>
            <a:off x="251520" y="1340768"/>
            <a:ext cx="7920880" cy="1200329"/>
          </a:xfrm>
          <a:prstGeom prst="rect">
            <a:avLst/>
          </a:prstGeom>
          <a:noFill/>
        </p:spPr>
        <p:txBody>
          <a:bodyPr wrap="square">
            <a:spAutoFit/>
          </a:bodyPr>
          <a:lstStyle/>
          <a:p>
            <a:pPr algn="just"/>
            <a:r>
              <a:rPr lang="tr-TR" dirty="0"/>
              <a:t>Mezuniyet derecesini almak için bir adayın bilgisayar programcılığında belirtilen bütün seçmeli ve zorunlu dersleri almış ve bunlardan başarılı olmuş, 120 ECTS kredisi toplamış, 4 üzerinden 2.00 </a:t>
            </a:r>
            <a:r>
              <a:rPr lang="tr-TR" dirty="0" err="1"/>
              <a:t>GNO’ya</a:t>
            </a:r>
            <a:r>
              <a:rPr lang="tr-TR" dirty="0"/>
              <a:t> sahip olmuş, ve staj/stajlarını başarıyla tamamlamış olması gereklidir.</a:t>
            </a:r>
          </a:p>
        </p:txBody>
      </p:sp>
      <p:pic>
        <p:nvPicPr>
          <p:cNvPr id="4" name="Resim 3">
            <a:extLst>
              <a:ext uri="{FF2B5EF4-FFF2-40B4-BE49-F238E27FC236}">
                <a16:creationId xmlns:a16="http://schemas.microsoft.com/office/drawing/2014/main" id="{40572AF2-D27A-7733-B3A2-10C976FCC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385497"/>
            <a:ext cx="1131735" cy="1131735"/>
          </a:xfrm>
          <a:prstGeom prst="rect">
            <a:avLst/>
          </a:prstGeom>
        </p:spPr>
      </p:pic>
      <p:pic>
        <p:nvPicPr>
          <p:cNvPr id="5" name="Resim 4">
            <a:extLst>
              <a:ext uri="{FF2B5EF4-FFF2-40B4-BE49-F238E27FC236}">
                <a16:creationId xmlns:a16="http://schemas.microsoft.com/office/drawing/2014/main" id="{05154550-7EBE-6FA9-8C14-A54DA3EC8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025027"/>
            <a:ext cx="1118878" cy="1118878"/>
          </a:xfrm>
          <a:prstGeom prst="rect">
            <a:avLst/>
          </a:prstGeom>
        </p:spPr>
      </p:pic>
      <p:sp>
        <p:nvSpPr>
          <p:cNvPr id="7" name="Dikdörtgen 6">
            <a:extLst>
              <a:ext uri="{FF2B5EF4-FFF2-40B4-BE49-F238E27FC236}">
                <a16:creationId xmlns:a16="http://schemas.microsoft.com/office/drawing/2014/main" id="{A8694EBE-8030-B3AC-76BD-24E3995F51FE}"/>
              </a:ext>
            </a:extLst>
          </p:cNvPr>
          <p:cNvSpPr/>
          <p:nvPr/>
        </p:nvSpPr>
        <p:spPr>
          <a:xfrm>
            <a:off x="1187624" y="5758824"/>
            <a:ext cx="5040560" cy="646331"/>
          </a:xfrm>
          <a:prstGeom prst="rect">
            <a:avLst/>
          </a:prstGeom>
        </p:spPr>
        <p:txBody>
          <a:bodyPr wrap="square">
            <a:spAutoFit/>
          </a:bodyPr>
          <a:lstStyle/>
          <a:p>
            <a:r>
              <a:rPr lang="tr-TR" dirty="0">
                <a:solidFill>
                  <a:srgbClr val="FF0000"/>
                </a:solidFill>
                <a:hlinkClick r:id="rId4"/>
              </a:rPr>
              <a:t>https://iste.edu.tr/files/77_files_1631001768.pdf</a:t>
            </a:r>
            <a:endParaRPr lang="tr-TR" dirty="0">
              <a:solidFill>
                <a:srgbClr val="FF0000"/>
              </a:solidFill>
            </a:endParaRPr>
          </a:p>
          <a:p>
            <a:endParaRPr lang="tr-TR" dirty="0">
              <a:solidFill>
                <a:srgbClr val="FF0000"/>
              </a:solidFill>
            </a:endParaRPr>
          </a:p>
        </p:txBody>
      </p:sp>
      <p:graphicFrame>
        <p:nvGraphicFramePr>
          <p:cNvPr id="12" name="Tablo 11">
            <a:extLst>
              <a:ext uri="{FF2B5EF4-FFF2-40B4-BE49-F238E27FC236}">
                <a16:creationId xmlns:a16="http://schemas.microsoft.com/office/drawing/2014/main" id="{EED1059D-BD0B-C6E4-344B-4246D37758BB}"/>
              </a:ext>
            </a:extLst>
          </p:cNvPr>
          <p:cNvGraphicFramePr>
            <a:graphicFrameLocks noGrp="1"/>
          </p:cNvGraphicFramePr>
          <p:nvPr>
            <p:extLst>
              <p:ext uri="{D42A27DB-BD31-4B8C-83A1-F6EECF244321}">
                <p14:modId xmlns:p14="http://schemas.microsoft.com/office/powerpoint/2010/main" val="3473270320"/>
              </p:ext>
            </p:extLst>
          </p:nvPr>
        </p:nvGraphicFramePr>
        <p:xfrm>
          <a:off x="660128" y="2541097"/>
          <a:ext cx="5328594" cy="3203086"/>
        </p:xfrm>
        <a:graphic>
          <a:graphicData uri="http://schemas.openxmlformats.org/drawingml/2006/table">
            <a:tbl>
              <a:tblPr/>
              <a:tblGrid>
                <a:gridCol w="1414672">
                  <a:extLst>
                    <a:ext uri="{9D8B030D-6E8A-4147-A177-3AD203B41FA5}">
                      <a16:colId xmlns:a16="http://schemas.microsoft.com/office/drawing/2014/main" val="3778649533"/>
                    </a:ext>
                  </a:extLst>
                </a:gridCol>
                <a:gridCol w="1131737">
                  <a:extLst>
                    <a:ext uri="{9D8B030D-6E8A-4147-A177-3AD203B41FA5}">
                      <a16:colId xmlns:a16="http://schemas.microsoft.com/office/drawing/2014/main" val="1561052133"/>
                    </a:ext>
                  </a:extLst>
                </a:gridCol>
                <a:gridCol w="1650448">
                  <a:extLst>
                    <a:ext uri="{9D8B030D-6E8A-4147-A177-3AD203B41FA5}">
                      <a16:colId xmlns:a16="http://schemas.microsoft.com/office/drawing/2014/main" val="2826034349"/>
                    </a:ext>
                  </a:extLst>
                </a:gridCol>
                <a:gridCol w="1131737">
                  <a:extLst>
                    <a:ext uri="{9D8B030D-6E8A-4147-A177-3AD203B41FA5}">
                      <a16:colId xmlns:a16="http://schemas.microsoft.com/office/drawing/2014/main" val="2772514001"/>
                    </a:ext>
                  </a:extLst>
                </a:gridCol>
              </a:tblGrid>
              <a:tr h="383686">
                <a:tc>
                  <a:txBody>
                    <a:bodyPr/>
                    <a:lstStyle/>
                    <a:p>
                      <a:pPr algn="l" fontAlgn="b"/>
                      <a:r>
                        <a:rPr lang="tr-TR" sz="1800" b="0" i="0" u="none" strike="noStrike">
                          <a:solidFill>
                            <a:srgbClr val="000000"/>
                          </a:solidFill>
                          <a:effectLst/>
                          <a:latin typeface="+mn-lt"/>
                        </a:rPr>
                        <a:t>Puanlar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Notlar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Not Katsayıları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 Sonuç</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5283985"/>
                  </a:ext>
                </a:extLst>
              </a:tr>
              <a:tr h="256865">
                <a:tc>
                  <a:txBody>
                    <a:bodyPr/>
                    <a:lstStyle/>
                    <a:p>
                      <a:pPr algn="l" fontAlgn="b"/>
                      <a:r>
                        <a:rPr lang="tr-TR" sz="1800" b="0" i="0" u="none" strike="noStrike">
                          <a:solidFill>
                            <a:srgbClr val="000000"/>
                          </a:solidFill>
                          <a:effectLst/>
                          <a:latin typeface="+mn-lt"/>
                        </a:rPr>
                        <a:t>90-100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AA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Başarılı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4625172"/>
                  </a:ext>
                </a:extLst>
              </a:tr>
              <a:tr h="256865">
                <a:tc>
                  <a:txBody>
                    <a:bodyPr/>
                    <a:lstStyle/>
                    <a:p>
                      <a:pPr algn="l" fontAlgn="b"/>
                      <a:r>
                        <a:rPr lang="tr-TR" sz="1800" b="0" i="0" u="none" strike="noStrike">
                          <a:solidFill>
                            <a:srgbClr val="000000"/>
                          </a:solidFill>
                          <a:effectLst/>
                          <a:latin typeface="+mn-lt"/>
                        </a:rPr>
                        <a:t>80-89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Başarılı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551426"/>
                  </a:ext>
                </a:extLst>
              </a:tr>
              <a:tr h="256865">
                <a:tc>
                  <a:txBody>
                    <a:bodyPr/>
                    <a:lstStyle/>
                    <a:p>
                      <a:pPr algn="l" fontAlgn="b"/>
                      <a:r>
                        <a:rPr lang="tr-TR" sz="1800" b="0" i="0" u="none" strike="noStrike">
                          <a:solidFill>
                            <a:srgbClr val="000000"/>
                          </a:solidFill>
                          <a:effectLst/>
                          <a:latin typeface="+mn-lt"/>
                        </a:rPr>
                        <a:t>70-79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Başarılı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1708112"/>
                  </a:ext>
                </a:extLst>
              </a:tr>
              <a:tr h="256865">
                <a:tc>
                  <a:txBody>
                    <a:bodyPr/>
                    <a:lstStyle/>
                    <a:p>
                      <a:pPr algn="l" fontAlgn="b"/>
                      <a:r>
                        <a:rPr lang="tr-TR" sz="1800" b="0" i="0" u="none" strike="noStrike" dirty="0">
                          <a:solidFill>
                            <a:srgbClr val="000000"/>
                          </a:solidFill>
                          <a:effectLst/>
                          <a:latin typeface="+mn-lt"/>
                        </a:rPr>
                        <a:t>65-69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CB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Başarılı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8051870"/>
                  </a:ext>
                </a:extLst>
              </a:tr>
              <a:tr h="256865">
                <a:tc>
                  <a:txBody>
                    <a:bodyPr/>
                    <a:lstStyle/>
                    <a:p>
                      <a:pPr algn="l" fontAlgn="b"/>
                      <a:r>
                        <a:rPr lang="tr-TR" sz="1800" b="0" i="0" u="none" strike="noStrike">
                          <a:solidFill>
                            <a:srgbClr val="000000"/>
                          </a:solidFill>
                          <a:effectLst/>
                          <a:latin typeface="+mn-lt"/>
                        </a:rPr>
                        <a:t>60-64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CC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Başarılı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3585102"/>
                  </a:ext>
                </a:extLst>
              </a:tr>
              <a:tr h="256865">
                <a:tc>
                  <a:txBody>
                    <a:bodyPr/>
                    <a:lstStyle/>
                    <a:p>
                      <a:pPr algn="l" fontAlgn="b"/>
                      <a:r>
                        <a:rPr lang="tr-TR" sz="1800" b="0" i="0" u="none" strike="noStrike">
                          <a:solidFill>
                            <a:srgbClr val="000000"/>
                          </a:solidFill>
                          <a:effectLst/>
                          <a:latin typeface="+mn-lt"/>
                        </a:rPr>
                        <a:t>55-59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DC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Başarısız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4517890"/>
                  </a:ext>
                </a:extLst>
              </a:tr>
              <a:tr h="256865">
                <a:tc>
                  <a:txBody>
                    <a:bodyPr/>
                    <a:lstStyle/>
                    <a:p>
                      <a:pPr algn="l" fontAlgn="b"/>
                      <a:r>
                        <a:rPr lang="tr-TR" sz="1800" b="0" i="0" u="none" strike="noStrike">
                          <a:solidFill>
                            <a:srgbClr val="000000"/>
                          </a:solidFill>
                          <a:effectLst/>
                          <a:latin typeface="+mn-lt"/>
                        </a:rPr>
                        <a:t>50-54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DD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Başarısız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0822852"/>
                  </a:ext>
                </a:extLst>
              </a:tr>
              <a:tr h="256865">
                <a:tc>
                  <a:txBody>
                    <a:bodyPr/>
                    <a:lstStyle/>
                    <a:p>
                      <a:pPr algn="l" fontAlgn="b"/>
                      <a:r>
                        <a:rPr lang="tr-TR" sz="1800" b="0" i="0" u="none" strike="noStrike">
                          <a:solidFill>
                            <a:srgbClr val="000000"/>
                          </a:solidFill>
                          <a:effectLst/>
                          <a:latin typeface="+mn-lt"/>
                        </a:rPr>
                        <a:t>40-49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FD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0,50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Başarısız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691"/>
                  </a:ext>
                </a:extLst>
              </a:tr>
              <a:tr h="256865">
                <a:tc>
                  <a:txBody>
                    <a:bodyPr/>
                    <a:lstStyle/>
                    <a:p>
                      <a:pPr algn="l" fontAlgn="b"/>
                      <a:r>
                        <a:rPr lang="tr-TR" sz="1800" b="0" i="0" u="none" strike="noStrike">
                          <a:solidFill>
                            <a:srgbClr val="000000"/>
                          </a:solidFill>
                          <a:effectLst/>
                          <a:latin typeface="+mn-lt"/>
                        </a:rPr>
                        <a:t>39 ve aşağısı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FF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Başarısız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9448013"/>
                  </a:ext>
                </a:extLst>
              </a:tr>
              <a:tr h="256865">
                <a:tc>
                  <a:txBody>
                    <a:bodyPr/>
                    <a:lstStyle/>
                    <a:p>
                      <a:pPr algn="l" fontAlgn="b"/>
                      <a:r>
                        <a:rPr lang="tr-TR" sz="1800" b="0" i="0" u="none" strike="noStrike">
                          <a:solidFill>
                            <a:srgbClr val="000000"/>
                          </a:solidFill>
                          <a:effectLst/>
                          <a:latin typeface="+mn-lt"/>
                        </a:rPr>
                        <a:t>Devamsız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a:solidFill>
                            <a:srgbClr val="000000"/>
                          </a:solidFill>
                          <a:effectLst/>
                          <a:latin typeface="+mn-lt"/>
                        </a:rPr>
                        <a: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800" b="0" i="0" u="none" strike="noStrike" dirty="0">
                          <a:solidFill>
                            <a:srgbClr val="000000"/>
                          </a:solidFill>
                          <a:effectLst/>
                          <a:latin typeface="+mn-lt"/>
                        </a:rPr>
                        <a:t>Başarısız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6233898"/>
                  </a:ext>
                </a:extLst>
              </a:tr>
            </a:tbl>
          </a:graphicData>
        </a:graphic>
      </p:graphicFrame>
    </p:spTree>
    <p:extLst>
      <p:ext uri="{BB962C8B-B14F-4D97-AF65-F5344CB8AC3E}">
        <p14:creationId xmlns:p14="http://schemas.microsoft.com/office/powerpoint/2010/main" val="375186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A885D44-E5A7-42E9-9C53-84CD9458C48A}"/>
              </a:ext>
            </a:extLst>
          </p:cNvPr>
          <p:cNvSpPr txBox="1"/>
          <p:nvPr/>
        </p:nvSpPr>
        <p:spPr>
          <a:xfrm>
            <a:off x="223777" y="1268760"/>
            <a:ext cx="8696446" cy="4613058"/>
          </a:xfrm>
          <a:prstGeom prst="rect">
            <a:avLst/>
          </a:prstGeom>
          <a:noFill/>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İME (İşletmede Mesleki Eğitim)</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İkinci sınıf bahar yarıyılında işyerinde yapılan mesleki eğitimi temsil eden bir derstir. Bu dersi/eğitimi alanlar bahar yayılından başka ders almazlar ve staj yapmazlar.</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Son dönem dersleri haricindeki tüm derslerini başarı ile tamamlamış ve genel not ortalaması 2,75 ve üzeri olan öğrenciler, mesleki eğitim yapacağı bir yeri bulup birimine onaylatmışsa,  kayıt esnasında İME dersini seçebilirler.</a:t>
            </a:r>
          </a:p>
          <a:p>
            <a:pPr algn="just">
              <a:lnSpc>
                <a:spcPct val="150000"/>
              </a:lnSpc>
            </a:pPr>
            <a:r>
              <a:rPr lang="tr-TR" b="1" dirty="0">
                <a:latin typeface="Times New Roman" panose="02020603050405020304" pitchFamily="18" charset="0"/>
                <a:cs typeface="Times New Roman" panose="02020603050405020304" pitchFamily="18" charset="0"/>
              </a:rPr>
              <a:t>Staj </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Bahar yarıyılından sonra yaz aylarında bir işyerinde yapılan uygulamalı eğitimdir. </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Staj komisyonunun belirlediği ön kriterlere göre bir staj yeri bulma sorumluluğu öğrenciye aittir.</a:t>
            </a:r>
          </a:p>
          <a:p>
            <a:pPr marL="285750" indent="-285750" algn="just">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Staj 30 iş günü yapılır. </a:t>
            </a:r>
          </a:p>
        </p:txBody>
      </p:sp>
      <p:sp>
        <p:nvSpPr>
          <p:cNvPr id="4" name="Google Shape;1886;p43">
            <a:extLst>
              <a:ext uri="{FF2B5EF4-FFF2-40B4-BE49-F238E27FC236}">
                <a16:creationId xmlns:a16="http://schemas.microsoft.com/office/drawing/2014/main" id="{1CA608E9-CD33-1795-DBB2-10F305A02906}"/>
              </a:ext>
            </a:extLst>
          </p:cNvPr>
          <p:cNvSpPr txBox="1">
            <a:spLocks/>
          </p:cNvSpPr>
          <p:nvPr/>
        </p:nvSpPr>
        <p:spPr>
          <a:xfrm>
            <a:off x="223778" y="116632"/>
            <a:ext cx="8696445" cy="1296144"/>
          </a:xfrm>
          <a:prstGeom prst="rect">
            <a:avLst/>
          </a:prstGeom>
        </p:spPr>
        <p:txBody>
          <a:bodyPr spcFirstLastPara="1" wrap="square" lIns="91425" tIns="91425" rIns="91425" bIns="91425" anchor="b" anchorCtr="0">
            <a:noAutofit/>
          </a:bodyPr>
          <a:lst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tr-TR" sz="2400" dirty="0">
                <a:solidFill>
                  <a:schemeClr val="tx1"/>
                </a:solidFill>
              </a:rPr>
            </a:br>
            <a:r>
              <a:rPr lang="tr-TR" sz="2800" dirty="0">
                <a:solidFill>
                  <a:schemeClr val="tx1"/>
                </a:solidFill>
              </a:rPr>
              <a:t>ERZİN OSB MYO Bilgisayar Programcılığı  </a:t>
            </a:r>
          </a:p>
          <a:p>
            <a:pPr algn="ctr"/>
            <a:r>
              <a:rPr lang="tr-TR" sz="2800" dirty="0">
                <a:solidFill>
                  <a:schemeClr val="tx1"/>
                </a:solidFill>
              </a:rPr>
              <a:t>İME, Staj, Yaz okulu Kabul ve Koşulları</a:t>
            </a:r>
            <a:endParaRPr lang="tr-TR" sz="2400" dirty="0">
              <a:solidFill>
                <a:schemeClr val="tx1"/>
              </a:solidFill>
            </a:endParaRPr>
          </a:p>
        </p:txBody>
      </p:sp>
    </p:spTree>
    <p:extLst>
      <p:ext uri="{BB962C8B-B14F-4D97-AF65-F5344CB8AC3E}">
        <p14:creationId xmlns:p14="http://schemas.microsoft.com/office/powerpoint/2010/main" val="19918208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sanUbom">
  <a:themeElements>
    <a:clrScheme name="Özel 1">
      <a:dk1>
        <a:sysClr val="windowText" lastClr="000000"/>
      </a:dk1>
      <a:lt1>
        <a:sysClr val="window" lastClr="FFFFFF"/>
      </a:lt1>
      <a:dk2>
        <a:srgbClr val="303030"/>
      </a:dk2>
      <a:lt2>
        <a:srgbClr val="DEDEE0"/>
      </a:lt2>
      <a:accent1>
        <a:srgbClr val="CD2147"/>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TotalTime>
  <Words>1994</Words>
  <Application>Microsoft Office PowerPoint</Application>
  <PresentationFormat>Ekran Gösterisi (4:3)</PresentationFormat>
  <Paragraphs>558</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22</vt:i4>
      </vt:variant>
    </vt:vector>
  </HeadingPairs>
  <TitlesOfParts>
    <vt:vector size="30" baseType="lpstr">
      <vt:lpstr>Arial</vt:lpstr>
      <vt:lpstr>Calibri</vt:lpstr>
      <vt:lpstr>Impact</vt:lpstr>
      <vt:lpstr>Lato</vt:lpstr>
      <vt:lpstr>Times New Roman</vt:lpstr>
      <vt:lpstr>Wingdings</vt:lpstr>
      <vt:lpstr>Ofis Teması</vt:lpstr>
      <vt:lpstr>hasanUbom</vt:lpstr>
      <vt:lpstr>İskenderun Teknik Üniversitesi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İskenderun Teknik Üniversitesi</dc:title>
  <dc:creator>Hasan Kuzu</dc:creator>
  <cp:lastModifiedBy>semiha dervişoğlu</cp:lastModifiedBy>
  <cp:revision>52</cp:revision>
  <dcterms:created xsi:type="dcterms:W3CDTF">2021-02-18T21:46:00Z</dcterms:created>
  <dcterms:modified xsi:type="dcterms:W3CDTF">2024-05-02T08:48:53Z</dcterms:modified>
</cp:coreProperties>
</file>