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7" r:id="rId3"/>
    <p:sldId id="268" r:id="rId4"/>
    <p:sldId id="270" r:id="rId5"/>
    <p:sldId id="271" r:id="rId6"/>
    <p:sldId id="273" r:id="rId7"/>
    <p:sldId id="272" r:id="rId8"/>
    <p:sldId id="277" r:id="rId9"/>
    <p:sldId id="283" r:id="rId10"/>
    <p:sldId id="278" r:id="rId11"/>
    <p:sldId id="279" r:id="rId12"/>
    <p:sldId id="280" r:id="rId13"/>
    <p:sldId id="281" r:id="rId14"/>
    <p:sldId id="282" r:id="rId15"/>
    <p:sldId id="274" r:id="rId16"/>
    <p:sldId id="275" r:id="rId17"/>
    <p:sldId id="276" r:id="rId18"/>
    <p:sldId id="284" r:id="rId19"/>
    <p:sldId id="26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A4B"/>
    <a:srgbClr val="5559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94660"/>
  </p:normalViewPr>
  <p:slideViewPr>
    <p:cSldViewPr>
      <p:cViewPr varScale="1">
        <p:scale>
          <a:sx n="59" d="100"/>
          <a:sy n="59" d="100"/>
        </p:scale>
        <p:origin x="1444"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6" name="Dikdörtgen 15"/>
          <p:cNvSpPr/>
          <p:nvPr userDrawn="1"/>
        </p:nvSpPr>
        <p:spPr>
          <a:xfrm>
            <a:off x="-5358" y="0"/>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ate Placeholder 3"/>
          <p:cNvSpPr>
            <a:spLocks noGrp="1"/>
          </p:cNvSpPr>
          <p:nvPr>
            <p:ph type="dt" sz="half" idx="10"/>
          </p:nvPr>
        </p:nvSpPr>
        <p:spPr/>
        <p:txBody>
          <a:bodyPr/>
          <a:lstStyle/>
          <a:p>
            <a:fld id="{A23720DD-5B6D-40BF-8493-A6B52D484E6B}" type="datetimeFigureOut">
              <a:rPr lang="tr-TR" smtClean="0"/>
              <a:t>24.05.2024</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ikdörtgen 11"/>
          <p:cNvSpPr/>
          <p:nvPr userDrawn="1"/>
        </p:nvSpPr>
        <p:spPr>
          <a:xfrm>
            <a:off x="-5358" y="6609285"/>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Yuvarlatılmış Dikdörtgen 12"/>
          <p:cNvSpPr/>
          <p:nvPr userDrawn="1"/>
        </p:nvSpPr>
        <p:spPr>
          <a:xfrm>
            <a:off x="786222" y="3789040"/>
            <a:ext cx="7560840" cy="1872208"/>
          </a:xfrm>
          <a:prstGeom prst="roundRect">
            <a:avLst/>
          </a:prstGeom>
          <a:solidFill>
            <a:srgbClr val="474A4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Alt Başlık 2"/>
          <p:cNvSpPr>
            <a:spLocks noGrp="1"/>
          </p:cNvSpPr>
          <p:nvPr>
            <p:ph type="subTitle" idx="4294967295"/>
          </p:nvPr>
        </p:nvSpPr>
        <p:spPr>
          <a:xfrm>
            <a:off x="755576" y="3789040"/>
            <a:ext cx="7632848" cy="1872208"/>
          </a:xfrm>
        </p:spPr>
        <p:txBody>
          <a:bodyPr anchor="ctr">
            <a:normAutofit/>
          </a:bodyPr>
          <a:lstStyle/>
          <a:p>
            <a:pPr marL="0" indent="0" algn="ctr">
              <a:buNone/>
            </a:pPr>
            <a:endParaRPr lang="tr-TR" sz="3200" dirty="0">
              <a:solidFill>
                <a:schemeClr val="bg1">
                  <a:lumMod val="95000"/>
                </a:schemeClr>
              </a:solidFill>
            </a:endParaRPr>
          </a:p>
        </p:txBody>
      </p:sp>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Başlık 1"/>
          <p:cNvSpPr>
            <a:spLocks noGrp="1"/>
          </p:cNvSpPr>
          <p:nvPr>
            <p:ph type="ctrTitle" idx="4294967295"/>
          </p:nvPr>
        </p:nvSpPr>
        <p:spPr>
          <a:xfrm>
            <a:off x="1043608" y="44624"/>
            <a:ext cx="4824536" cy="3024335"/>
          </a:xfrm>
          <a:effectLst>
            <a:glow rad="139700">
              <a:schemeClr val="accent1">
                <a:satMod val="175000"/>
                <a:alpha val="40000"/>
              </a:schemeClr>
            </a:glow>
          </a:effectLst>
        </p:spPr>
        <p:txBody>
          <a:bodyPr anchor="ctr">
            <a:normAutofit/>
          </a:bodyPr>
          <a:lstStyle>
            <a:lvl1pPr>
              <a:defRPr sz="5400">
                <a:solidFill>
                  <a:schemeClr val="bg1">
                    <a:lumMod val="95000"/>
                  </a:schemeClr>
                </a:solidFill>
              </a:defRPr>
            </a:lvl1pPr>
          </a:lstStyle>
          <a:p>
            <a:endParaRPr lang="tr-TR" sz="6000" dirty="0">
              <a:solidFill>
                <a:schemeClr val="bg1">
                  <a:lumMod val="95000"/>
                </a:schemeClr>
              </a:solidFill>
            </a:endParaRPr>
          </a:p>
        </p:txBody>
      </p:sp>
      <p:pic>
        <p:nvPicPr>
          <p:cNvPr id="23" name="Picture 2" descr="C:\Users\Huseyin\Desktop\4374129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940" y="587896"/>
            <a:ext cx="1872208" cy="18722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24.05.2024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24.05.2024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24.05.2024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Dikdörtgen 9"/>
          <p:cNvSpPr/>
          <p:nvPr userDrawn="1"/>
        </p:nvSpPr>
        <p:spPr>
          <a:xfrm>
            <a:off x="-5358" y="0"/>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23720DD-5B6D-40BF-8493-A6B52D484E6B}" type="datetimeFigureOut">
              <a:rPr lang="tr-TR" smtClean="0"/>
              <a:t>24.05.2024</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302176B-0E47-46AC-8F43-DAB4B8A37D06}"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ikdörtgen 10"/>
          <p:cNvSpPr/>
          <p:nvPr userDrawn="1"/>
        </p:nvSpPr>
        <p:spPr>
          <a:xfrm>
            <a:off x="-5358" y="6609285"/>
            <a:ext cx="9149358" cy="26004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Picture 2" descr="C:\Users\Huseyin\Desktop\43741299.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56807" y="5877272"/>
            <a:ext cx="648072" cy="64807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ste.edu.tr/tr-gm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nstagram.com/gastroiste/" TargetMode="External"/><Relationship Id="rId2" Type="http://schemas.openxmlformats.org/officeDocument/2006/relationships/hyperlink" Target="https://www.instagram.com/istegastronomitoplulug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ctrTitle" idx="4294967295"/>
          </p:nvPr>
        </p:nvSpPr>
        <p:spPr>
          <a:xfrm>
            <a:off x="1043608" y="44624"/>
            <a:ext cx="4824536" cy="3024335"/>
          </a:xfrm>
        </p:spPr>
        <p:txBody>
          <a:bodyPr anchor="ctr">
            <a:normAutofit/>
          </a:bodyPr>
          <a:lstStyle/>
          <a:p>
            <a:r>
              <a:rPr lang="tr-TR" sz="4400" dirty="0">
                <a:solidFill>
                  <a:prstClr val="white">
                    <a:lumMod val="95000"/>
                  </a:prstClr>
                </a:solidFill>
              </a:rPr>
              <a:t>İskenderun</a:t>
            </a:r>
            <a:br>
              <a:rPr lang="tr-TR" sz="4400" dirty="0">
                <a:solidFill>
                  <a:prstClr val="white">
                    <a:lumMod val="95000"/>
                  </a:prstClr>
                </a:solidFill>
              </a:rPr>
            </a:br>
            <a:r>
              <a:rPr lang="tr-TR" sz="4400" dirty="0">
                <a:solidFill>
                  <a:prstClr val="white">
                    <a:lumMod val="95000"/>
                  </a:prstClr>
                </a:solidFill>
              </a:rPr>
              <a:t>Teknik</a:t>
            </a:r>
            <a:br>
              <a:rPr lang="tr-TR" sz="4400" dirty="0">
                <a:solidFill>
                  <a:prstClr val="white">
                    <a:lumMod val="95000"/>
                  </a:prstClr>
                </a:solidFill>
              </a:rPr>
            </a:br>
            <a:r>
              <a:rPr lang="tr-TR" sz="4400" dirty="0">
                <a:solidFill>
                  <a:prstClr val="white">
                    <a:lumMod val="95000"/>
                  </a:prstClr>
                </a:solidFill>
              </a:rPr>
              <a:t>Üniversitesi</a:t>
            </a:r>
            <a:endParaRPr lang="tr-TR" sz="4400" dirty="0"/>
          </a:p>
        </p:txBody>
      </p:sp>
      <p:sp>
        <p:nvSpPr>
          <p:cNvPr id="4" name="Alt Başlık 2"/>
          <p:cNvSpPr>
            <a:spLocks noGrp="1"/>
          </p:cNvSpPr>
          <p:nvPr>
            <p:ph type="subTitle" idx="4294967295"/>
          </p:nvPr>
        </p:nvSpPr>
        <p:spPr>
          <a:xfrm>
            <a:off x="1043607" y="3789040"/>
            <a:ext cx="6984777" cy="1872208"/>
          </a:xfrm>
        </p:spPr>
        <p:txBody>
          <a:bodyPr anchor="ctr">
            <a:noAutofit/>
          </a:bodyPr>
          <a:lstStyle/>
          <a:p>
            <a:pPr marL="0" indent="0" algn="ctr">
              <a:buNone/>
            </a:pPr>
            <a:r>
              <a:rPr lang="tr-TR" b="1" i="1" dirty="0">
                <a:solidFill>
                  <a:schemeClr val="bg1">
                    <a:lumMod val="95000"/>
                  </a:schemeClr>
                </a:solidFill>
              </a:rPr>
              <a:t>Turizm Fakültesi</a:t>
            </a:r>
          </a:p>
          <a:p>
            <a:pPr marL="0" indent="0" algn="ctr">
              <a:buNone/>
            </a:pPr>
            <a:r>
              <a:rPr lang="tr-TR" b="1" i="1" dirty="0">
                <a:solidFill>
                  <a:schemeClr val="bg1">
                    <a:lumMod val="95000"/>
                  </a:schemeClr>
                </a:solidFill>
              </a:rPr>
              <a:t>Gastronomi ve Mutfak Sanatları</a:t>
            </a:r>
            <a:endParaRPr lang="tr-TR" sz="2000" b="1" i="1" dirty="0">
              <a:solidFill>
                <a:schemeClr val="bg1">
                  <a:lumMod val="95000"/>
                </a:schemeClr>
              </a:solidFill>
            </a:endParaRPr>
          </a:p>
        </p:txBody>
      </p:sp>
    </p:spTree>
    <p:extLst>
      <p:ext uri="{BB962C8B-B14F-4D97-AF65-F5344CB8AC3E}">
        <p14:creationId xmlns:p14="http://schemas.microsoft.com/office/powerpoint/2010/main" val="256585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842448" cy="1600200"/>
          </a:xfrm>
        </p:spPr>
        <p:txBody>
          <a:bodyPr>
            <a:noAutofit/>
          </a:bodyPr>
          <a:lstStyle/>
          <a:p>
            <a:pPr algn="ctr"/>
            <a:r>
              <a:rPr lang="tr-TR" sz="2400" b="1" dirty="0">
                <a:latin typeface="+mn-lt"/>
              </a:rPr>
              <a:t>İSTE GASTRONOMİ VE MUTFAK SANATLARI BÖLÜMÜ</a:t>
            </a:r>
            <a:br>
              <a:rPr lang="tr-TR" sz="2400" b="1" dirty="0">
                <a:latin typeface="+mn-lt"/>
              </a:rPr>
            </a:br>
            <a:r>
              <a:rPr lang="tr-TR" sz="2400" b="1" dirty="0">
                <a:latin typeface="+mn-lt"/>
              </a:rPr>
              <a:t>ÖĞRENCİLERİNE SAĞLANAN OLANAKLAR</a:t>
            </a:r>
          </a:p>
        </p:txBody>
      </p:sp>
      <p:sp>
        <p:nvSpPr>
          <p:cNvPr id="3" name="İçerik Yer Tutucusu 2"/>
          <p:cNvSpPr>
            <a:spLocks noGrp="1"/>
          </p:cNvSpPr>
          <p:nvPr>
            <p:ph idx="1"/>
          </p:nvPr>
        </p:nvSpPr>
        <p:spPr>
          <a:xfrm>
            <a:off x="539552" y="1052736"/>
            <a:ext cx="7766248" cy="3888432"/>
          </a:xfrm>
        </p:spPr>
        <p:txBody>
          <a:bodyPr>
            <a:normAutofit/>
          </a:bodyPr>
          <a:lstStyle/>
          <a:p>
            <a:pPr algn="just"/>
            <a:r>
              <a:rPr lang="tr-TR" b="0" i="0" dirty="0">
                <a:solidFill>
                  <a:srgbClr val="3C484F"/>
                </a:solidFill>
                <a:effectLst/>
              </a:rPr>
              <a:t>Yöresel mutfakları yerinde deneyimleme imkânı,</a:t>
            </a:r>
          </a:p>
          <a:p>
            <a:pPr algn="just"/>
            <a:r>
              <a:rPr lang="tr-TR" b="0" i="0" dirty="0">
                <a:solidFill>
                  <a:srgbClr val="3C484F"/>
                </a:solidFill>
                <a:effectLst/>
              </a:rPr>
              <a:t>Mutfak Uygulamaları için hazırlanmış özel laboratuvarlar,</a:t>
            </a:r>
          </a:p>
          <a:p>
            <a:pPr algn="just"/>
            <a:r>
              <a:rPr lang="tr-TR" b="0" i="0" dirty="0">
                <a:solidFill>
                  <a:srgbClr val="3C484F"/>
                </a:solidFill>
                <a:effectLst/>
              </a:rPr>
              <a:t>Kariyer planına göre uzmanlaşmaya yönlendiren seçmeli dersler,</a:t>
            </a:r>
          </a:p>
          <a:p>
            <a:pPr algn="just"/>
            <a:r>
              <a:rPr lang="tr-TR" b="0" i="0" dirty="0">
                <a:solidFill>
                  <a:srgbClr val="3C484F"/>
                </a:solidFill>
                <a:effectLst/>
              </a:rPr>
              <a:t>İSTE-SEA (Sosyal ve Ekonomik Araştırmalar Merkezi),</a:t>
            </a:r>
          </a:p>
          <a:p>
            <a:pPr algn="just"/>
            <a:r>
              <a:rPr lang="tr-TR" b="0" i="0" dirty="0">
                <a:solidFill>
                  <a:srgbClr val="3C484F"/>
                </a:solidFill>
                <a:effectLst/>
              </a:rPr>
              <a:t>Staj,</a:t>
            </a:r>
            <a:endParaRPr lang="tr-TR" dirty="0"/>
          </a:p>
        </p:txBody>
      </p:sp>
    </p:spTree>
    <p:extLst>
      <p:ext uri="{BB962C8B-B14F-4D97-AF65-F5344CB8AC3E}">
        <p14:creationId xmlns:p14="http://schemas.microsoft.com/office/powerpoint/2010/main" val="167373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842448" cy="1600200"/>
          </a:xfrm>
        </p:spPr>
        <p:txBody>
          <a:bodyPr>
            <a:noAutofit/>
          </a:bodyPr>
          <a:lstStyle/>
          <a:p>
            <a:pPr algn="ctr"/>
            <a:r>
              <a:rPr lang="tr-TR" sz="2400" b="1" dirty="0">
                <a:latin typeface="+mn-lt"/>
              </a:rPr>
              <a:t>İSTE GASTRONOMİ VE MUTFAK SANATLARI BÖLÜMÜ</a:t>
            </a:r>
            <a:br>
              <a:rPr lang="tr-TR" sz="2400" b="1" dirty="0">
                <a:latin typeface="+mn-lt"/>
              </a:rPr>
            </a:br>
            <a:r>
              <a:rPr lang="tr-TR" sz="2400" b="1" dirty="0">
                <a:latin typeface="+mn-lt"/>
              </a:rPr>
              <a:t>ÖĞRENCİLERİNE SAĞLANAN OLANAKLAR</a:t>
            </a:r>
          </a:p>
        </p:txBody>
      </p:sp>
      <p:sp>
        <p:nvSpPr>
          <p:cNvPr id="3" name="İçerik Yer Tutucusu 2"/>
          <p:cNvSpPr>
            <a:spLocks noGrp="1"/>
          </p:cNvSpPr>
          <p:nvPr>
            <p:ph idx="1"/>
          </p:nvPr>
        </p:nvSpPr>
        <p:spPr>
          <a:xfrm>
            <a:off x="539552" y="1052736"/>
            <a:ext cx="7766248" cy="3888432"/>
          </a:xfrm>
        </p:spPr>
        <p:txBody>
          <a:bodyPr>
            <a:normAutofit/>
          </a:bodyPr>
          <a:lstStyle/>
          <a:p>
            <a:pPr algn="just"/>
            <a:r>
              <a:rPr lang="tr-TR" b="0" i="0" dirty="0">
                <a:solidFill>
                  <a:srgbClr val="3C484F"/>
                </a:solidFill>
                <a:effectLst/>
              </a:rPr>
              <a:t>İME (İşletmede Mesleki Eğitim) programı ile son dönemde (8. Yarıyıl) iş dünyası ile tanışma,</a:t>
            </a:r>
          </a:p>
          <a:p>
            <a:pPr algn="just"/>
            <a:r>
              <a:rPr lang="tr-TR" b="0" i="0" dirty="0">
                <a:solidFill>
                  <a:srgbClr val="3C484F"/>
                </a:solidFill>
                <a:effectLst/>
              </a:rPr>
              <a:t>Üniversite kuluçka merkezlerinde kendi işini kurma,</a:t>
            </a:r>
          </a:p>
          <a:p>
            <a:pPr algn="just"/>
            <a:r>
              <a:rPr lang="tr-TR" b="0" i="0" dirty="0">
                <a:solidFill>
                  <a:srgbClr val="3C484F"/>
                </a:solidFill>
                <a:effectLst/>
              </a:rPr>
              <a:t>Teknoloji Transfer Ofisi (İSTE-TTO) ile proje desteklerine başvurabilme olanakları,</a:t>
            </a:r>
          </a:p>
          <a:p>
            <a:pPr algn="just"/>
            <a:r>
              <a:rPr lang="tr-TR" b="0" i="0" dirty="0" err="1">
                <a:solidFill>
                  <a:srgbClr val="3C484F"/>
                </a:solidFill>
                <a:effectLst/>
              </a:rPr>
              <a:t>Teknologluk</a:t>
            </a:r>
            <a:r>
              <a:rPr lang="tr-TR" b="0" i="0" dirty="0">
                <a:solidFill>
                  <a:srgbClr val="3C484F"/>
                </a:solidFill>
                <a:effectLst/>
              </a:rPr>
              <a:t> Sertifikası,</a:t>
            </a:r>
            <a:endParaRPr lang="tr-TR" dirty="0"/>
          </a:p>
        </p:txBody>
      </p:sp>
    </p:spTree>
    <p:extLst>
      <p:ext uri="{BB962C8B-B14F-4D97-AF65-F5344CB8AC3E}">
        <p14:creationId xmlns:p14="http://schemas.microsoft.com/office/powerpoint/2010/main" val="205975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4" name="İçerik Yer Tutucusu 3">
            <a:extLst>
              <a:ext uri="{FF2B5EF4-FFF2-40B4-BE49-F238E27FC236}">
                <a16:creationId xmlns:a16="http://schemas.microsoft.com/office/drawing/2014/main" id="{E1E57516-6CF5-A1B0-2DF3-150D70C966D8}"/>
              </a:ext>
            </a:extLst>
          </p:cNvPr>
          <p:cNvGraphicFramePr>
            <a:graphicFrameLocks noGrp="1"/>
          </p:cNvGraphicFramePr>
          <p:nvPr>
            <p:ph idx="1"/>
            <p:extLst>
              <p:ext uri="{D42A27DB-BD31-4B8C-83A1-F6EECF244321}">
                <p14:modId xmlns:p14="http://schemas.microsoft.com/office/powerpoint/2010/main" val="1993478778"/>
              </p:ext>
            </p:extLst>
          </p:nvPr>
        </p:nvGraphicFramePr>
        <p:xfrm>
          <a:off x="611560" y="1152369"/>
          <a:ext cx="7632848" cy="3960444"/>
        </p:xfrm>
        <a:graphic>
          <a:graphicData uri="http://schemas.openxmlformats.org/drawingml/2006/table">
            <a:tbl>
              <a:tblPr firstRow="1" firstCol="1" bandRow="1">
                <a:tableStyleId>{5C22544A-7EE6-4342-B048-85BDC9FD1C3A}</a:tableStyleId>
              </a:tblPr>
              <a:tblGrid>
                <a:gridCol w="3816424">
                  <a:extLst>
                    <a:ext uri="{9D8B030D-6E8A-4147-A177-3AD203B41FA5}">
                      <a16:colId xmlns:a16="http://schemas.microsoft.com/office/drawing/2014/main" val="725161573"/>
                    </a:ext>
                  </a:extLst>
                </a:gridCol>
                <a:gridCol w="3816424">
                  <a:extLst>
                    <a:ext uri="{9D8B030D-6E8A-4147-A177-3AD203B41FA5}">
                      <a16:colId xmlns:a16="http://schemas.microsoft.com/office/drawing/2014/main" val="2912255478"/>
                    </a:ext>
                  </a:extLst>
                </a:gridCol>
              </a:tblGrid>
              <a:tr h="355685">
                <a:tc>
                  <a:txBody>
                    <a:bodyPr/>
                    <a:lstStyle/>
                    <a:p>
                      <a:pPr>
                        <a:lnSpc>
                          <a:spcPct val="115000"/>
                        </a:lnSpc>
                        <a:spcAft>
                          <a:spcPts val="1000"/>
                        </a:spcAft>
                      </a:pPr>
                      <a:r>
                        <a:rPr lang="tr-TR" sz="1600" dirty="0">
                          <a:effectLst/>
                        </a:rPr>
                        <a:t>Program Kodu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110790025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32656187"/>
                  </a:ext>
                </a:extLst>
              </a:tr>
              <a:tr h="355685">
                <a:tc>
                  <a:txBody>
                    <a:bodyPr/>
                    <a:lstStyle/>
                    <a:p>
                      <a:pPr>
                        <a:lnSpc>
                          <a:spcPct val="115000"/>
                        </a:lnSpc>
                        <a:spcAft>
                          <a:spcPts val="1000"/>
                        </a:spcAft>
                      </a:pPr>
                      <a:r>
                        <a:rPr lang="tr-TR" sz="1600" dirty="0">
                          <a:effectLst/>
                        </a:rPr>
                        <a:t>Program Adı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Gastronomi ve Mutfak Sanatları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9981152"/>
                  </a:ext>
                </a:extLst>
              </a:tr>
              <a:tr h="355685">
                <a:tc>
                  <a:txBody>
                    <a:bodyPr/>
                    <a:lstStyle/>
                    <a:p>
                      <a:pPr>
                        <a:lnSpc>
                          <a:spcPct val="115000"/>
                        </a:lnSpc>
                        <a:spcAft>
                          <a:spcPts val="1000"/>
                        </a:spcAft>
                      </a:pPr>
                      <a:r>
                        <a:rPr lang="tr-TR" sz="1600" dirty="0">
                          <a:effectLst/>
                        </a:rPr>
                        <a:t>Öğrenim Süresi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2848974"/>
                  </a:ext>
                </a:extLst>
              </a:tr>
              <a:tr h="355685">
                <a:tc>
                  <a:txBody>
                    <a:bodyPr/>
                    <a:lstStyle/>
                    <a:p>
                      <a:pPr>
                        <a:lnSpc>
                          <a:spcPct val="115000"/>
                        </a:lnSpc>
                        <a:spcAft>
                          <a:spcPts val="1000"/>
                        </a:spcAft>
                      </a:pPr>
                      <a:r>
                        <a:rPr lang="tr-TR" sz="1600" dirty="0">
                          <a:effectLst/>
                        </a:rPr>
                        <a:t>Üniversite Türü</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Devlet</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738064"/>
                  </a:ext>
                </a:extLst>
              </a:tr>
              <a:tr h="355685">
                <a:tc>
                  <a:txBody>
                    <a:bodyPr/>
                    <a:lstStyle/>
                    <a:p>
                      <a:pPr>
                        <a:lnSpc>
                          <a:spcPct val="115000"/>
                        </a:lnSpc>
                        <a:spcAft>
                          <a:spcPts val="1000"/>
                        </a:spcAft>
                      </a:pPr>
                      <a:r>
                        <a:rPr lang="tr-TR" sz="1600">
                          <a:effectLst/>
                        </a:rPr>
                        <a:t>Üniversite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İSKENDERUN TEKNİK ÜNİVERSİTESİ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02246978"/>
                  </a:ext>
                </a:extLst>
              </a:tr>
              <a:tr h="355685">
                <a:tc>
                  <a:txBody>
                    <a:bodyPr/>
                    <a:lstStyle/>
                    <a:p>
                      <a:pPr>
                        <a:lnSpc>
                          <a:spcPct val="115000"/>
                        </a:lnSpc>
                        <a:spcAft>
                          <a:spcPts val="1000"/>
                        </a:spcAft>
                      </a:pPr>
                      <a:r>
                        <a:rPr lang="tr-TR" sz="1600">
                          <a:effectLst/>
                        </a:rPr>
                        <a:t>Fakülte / Yüksekokul</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Turizm Fakültesi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7247324"/>
                  </a:ext>
                </a:extLst>
              </a:tr>
              <a:tr h="1114964">
                <a:tc>
                  <a:txBody>
                    <a:bodyPr/>
                    <a:lstStyle/>
                    <a:p>
                      <a:pPr>
                        <a:lnSpc>
                          <a:spcPct val="115000"/>
                        </a:lnSpc>
                        <a:spcAft>
                          <a:spcPts val="1000"/>
                        </a:spcAft>
                      </a:pPr>
                      <a:r>
                        <a:rPr lang="tr-TR" sz="1600">
                          <a:effectLst/>
                        </a:rPr>
                        <a:t>Bölüm Adresi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İskenderun Teknik Üniversitesi (İSTE) Rektörlüğü Merkez Kampüs, 31200, İskenderun, Hatay, Türkiye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268094"/>
                  </a:ext>
                </a:extLst>
              </a:tr>
              <a:tr h="355685">
                <a:tc>
                  <a:txBody>
                    <a:bodyPr/>
                    <a:lstStyle/>
                    <a:p>
                      <a:pPr>
                        <a:lnSpc>
                          <a:spcPct val="115000"/>
                        </a:lnSpc>
                        <a:spcAft>
                          <a:spcPts val="1000"/>
                        </a:spcAft>
                      </a:pPr>
                      <a:r>
                        <a:rPr lang="tr-TR" sz="1600">
                          <a:effectLst/>
                        </a:rPr>
                        <a:t>Öğretim Dili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Türkçe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39922344"/>
                  </a:ext>
                </a:extLst>
              </a:tr>
              <a:tr h="355685">
                <a:tc>
                  <a:txBody>
                    <a:bodyPr/>
                    <a:lstStyle/>
                    <a:p>
                      <a:pPr>
                        <a:lnSpc>
                          <a:spcPct val="115000"/>
                        </a:lnSpc>
                        <a:spcAft>
                          <a:spcPts val="1000"/>
                        </a:spcAft>
                      </a:pPr>
                      <a:r>
                        <a:rPr lang="tr-TR" sz="1600">
                          <a:effectLst/>
                        </a:rPr>
                        <a:t>Öğretim Şekli</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Örgün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7232865"/>
                  </a:ext>
                </a:extLst>
              </a:tr>
            </a:tbl>
          </a:graphicData>
        </a:graphic>
      </p:graphicFrame>
    </p:spTree>
    <p:extLst>
      <p:ext uri="{BB962C8B-B14F-4D97-AF65-F5344CB8AC3E}">
        <p14:creationId xmlns:p14="http://schemas.microsoft.com/office/powerpoint/2010/main" val="223079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6" name="İçerik Yer Tutucusu 5">
            <a:extLst>
              <a:ext uri="{FF2B5EF4-FFF2-40B4-BE49-F238E27FC236}">
                <a16:creationId xmlns:a16="http://schemas.microsoft.com/office/drawing/2014/main" id="{5960716A-6953-E9EB-E025-02A8A3135DE0}"/>
              </a:ext>
            </a:extLst>
          </p:cNvPr>
          <p:cNvGraphicFramePr>
            <a:graphicFrameLocks noGrp="1"/>
          </p:cNvGraphicFramePr>
          <p:nvPr>
            <p:ph idx="1"/>
            <p:extLst>
              <p:ext uri="{D42A27DB-BD31-4B8C-83A1-F6EECF244321}">
                <p14:modId xmlns:p14="http://schemas.microsoft.com/office/powerpoint/2010/main" val="3874292101"/>
              </p:ext>
            </p:extLst>
          </p:nvPr>
        </p:nvGraphicFramePr>
        <p:xfrm>
          <a:off x="899592" y="1268760"/>
          <a:ext cx="7056784" cy="3920483"/>
        </p:xfrm>
        <a:graphic>
          <a:graphicData uri="http://schemas.openxmlformats.org/drawingml/2006/table">
            <a:tbl>
              <a:tblPr firstRow="1" firstCol="1" bandRow="1">
                <a:tableStyleId>{5C22544A-7EE6-4342-B048-85BDC9FD1C3A}</a:tableStyleId>
              </a:tblPr>
              <a:tblGrid>
                <a:gridCol w="3528392">
                  <a:extLst>
                    <a:ext uri="{9D8B030D-6E8A-4147-A177-3AD203B41FA5}">
                      <a16:colId xmlns:a16="http://schemas.microsoft.com/office/drawing/2014/main" val="65794986"/>
                    </a:ext>
                  </a:extLst>
                </a:gridCol>
                <a:gridCol w="3528392">
                  <a:extLst>
                    <a:ext uri="{9D8B030D-6E8A-4147-A177-3AD203B41FA5}">
                      <a16:colId xmlns:a16="http://schemas.microsoft.com/office/drawing/2014/main" val="3812879361"/>
                    </a:ext>
                  </a:extLst>
                </a:gridCol>
              </a:tblGrid>
              <a:tr h="2869939">
                <a:tc>
                  <a:txBody>
                    <a:bodyPr/>
                    <a:lstStyle/>
                    <a:p>
                      <a:pPr>
                        <a:lnSpc>
                          <a:spcPct val="115000"/>
                        </a:lnSpc>
                        <a:spcAft>
                          <a:spcPts val="1000"/>
                        </a:spcAft>
                      </a:pPr>
                      <a:r>
                        <a:rPr lang="tr-TR" sz="1600" dirty="0">
                          <a:effectLst/>
                        </a:rPr>
                        <a:t>Öğrenim ve Öğretme Metotları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Anlatım</a:t>
                      </a:r>
                      <a:endParaRPr lang="tr-TR" sz="1400" dirty="0">
                        <a:effectLst/>
                      </a:endParaRPr>
                    </a:p>
                    <a:p>
                      <a:pPr algn="ctr">
                        <a:lnSpc>
                          <a:spcPct val="115000"/>
                        </a:lnSpc>
                        <a:spcAft>
                          <a:spcPts val="1000"/>
                        </a:spcAft>
                      </a:pPr>
                      <a:r>
                        <a:rPr lang="tr-TR" sz="1600" dirty="0">
                          <a:effectLst/>
                        </a:rPr>
                        <a:t>Tartışma</a:t>
                      </a:r>
                      <a:endParaRPr lang="tr-TR" sz="1400" dirty="0">
                        <a:effectLst/>
                      </a:endParaRPr>
                    </a:p>
                    <a:p>
                      <a:pPr algn="ctr">
                        <a:lnSpc>
                          <a:spcPct val="115000"/>
                        </a:lnSpc>
                        <a:spcAft>
                          <a:spcPts val="1000"/>
                        </a:spcAft>
                      </a:pPr>
                      <a:r>
                        <a:rPr lang="tr-TR" sz="1600" dirty="0">
                          <a:effectLst/>
                        </a:rPr>
                        <a:t>Gösterip yaptırma</a:t>
                      </a:r>
                      <a:endParaRPr lang="tr-TR" sz="1400" dirty="0">
                        <a:effectLst/>
                      </a:endParaRPr>
                    </a:p>
                    <a:p>
                      <a:pPr algn="ctr">
                        <a:lnSpc>
                          <a:spcPct val="115000"/>
                        </a:lnSpc>
                        <a:spcAft>
                          <a:spcPts val="1000"/>
                        </a:spcAft>
                      </a:pPr>
                      <a:r>
                        <a:rPr lang="tr-TR" sz="1600" dirty="0">
                          <a:effectLst/>
                        </a:rPr>
                        <a:t>Gösterme</a:t>
                      </a:r>
                      <a:endParaRPr lang="tr-TR" sz="1400" dirty="0">
                        <a:effectLst/>
                      </a:endParaRPr>
                    </a:p>
                    <a:p>
                      <a:pPr algn="ctr">
                        <a:lnSpc>
                          <a:spcPct val="115000"/>
                        </a:lnSpc>
                        <a:spcAft>
                          <a:spcPts val="1000"/>
                        </a:spcAft>
                      </a:pPr>
                      <a:r>
                        <a:rPr lang="tr-TR" sz="1600" dirty="0">
                          <a:effectLst/>
                        </a:rPr>
                        <a:t>Okuma</a:t>
                      </a:r>
                      <a:endParaRPr lang="tr-TR" sz="1400" dirty="0">
                        <a:effectLst/>
                      </a:endParaRPr>
                    </a:p>
                    <a:p>
                      <a:pPr algn="ctr">
                        <a:lnSpc>
                          <a:spcPct val="115000"/>
                        </a:lnSpc>
                        <a:spcAft>
                          <a:spcPts val="1000"/>
                        </a:spcAft>
                      </a:pPr>
                      <a:r>
                        <a:rPr lang="tr-TR" sz="1600" dirty="0">
                          <a:effectLst/>
                        </a:rPr>
                        <a:t>Ödev</a:t>
                      </a:r>
                      <a:endParaRPr lang="tr-TR" sz="1400" dirty="0">
                        <a:effectLst/>
                      </a:endParaRPr>
                    </a:p>
                    <a:p>
                      <a:pPr algn="ctr">
                        <a:lnSpc>
                          <a:spcPct val="115000"/>
                        </a:lnSpc>
                        <a:spcAft>
                          <a:spcPts val="1000"/>
                        </a:spcAft>
                      </a:pPr>
                      <a:r>
                        <a:rPr lang="tr-TR" sz="1600" dirty="0">
                          <a:effectLst/>
                        </a:rPr>
                        <a:t>Soru-Cevap</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6970739"/>
                  </a:ext>
                </a:extLst>
              </a:tr>
              <a:tr h="254623">
                <a:tc>
                  <a:txBody>
                    <a:bodyPr/>
                    <a:lstStyle/>
                    <a:p>
                      <a:pPr>
                        <a:lnSpc>
                          <a:spcPct val="115000"/>
                        </a:lnSpc>
                        <a:spcAft>
                          <a:spcPts val="1000"/>
                        </a:spcAft>
                      </a:pPr>
                      <a:r>
                        <a:rPr lang="tr-TR" sz="1600">
                          <a:effectLst/>
                        </a:rPr>
                        <a:t>Puan Türü</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SÖZ</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0198275"/>
                  </a:ext>
                </a:extLst>
              </a:tr>
              <a:tr h="254623">
                <a:tc>
                  <a:txBody>
                    <a:bodyPr/>
                    <a:lstStyle/>
                    <a:p>
                      <a:pPr>
                        <a:lnSpc>
                          <a:spcPct val="115000"/>
                        </a:lnSpc>
                        <a:spcAft>
                          <a:spcPts val="1000"/>
                        </a:spcAft>
                      </a:pPr>
                      <a:r>
                        <a:rPr lang="tr-TR" sz="1600">
                          <a:effectLst/>
                        </a:rPr>
                        <a:t>Burs Türü</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Ücretsiz</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7174694"/>
                  </a:ext>
                </a:extLst>
              </a:tr>
              <a:tr h="254623">
                <a:tc>
                  <a:txBody>
                    <a:bodyPr/>
                    <a:lstStyle/>
                    <a:p>
                      <a:pPr>
                        <a:lnSpc>
                          <a:spcPct val="115000"/>
                        </a:lnSpc>
                        <a:spcAft>
                          <a:spcPts val="1000"/>
                        </a:spcAft>
                      </a:pPr>
                      <a:r>
                        <a:rPr lang="tr-TR" sz="1600">
                          <a:effectLst/>
                        </a:rPr>
                        <a:t>Genel Kontenjan</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50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47926533"/>
                  </a:ext>
                </a:extLst>
              </a:tr>
              <a:tr h="254623">
                <a:tc>
                  <a:txBody>
                    <a:bodyPr/>
                    <a:lstStyle/>
                    <a:p>
                      <a:pPr>
                        <a:lnSpc>
                          <a:spcPct val="115000"/>
                        </a:lnSpc>
                        <a:spcAft>
                          <a:spcPts val="1000"/>
                        </a:spcAft>
                      </a:pPr>
                      <a:r>
                        <a:rPr lang="tr-TR" sz="1600">
                          <a:effectLst/>
                        </a:rPr>
                        <a:t>Okul Birincisi Kontenjanı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2</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7983876"/>
                  </a:ext>
                </a:extLst>
              </a:tr>
            </a:tbl>
          </a:graphicData>
        </a:graphic>
      </p:graphicFrame>
    </p:spTree>
    <p:extLst>
      <p:ext uri="{BB962C8B-B14F-4D97-AF65-F5344CB8AC3E}">
        <p14:creationId xmlns:p14="http://schemas.microsoft.com/office/powerpoint/2010/main" val="133277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445224"/>
            <a:ext cx="7842448" cy="726976"/>
          </a:xfrm>
        </p:spPr>
        <p:txBody>
          <a:bodyPr>
            <a:noAutofit/>
          </a:bodyPr>
          <a:lstStyle/>
          <a:p>
            <a:r>
              <a:rPr lang="tr-TR" sz="2800" b="1" dirty="0">
                <a:latin typeface="+mn-lt"/>
              </a:rPr>
              <a:t>ADAY ÖĞRENCİ</a:t>
            </a:r>
          </a:p>
        </p:txBody>
      </p:sp>
      <p:graphicFrame>
        <p:nvGraphicFramePr>
          <p:cNvPr id="5" name="İçerik Yer Tutucusu 4">
            <a:extLst>
              <a:ext uri="{FF2B5EF4-FFF2-40B4-BE49-F238E27FC236}">
                <a16:creationId xmlns:a16="http://schemas.microsoft.com/office/drawing/2014/main" id="{05B78C7E-9F14-05D8-D40F-855790F7D315}"/>
              </a:ext>
            </a:extLst>
          </p:cNvPr>
          <p:cNvGraphicFramePr>
            <a:graphicFrameLocks noGrp="1"/>
          </p:cNvGraphicFramePr>
          <p:nvPr>
            <p:ph idx="1"/>
            <p:extLst>
              <p:ext uri="{D42A27DB-BD31-4B8C-83A1-F6EECF244321}">
                <p14:modId xmlns:p14="http://schemas.microsoft.com/office/powerpoint/2010/main" val="171481547"/>
              </p:ext>
            </p:extLst>
          </p:nvPr>
        </p:nvGraphicFramePr>
        <p:xfrm>
          <a:off x="971600" y="1257996"/>
          <a:ext cx="7200800" cy="3819479"/>
        </p:xfrm>
        <a:graphic>
          <a:graphicData uri="http://schemas.openxmlformats.org/drawingml/2006/table">
            <a:tbl>
              <a:tblPr firstRow="1" firstCol="1" bandRow="1">
                <a:tableStyleId>{5C22544A-7EE6-4342-B048-85BDC9FD1C3A}</a:tableStyleId>
              </a:tblPr>
              <a:tblGrid>
                <a:gridCol w="3600400">
                  <a:extLst>
                    <a:ext uri="{9D8B030D-6E8A-4147-A177-3AD203B41FA5}">
                      <a16:colId xmlns:a16="http://schemas.microsoft.com/office/drawing/2014/main" val="1710211086"/>
                    </a:ext>
                  </a:extLst>
                </a:gridCol>
                <a:gridCol w="3600400">
                  <a:extLst>
                    <a:ext uri="{9D8B030D-6E8A-4147-A177-3AD203B41FA5}">
                      <a16:colId xmlns:a16="http://schemas.microsoft.com/office/drawing/2014/main" val="3380621867"/>
                    </a:ext>
                  </a:extLst>
                </a:gridCol>
              </a:tblGrid>
              <a:tr h="295742">
                <a:tc>
                  <a:txBody>
                    <a:bodyPr/>
                    <a:lstStyle/>
                    <a:p>
                      <a:pPr>
                        <a:lnSpc>
                          <a:spcPct val="115000"/>
                        </a:lnSpc>
                        <a:spcAft>
                          <a:spcPts val="1000"/>
                        </a:spcAft>
                      </a:pPr>
                      <a:r>
                        <a:rPr lang="tr-TR" sz="1600" dirty="0">
                          <a:effectLst/>
                        </a:rPr>
                        <a:t>Toplam Yerleşen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52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3051526"/>
                  </a:ext>
                </a:extLst>
              </a:tr>
              <a:tr h="295742">
                <a:tc>
                  <a:txBody>
                    <a:bodyPr/>
                    <a:lstStyle/>
                    <a:p>
                      <a:pPr>
                        <a:lnSpc>
                          <a:spcPct val="115000"/>
                        </a:lnSpc>
                        <a:spcAft>
                          <a:spcPts val="1000"/>
                        </a:spcAft>
                      </a:pPr>
                      <a:r>
                        <a:rPr lang="tr-TR" sz="1600" dirty="0">
                          <a:effectLst/>
                        </a:rPr>
                        <a:t>2023 Taban Puan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337,94825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8210641"/>
                  </a:ext>
                </a:extLst>
              </a:tr>
              <a:tr h="295742">
                <a:tc>
                  <a:txBody>
                    <a:bodyPr/>
                    <a:lstStyle/>
                    <a:p>
                      <a:pPr>
                        <a:lnSpc>
                          <a:spcPct val="115000"/>
                        </a:lnSpc>
                        <a:spcAft>
                          <a:spcPts val="1000"/>
                        </a:spcAft>
                      </a:pPr>
                      <a:r>
                        <a:rPr lang="tr-TR" sz="1600" dirty="0">
                          <a:effectLst/>
                        </a:rPr>
                        <a:t>Staj</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Var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3075269"/>
                  </a:ext>
                </a:extLst>
              </a:tr>
              <a:tr h="611403">
                <a:tc>
                  <a:txBody>
                    <a:bodyPr/>
                    <a:lstStyle/>
                    <a:p>
                      <a:pPr>
                        <a:lnSpc>
                          <a:spcPct val="115000"/>
                        </a:lnSpc>
                        <a:spcAft>
                          <a:spcPts val="1000"/>
                        </a:spcAft>
                      </a:pPr>
                      <a:r>
                        <a:rPr lang="tr-TR" sz="1600" dirty="0">
                          <a:effectLst/>
                        </a:rPr>
                        <a:t>Yurt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a:effectLst/>
                        </a:rPr>
                        <a:t>İskenderun’da Kredi Yurtlar Kurumana ait kız ve erkek öğrenci yurtları vardır.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4717260"/>
                  </a:ext>
                </a:extLst>
              </a:tr>
              <a:tr h="2320850">
                <a:tc>
                  <a:txBody>
                    <a:bodyPr/>
                    <a:lstStyle/>
                    <a:p>
                      <a:pPr>
                        <a:lnSpc>
                          <a:spcPct val="115000"/>
                        </a:lnSpc>
                        <a:spcAft>
                          <a:spcPts val="1000"/>
                        </a:spcAft>
                      </a:pPr>
                      <a:r>
                        <a:rPr lang="tr-TR" sz="1600">
                          <a:effectLst/>
                        </a:rPr>
                        <a:t>Mesleğin gerektirdiği kıyafet ve donanım malzemelerine ilişkin koşullar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tr-TR" sz="1600" dirty="0">
                          <a:effectLst/>
                        </a:rPr>
                        <a:t>Uygulama dersleri için kullanılmak üzere;</a:t>
                      </a:r>
                      <a:endParaRPr lang="tr-TR" sz="1400" dirty="0">
                        <a:effectLst/>
                      </a:endParaRPr>
                    </a:p>
                    <a:p>
                      <a:pPr algn="ctr">
                        <a:lnSpc>
                          <a:spcPct val="115000"/>
                        </a:lnSpc>
                        <a:spcAft>
                          <a:spcPts val="1000"/>
                        </a:spcAft>
                      </a:pPr>
                      <a:r>
                        <a:rPr lang="tr-TR" sz="1600" dirty="0">
                          <a:effectLst/>
                        </a:rPr>
                        <a:t>Aşçı ceketi</a:t>
                      </a:r>
                      <a:endParaRPr lang="tr-TR" sz="1400" dirty="0">
                        <a:effectLst/>
                      </a:endParaRPr>
                    </a:p>
                    <a:p>
                      <a:pPr algn="ctr">
                        <a:lnSpc>
                          <a:spcPct val="115000"/>
                        </a:lnSpc>
                        <a:spcAft>
                          <a:spcPts val="1000"/>
                        </a:spcAft>
                      </a:pPr>
                      <a:r>
                        <a:rPr lang="tr-TR" sz="1600" dirty="0">
                          <a:effectLst/>
                        </a:rPr>
                        <a:t>Aşçı önlüğü</a:t>
                      </a:r>
                      <a:endParaRPr lang="tr-TR" sz="1400" dirty="0">
                        <a:effectLst/>
                      </a:endParaRPr>
                    </a:p>
                    <a:p>
                      <a:pPr algn="ctr">
                        <a:lnSpc>
                          <a:spcPct val="115000"/>
                        </a:lnSpc>
                        <a:spcAft>
                          <a:spcPts val="1000"/>
                        </a:spcAft>
                      </a:pPr>
                      <a:r>
                        <a:rPr lang="tr-TR" sz="1600" dirty="0">
                          <a:effectLst/>
                        </a:rPr>
                        <a:t>Aşçı kepi/bandanası</a:t>
                      </a:r>
                      <a:endParaRPr lang="tr-TR" sz="1400" dirty="0">
                        <a:effectLst/>
                      </a:endParaRPr>
                    </a:p>
                  </a:txBody>
                  <a:tcPr marL="68580" marR="68580" marT="0" marB="0"/>
                </a:tc>
                <a:extLst>
                  <a:ext uri="{0D108BD9-81ED-4DB2-BD59-A6C34878D82A}">
                    <a16:rowId xmlns:a16="http://schemas.microsoft.com/office/drawing/2014/main" val="1626495359"/>
                  </a:ext>
                </a:extLst>
              </a:tr>
            </a:tbl>
          </a:graphicData>
        </a:graphic>
      </p:graphicFrame>
    </p:spTree>
    <p:extLst>
      <p:ext uri="{BB962C8B-B14F-4D97-AF65-F5344CB8AC3E}">
        <p14:creationId xmlns:p14="http://schemas.microsoft.com/office/powerpoint/2010/main" val="2611213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a:latin typeface="+mn-lt"/>
              </a:rPr>
              <a:t>Mezunlarımızın İş İmkanı</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Yiyecek-içecek faaliyetlerinin var olduğu tüm işletmelerde Gastronomi ve Mutfak Sanatları mezunları istihdam edilmektedir.</a:t>
            </a:r>
          </a:p>
          <a:p>
            <a:pPr marL="0" indent="0" algn="just">
              <a:buNone/>
            </a:pPr>
            <a:endParaRPr lang="tr-TR" b="0" i="0" dirty="0">
              <a:solidFill>
                <a:srgbClr val="3C484F"/>
              </a:solidFill>
              <a:effectLst/>
            </a:endParaRPr>
          </a:p>
          <a:p>
            <a:pPr algn="just"/>
            <a:r>
              <a:rPr lang="tr-TR" b="0" i="0" dirty="0">
                <a:solidFill>
                  <a:srgbClr val="3C484F"/>
                </a:solidFill>
                <a:effectLst/>
              </a:rPr>
              <a:t>Otel işletmelerinin mutfaklarında,</a:t>
            </a:r>
          </a:p>
          <a:p>
            <a:pPr algn="just"/>
            <a:r>
              <a:rPr lang="tr-TR" b="0" i="0" dirty="0">
                <a:solidFill>
                  <a:srgbClr val="3C484F"/>
                </a:solidFill>
                <a:effectLst/>
              </a:rPr>
              <a:t>Restoran işletmelerinde,</a:t>
            </a:r>
          </a:p>
          <a:p>
            <a:pPr algn="just"/>
            <a:r>
              <a:rPr lang="tr-TR" b="0" i="0" dirty="0">
                <a:solidFill>
                  <a:srgbClr val="3C484F"/>
                </a:solidFill>
                <a:effectLst/>
              </a:rPr>
              <a:t>Ulusal ve uluslararası zincir restoran işletmelerinde,</a:t>
            </a:r>
          </a:p>
          <a:p>
            <a:pPr algn="just"/>
            <a:r>
              <a:rPr lang="tr-TR" b="0" i="0" dirty="0">
                <a:solidFill>
                  <a:srgbClr val="3C484F"/>
                </a:solidFill>
                <a:effectLst/>
              </a:rPr>
              <a:t>Kamu kurum ve kuruluşlarında,</a:t>
            </a:r>
          </a:p>
        </p:txBody>
      </p:sp>
    </p:spTree>
    <p:extLst>
      <p:ext uri="{BB962C8B-B14F-4D97-AF65-F5344CB8AC3E}">
        <p14:creationId xmlns:p14="http://schemas.microsoft.com/office/powerpoint/2010/main" val="243761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a:latin typeface="+mn-lt"/>
              </a:rPr>
              <a:t>Mezunlarımızın İş İmkanı</a:t>
            </a:r>
          </a:p>
        </p:txBody>
      </p:sp>
      <p:sp>
        <p:nvSpPr>
          <p:cNvPr id="3" name="İçerik Yer Tutucusu 2"/>
          <p:cNvSpPr>
            <a:spLocks noGrp="1"/>
          </p:cNvSpPr>
          <p:nvPr>
            <p:ph idx="1"/>
          </p:nvPr>
        </p:nvSpPr>
        <p:spPr>
          <a:xfrm>
            <a:off x="762000" y="1484784"/>
            <a:ext cx="7543800" cy="3456384"/>
          </a:xfrm>
        </p:spPr>
        <p:txBody>
          <a:bodyPr>
            <a:normAutofit/>
          </a:bodyPr>
          <a:lstStyle/>
          <a:p>
            <a:pPr algn="just"/>
            <a:r>
              <a:rPr lang="tr-TR" b="0" i="0" dirty="0">
                <a:solidFill>
                  <a:srgbClr val="3C484F"/>
                </a:solidFill>
                <a:effectLst/>
              </a:rPr>
              <a:t>Kafe işletmelerinde,</a:t>
            </a:r>
          </a:p>
          <a:p>
            <a:pPr algn="just"/>
            <a:r>
              <a:rPr lang="tr-TR" b="0" i="0" dirty="0" err="1">
                <a:solidFill>
                  <a:srgbClr val="3C484F"/>
                </a:solidFill>
                <a:effectLst/>
              </a:rPr>
              <a:t>Catering</a:t>
            </a:r>
            <a:r>
              <a:rPr lang="tr-TR" b="0" i="0" dirty="0">
                <a:solidFill>
                  <a:srgbClr val="3C484F"/>
                </a:solidFill>
                <a:effectLst/>
              </a:rPr>
              <a:t> ve </a:t>
            </a:r>
            <a:r>
              <a:rPr lang="tr-TR" dirty="0">
                <a:solidFill>
                  <a:srgbClr val="3C484F"/>
                </a:solidFill>
              </a:rPr>
              <a:t>b</a:t>
            </a:r>
            <a:r>
              <a:rPr lang="tr-TR" b="0" i="0" dirty="0">
                <a:solidFill>
                  <a:srgbClr val="3C484F"/>
                </a:solidFill>
                <a:effectLst/>
              </a:rPr>
              <a:t>anket organizasyonlarında,</a:t>
            </a:r>
          </a:p>
          <a:p>
            <a:pPr algn="just"/>
            <a:r>
              <a:rPr lang="tr-TR" b="0" i="0" dirty="0">
                <a:solidFill>
                  <a:srgbClr val="3C484F"/>
                </a:solidFill>
                <a:effectLst/>
              </a:rPr>
              <a:t>Eğitmen olarak yiyecek ve içecek alanında eğitim veren mesleki/teknik liselerde,</a:t>
            </a:r>
          </a:p>
          <a:p>
            <a:pPr algn="just"/>
            <a:r>
              <a:rPr lang="tr-TR" b="0" i="0" dirty="0">
                <a:solidFill>
                  <a:srgbClr val="3C484F"/>
                </a:solidFill>
                <a:effectLst/>
              </a:rPr>
              <a:t>Akademik kariyer yapabilme ve akademisyen olarak çalışabilme imkanlarına sahiptir.</a:t>
            </a:r>
            <a:endParaRPr lang="tr-TR" dirty="0"/>
          </a:p>
        </p:txBody>
      </p:sp>
    </p:spTree>
    <p:extLst>
      <p:ext uri="{BB962C8B-B14F-4D97-AF65-F5344CB8AC3E}">
        <p14:creationId xmlns:p14="http://schemas.microsoft.com/office/powerpoint/2010/main" val="719689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836712"/>
            <a:ext cx="7543800" cy="4608512"/>
          </a:xfrm>
        </p:spPr>
        <p:txBody>
          <a:bodyPr>
            <a:normAutofit/>
          </a:bodyPr>
          <a:lstStyle/>
          <a:p>
            <a:pPr marL="0" indent="0" algn="ctr">
              <a:buNone/>
            </a:pPr>
            <a:r>
              <a:rPr lang="tr-TR" b="1" i="0" dirty="0">
                <a:solidFill>
                  <a:srgbClr val="3C484F"/>
                </a:solidFill>
                <a:effectLst/>
              </a:rPr>
              <a:t>İSKENDERUN TEKNİK ÜNİVERSİTESİ</a:t>
            </a:r>
          </a:p>
          <a:p>
            <a:pPr marL="0" indent="0" algn="ctr">
              <a:buNone/>
            </a:pPr>
            <a:r>
              <a:rPr lang="tr-TR" b="0" i="0" dirty="0">
                <a:solidFill>
                  <a:srgbClr val="3C484F"/>
                </a:solidFill>
                <a:effectLst/>
              </a:rPr>
              <a:t>Gastronomi ve Mutfak Sanatları Bölümü</a:t>
            </a:r>
          </a:p>
          <a:p>
            <a:pPr marL="0" indent="0" algn="ctr">
              <a:buNone/>
            </a:pPr>
            <a:endParaRPr lang="tr-TR" b="0" i="0" dirty="0">
              <a:solidFill>
                <a:srgbClr val="3C484F"/>
              </a:solidFill>
              <a:effectLst/>
            </a:endParaRPr>
          </a:p>
          <a:p>
            <a:pPr marL="0" indent="0" algn="ctr">
              <a:buNone/>
            </a:pPr>
            <a:r>
              <a:rPr lang="tr-TR" b="0" i="0" dirty="0">
                <a:solidFill>
                  <a:srgbClr val="3C484F"/>
                </a:solidFill>
                <a:effectLst/>
              </a:rPr>
              <a:t>İskenderun Teknik Üniversitesi</a:t>
            </a:r>
          </a:p>
          <a:p>
            <a:pPr marL="0" indent="0" algn="ctr">
              <a:buNone/>
            </a:pPr>
            <a:r>
              <a:rPr lang="tr-TR" b="0" i="0" dirty="0">
                <a:solidFill>
                  <a:srgbClr val="3C484F"/>
                </a:solidFill>
                <a:effectLst/>
              </a:rPr>
              <a:t>Turizm Fakültesi Merkez Kampüs 31200</a:t>
            </a:r>
          </a:p>
          <a:p>
            <a:pPr marL="0" indent="0" algn="ctr">
              <a:buNone/>
            </a:pPr>
            <a:r>
              <a:rPr lang="tr-TR" b="0" i="0" dirty="0">
                <a:solidFill>
                  <a:srgbClr val="3C484F"/>
                </a:solidFill>
                <a:effectLst/>
              </a:rPr>
              <a:t>İskenderun/HATAY</a:t>
            </a:r>
          </a:p>
          <a:p>
            <a:pPr marL="0" indent="0" algn="ctr">
              <a:buNone/>
            </a:pPr>
            <a:endParaRPr lang="tr-TR" b="0" i="0" dirty="0">
              <a:solidFill>
                <a:srgbClr val="3C484F"/>
              </a:solidFill>
              <a:effectLst/>
            </a:endParaRPr>
          </a:p>
          <a:p>
            <a:pPr marL="0" indent="0" algn="ctr">
              <a:buNone/>
            </a:pPr>
            <a:r>
              <a:rPr lang="tr-TR" b="0" i="0" dirty="0">
                <a:solidFill>
                  <a:srgbClr val="3C484F"/>
                </a:solidFill>
                <a:effectLst/>
              </a:rPr>
              <a:t>Telefon: 0 (326) 613 56 00</a:t>
            </a:r>
          </a:p>
          <a:p>
            <a:pPr marL="0" indent="0" algn="ctr">
              <a:buNone/>
            </a:pPr>
            <a:r>
              <a:rPr lang="tr-TR" b="0" i="0" dirty="0">
                <a:solidFill>
                  <a:srgbClr val="3C484F"/>
                </a:solidFill>
                <a:effectLst/>
              </a:rPr>
              <a:t>Faks: 0 (326) 613 56 13</a:t>
            </a:r>
          </a:p>
          <a:p>
            <a:pPr marL="0" indent="0" algn="ctr">
              <a:buNone/>
            </a:pPr>
            <a:r>
              <a:rPr lang="tr-TR" b="0" i="0" dirty="0">
                <a:solidFill>
                  <a:srgbClr val="3C484F"/>
                </a:solidFill>
                <a:effectLst/>
                <a:hlinkClick r:id="rId2"/>
              </a:rPr>
              <a:t>https://iste.edu.tr/tr-gms</a:t>
            </a:r>
            <a:endParaRPr lang="tr-TR" b="0" i="0" dirty="0">
              <a:solidFill>
                <a:srgbClr val="3C484F"/>
              </a:solidFill>
              <a:effectLst/>
            </a:endParaRPr>
          </a:p>
          <a:p>
            <a:pPr marL="0" indent="0" algn="ctr">
              <a:buNone/>
            </a:pPr>
            <a:endParaRPr lang="tr-TR" dirty="0"/>
          </a:p>
        </p:txBody>
      </p:sp>
    </p:spTree>
    <p:extLst>
      <p:ext uri="{BB962C8B-B14F-4D97-AF65-F5344CB8AC3E}">
        <p14:creationId xmlns:p14="http://schemas.microsoft.com/office/powerpoint/2010/main" val="4017574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836712"/>
            <a:ext cx="7543800" cy="4608512"/>
          </a:xfrm>
        </p:spPr>
        <p:txBody>
          <a:bodyPr>
            <a:normAutofit/>
          </a:bodyPr>
          <a:lstStyle/>
          <a:p>
            <a:pPr marL="0" indent="0" algn="ctr">
              <a:buNone/>
            </a:pPr>
            <a:r>
              <a:rPr lang="tr-TR" b="1" i="0" dirty="0">
                <a:solidFill>
                  <a:srgbClr val="3C484F"/>
                </a:solidFill>
                <a:effectLst/>
              </a:rPr>
              <a:t>İSKENDERUN TEKNİK ÜNİVERSİTESİ</a:t>
            </a:r>
          </a:p>
          <a:p>
            <a:pPr marL="0" indent="0" algn="ctr">
              <a:buNone/>
            </a:pPr>
            <a:r>
              <a:rPr lang="tr-TR" b="0" i="0" dirty="0">
                <a:solidFill>
                  <a:srgbClr val="3C484F"/>
                </a:solidFill>
                <a:effectLst/>
              </a:rPr>
              <a:t>Gastronomi ve Mutfak Sanatları Bölümü</a:t>
            </a:r>
          </a:p>
          <a:p>
            <a:pPr marL="0" indent="0" algn="ctr">
              <a:buNone/>
            </a:pPr>
            <a:endParaRPr lang="tr-TR" b="0" i="0" dirty="0">
              <a:solidFill>
                <a:srgbClr val="3C484F"/>
              </a:solidFill>
              <a:effectLst/>
            </a:endParaRPr>
          </a:p>
          <a:p>
            <a:pPr marL="0" indent="0" algn="ctr">
              <a:buNone/>
            </a:pPr>
            <a:r>
              <a:rPr lang="tr-TR" b="1" i="0" u="sng" dirty="0">
                <a:solidFill>
                  <a:srgbClr val="3C484F"/>
                </a:solidFill>
                <a:effectLst/>
              </a:rPr>
              <a:t>Sosyal Medya </a:t>
            </a:r>
          </a:p>
          <a:p>
            <a:pPr marL="0" indent="0" algn="ctr">
              <a:buNone/>
            </a:pPr>
            <a:r>
              <a:rPr lang="tr-TR" dirty="0">
                <a:solidFill>
                  <a:srgbClr val="3C484F"/>
                </a:solidFill>
              </a:rPr>
              <a:t>İste Gastronomi Topluluğu </a:t>
            </a:r>
            <a:r>
              <a:rPr lang="tr-TR" dirty="0">
                <a:solidFill>
                  <a:srgbClr val="3C484F"/>
                </a:solidFill>
                <a:hlinkClick r:id="rId2"/>
              </a:rPr>
              <a:t>https://www.instagram.com/istegastronomitoplulugu/</a:t>
            </a:r>
            <a:endParaRPr lang="tr-TR" dirty="0">
              <a:solidFill>
                <a:srgbClr val="3C484F"/>
              </a:solidFill>
            </a:endParaRPr>
          </a:p>
          <a:p>
            <a:pPr marL="0" indent="0" algn="ctr">
              <a:buNone/>
            </a:pPr>
            <a:r>
              <a:rPr lang="tr-TR" b="0" i="0" dirty="0" err="1">
                <a:solidFill>
                  <a:srgbClr val="3C484F"/>
                </a:solidFill>
                <a:effectLst/>
              </a:rPr>
              <a:t>Gastroiste</a:t>
            </a:r>
            <a:endParaRPr lang="tr-TR" b="0" i="0" dirty="0">
              <a:solidFill>
                <a:srgbClr val="3C484F"/>
              </a:solidFill>
              <a:effectLst/>
            </a:endParaRPr>
          </a:p>
          <a:p>
            <a:pPr marL="0" indent="0" algn="ctr">
              <a:buNone/>
            </a:pPr>
            <a:r>
              <a:rPr lang="tr-TR" b="0" i="0" dirty="0">
                <a:solidFill>
                  <a:srgbClr val="3C484F"/>
                </a:solidFill>
                <a:effectLst/>
                <a:hlinkClick r:id="rId3"/>
              </a:rPr>
              <a:t>https://www.instagram.com/gastroiste/</a:t>
            </a:r>
            <a:endParaRPr lang="tr-TR" b="0" i="0" dirty="0">
              <a:solidFill>
                <a:srgbClr val="3C484F"/>
              </a:solidFill>
              <a:effectLst/>
            </a:endParaRPr>
          </a:p>
          <a:p>
            <a:pPr marL="0" indent="0" algn="ctr">
              <a:buNone/>
            </a:pPr>
            <a:endParaRPr lang="tr-TR" b="0" i="0" dirty="0">
              <a:solidFill>
                <a:srgbClr val="3C484F"/>
              </a:solidFill>
              <a:effectLst/>
            </a:endParaRPr>
          </a:p>
          <a:p>
            <a:pPr marL="0" indent="0" algn="ctr">
              <a:buNone/>
            </a:pPr>
            <a:endParaRPr lang="tr-TR" dirty="0"/>
          </a:p>
        </p:txBody>
      </p:sp>
    </p:spTree>
    <p:extLst>
      <p:ext uri="{BB962C8B-B14F-4D97-AF65-F5344CB8AC3E}">
        <p14:creationId xmlns:p14="http://schemas.microsoft.com/office/powerpoint/2010/main" val="1004740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698432" cy="1600200"/>
          </a:xfrm>
        </p:spPr>
        <p:txBody>
          <a:bodyPr>
            <a:normAutofit/>
          </a:bodyPr>
          <a:lstStyle/>
          <a:p>
            <a:r>
              <a:rPr lang="tr-TR" sz="2800" b="1" dirty="0">
                <a:latin typeface="+mn-lt"/>
              </a:rPr>
              <a:t>GASTRONOMİ VE MUTFAK SANATLARI</a:t>
            </a:r>
          </a:p>
        </p:txBody>
      </p:sp>
      <p:pic>
        <p:nvPicPr>
          <p:cNvPr id="1026" name="Picture 2" descr="C:\Users\Gokhann\Desktop\iste-aciklam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6920" y="1074560"/>
            <a:ext cx="5328592" cy="3506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82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10400" cy="1600200"/>
          </a:xfrm>
        </p:spPr>
        <p:txBody>
          <a:bodyPr>
            <a:normAutofit/>
          </a:bodyPr>
          <a:lstStyle/>
          <a:p>
            <a:r>
              <a:rPr lang="tr-TR" sz="4000" b="1" dirty="0">
                <a:latin typeface="+mn-lt"/>
              </a:rPr>
              <a:t>Gastronomi ve Mutfak Sanatları</a:t>
            </a:r>
          </a:p>
        </p:txBody>
      </p:sp>
      <p:sp>
        <p:nvSpPr>
          <p:cNvPr id="3" name="İçerik Yer Tutucusu 2"/>
          <p:cNvSpPr>
            <a:spLocks noGrp="1"/>
          </p:cNvSpPr>
          <p:nvPr>
            <p:ph idx="1"/>
          </p:nvPr>
        </p:nvSpPr>
        <p:spPr>
          <a:xfrm>
            <a:off x="762000" y="1484784"/>
            <a:ext cx="7543800" cy="3456384"/>
          </a:xfrm>
        </p:spPr>
        <p:txBody>
          <a:bodyPr>
            <a:normAutofit fontScale="92500" lnSpcReduction="20000"/>
          </a:bodyPr>
          <a:lstStyle/>
          <a:p>
            <a:pPr marL="0" indent="0" algn="just">
              <a:buNone/>
            </a:pPr>
            <a:r>
              <a:rPr lang="tr-TR" b="0" i="0" dirty="0">
                <a:solidFill>
                  <a:srgbClr val="3C484F"/>
                </a:solidFill>
                <a:effectLst/>
              </a:rPr>
              <a:t>İskenderun Teknik Üniversitesi Turizm Fakültesi, Resmi Gazete’nin 18 Nisan 2019 tarih ve 30749 sayılı nüshasında yayımlanan 968 sayılı karara göre 1992 yılında kurulmuş olan Turizm İşletmeciliği ve Otelcilik Yüksekokulunun kapatılmasını takiben aynı kararname ile kurulmuştur. </a:t>
            </a:r>
          </a:p>
          <a:p>
            <a:pPr marL="0" indent="0" algn="just">
              <a:buNone/>
            </a:pPr>
            <a:endParaRPr lang="tr-TR" b="0" i="0" dirty="0">
              <a:solidFill>
                <a:srgbClr val="3C484F"/>
              </a:solidFill>
              <a:effectLst/>
            </a:endParaRPr>
          </a:p>
          <a:p>
            <a:pPr marL="0" indent="0" algn="just">
              <a:buNone/>
            </a:pPr>
            <a:r>
              <a:rPr lang="tr-TR" b="0" i="0" dirty="0">
                <a:solidFill>
                  <a:srgbClr val="3C484F"/>
                </a:solidFill>
                <a:effectLst/>
              </a:rPr>
              <a:t>Gastronomi ve Mutfak Sanatları Bölümü ise ilk öğrencilerini 2019-2020 yılında alarak eğitim öğretime Turizm Fakültesi bünyesinde başlamıştır.</a:t>
            </a:r>
          </a:p>
          <a:p>
            <a:pPr marL="0" indent="0">
              <a:buNone/>
            </a:pPr>
            <a:br>
              <a:rPr lang="tr-TR" dirty="0"/>
            </a:br>
            <a:endParaRPr lang="tr-TR" dirty="0"/>
          </a:p>
        </p:txBody>
      </p:sp>
    </p:spTree>
    <p:extLst>
      <p:ext uri="{BB962C8B-B14F-4D97-AF65-F5344CB8AC3E}">
        <p14:creationId xmlns:p14="http://schemas.microsoft.com/office/powerpoint/2010/main" val="83097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10400" cy="1600200"/>
          </a:xfrm>
        </p:spPr>
        <p:txBody>
          <a:bodyPr>
            <a:normAutofit/>
          </a:bodyPr>
          <a:lstStyle/>
          <a:p>
            <a:r>
              <a:rPr lang="tr-TR" sz="4000" b="1" dirty="0">
                <a:latin typeface="+mn-lt"/>
              </a:rPr>
              <a:t>Misyon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Gastronomi ve Mutfak Sanatları alanındaki yasal mevzuata ve etik değerlere riayet ederek, reçete üretebilen, geliştirebilen, Türk ve dünya mutfak kültür ve uygulamalarına hâkim, aldıkları yabancı dil eğitimiyle de ulusal/uluslararası alanda rekabet edebilen, sektöre dayalı projeler üretebilen araştırmacı, sorumluluk sahibi, lider ve  girişimci şefler yetiştirmektir.</a:t>
            </a:r>
          </a:p>
        </p:txBody>
      </p:sp>
    </p:spTree>
    <p:extLst>
      <p:ext uri="{BB962C8B-B14F-4D97-AF65-F5344CB8AC3E}">
        <p14:creationId xmlns:p14="http://schemas.microsoft.com/office/powerpoint/2010/main" val="428178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410400" cy="1600200"/>
          </a:xfrm>
        </p:spPr>
        <p:txBody>
          <a:bodyPr>
            <a:normAutofit/>
          </a:bodyPr>
          <a:lstStyle/>
          <a:p>
            <a:r>
              <a:rPr lang="tr-TR" sz="4000" b="1" dirty="0">
                <a:latin typeface="+mn-lt"/>
              </a:rPr>
              <a:t>Vizyon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Mezunları sektör tarafından öncelikli tercih edilen, yaptığı bilimsel çalışmalar, projeler ve yeniliklerle ülkesine katkı sağlayan bir eğitim ve öğretim kurumu olmaktır.</a:t>
            </a:r>
          </a:p>
        </p:txBody>
      </p:sp>
    </p:spTree>
    <p:extLst>
      <p:ext uri="{BB962C8B-B14F-4D97-AF65-F5344CB8AC3E}">
        <p14:creationId xmlns:p14="http://schemas.microsoft.com/office/powerpoint/2010/main" val="109807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Gastronomi ve Mutfak Sanatları Bölümü?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Günümüzde yeme-içme faaliyetleri, sanayinin gelişimi, iş yapısındaki değişim, ulaşım imkanlarının ve sosyal medyanın gelişimi gibi nedenlerle artık ev yerine dışarılara taşınmaya başlamıştır. </a:t>
            </a:r>
          </a:p>
        </p:txBody>
      </p:sp>
    </p:spTree>
    <p:extLst>
      <p:ext uri="{BB962C8B-B14F-4D97-AF65-F5344CB8AC3E}">
        <p14:creationId xmlns:p14="http://schemas.microsoft.com/office/powerpoint/2010/main" val="3845198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Gastronomi ve Mutfak Sanatları Bölümü?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Günümüz itibariyle ulusal ve uluslararası ölçekte yeme içme sektörünün büyüklüğü milyarlarca doları aşmış bulunmaktadır. Buna paralel yiyecek-içecek işletmelerinin hem ulusal hem uluslararası bazda artışı istihdam olanaklarını da beraberinde getirmektedir. Mutfak alanında gerekli olan işgücü Gastronomi ve Mutfak Sanatları bölümlerinde eğitilmektedir.</a:t>
            </a:r>
          </a:p>
          <a:p>
            <a:pPr marL="0" indent="0" algn="just">
              <a:buNone/>
            </a:pPr>
            <a:endParaRPr lang="tr-TR" b="0" i="0" dirty="0">
              <a:solidFill>
                <a:srgbClr val="3C484F"/>
              </a:solidFill>
              <a:effectLst/>
            </a:endParaRPr>
          </a:p>
        </p:txBody>
      </p:sp>
    </p:spTree>
    <p:extLst>
      <p:ext uri="{BB962C8B-B14F-4D97-AF65-F5344CB8AC3E}">
        <p14:creationId xmlns:p14="http://schemas.microsoft.com/office/powerpoint/2010/main" val="3058459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pPr algn="ctr"/>
            <a:r>
              <a:rPr lang="tr-TR" sz="3600" b="1" dirty="0">
                <a:latin typeface="+mn-lt"/>
              </a:rPr>
              <a:t>Neden Gastronomi ve Mutfak Sanatları Bölümü? </a:t>
            </a:r>
          </a:p>
        </p:txBody>
      </p:sp>
      <p:sp>
        <p:nvSpPr>
          <p:cNvPr id="3" name="İçerik Yer Tutucusu 2"/>
          <p:cNvSpPr>
            <a:spLocks noGrp="1"/>
          </p:cNvSpPr>
          <p:nvPr>
            <p:ph idx="1"/>
          </p:nvPr>
        </p:nvSpPr>
        <p:spPr>
          <a:xfrm>
            <a:off x="762000" y="1484784"/>
            <a:ext cx="7543800" cy="3456384"/>
          </a:xfrm>
        </p:spPr>
        <p:txBody>
          <a:bodyPr>
            <a:normAutofit/>
          </a:bodyPr>
          <a:lstStyle/>
          <a:p>
            <a:pPr marL="0" indent="0" algn="just">
              <a:buNone/>
            </a:pPr>
            <a:r>
              <a:rPr lang="tr-TR" b="0" i="0" dirty="0">
                <a:solidFill>
                  <a:srgbClr val="3C484F"/>
                </a:solidFill>
                <a:effectLst/>
              </a:rPr>
              <a:t>Gastronomi ve Mutfak Sanatları bölümü sağladığı istihdam olanakları ile bugün Türkiye’de yüksek dolulukla eğitim veren ve tercih edilen bir bölüm olma özelliğini taşımaktadır.</a:t>
            </a:r>
            <a:endParaRPr lang="tr-TR" dirty="0"/>
          </a:p>
        </p:txBody>
      </p:sp>
    </p:spTree>
    <p:extLst>
      <p:ext uri="{BB962C8B-B14F-4D97-AF65-F5344CB8AC3E}">
        <p14:creationId xmlns:p14="http://schemas.microsoft.com/office/powerpoint/2010/main" val="166344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5229200"/>
            <a:ext cx="7543800" cy="943000"/>
          </a:xfrm>
        </p:spPr>
        <p:txBody>
          <a:bodyPr>
            <a:normAutofit/>
          </a:bodyPr>
          <a:lstStyle/>
          <a:p>
            <a:r>
              <a:rPr lang="tr-TR" sz="3600" b="1" dirty="0">
                <a:latin typeface="+mn-lt"/>
              </a:rPr>
              <a:t>AKADEMİK KADRO</a:t>
            </a:r>
          </a:p>
        </p:txBody>
      </p:sp>
      <p:sp>
        <p:nvSpPr>
          <p:cNvPr id="3" name="İçerik Yer Tutucusu 2"/>
          <p:cNvSpPr>
            <a:spLocks noGrp="1"/>
          </p:cNvSpPr>
          <p:nvPr>
            <p:ph idx="1"/>
          </p:nvPr>
        </p:nvSpPr>
        <p:spPr>
          <a:xfrm>
            <a:off x="762000" y="1484784"/>
            <a:ext cx="7543800" cy="3456384"/>
          </a:xfrm>
        </p:spPr>
        <p:txBody>
          <a:bodyPr>
            <a:normAutofit/>
          </a:bodyPr>
          <a:lstStyle/>
          <a:p>
            <a:pPr algn="just"/>
            <a:r>
              <a:rPr lang="tr-TR" b="0" i="0" dirty="0">
                <a:solidFill>
                  <a:srgbClr val="3C484F"/>
                </a:solidFill>
                <a:effectLst/>
              </a:rPr>
              <a:t>Doç. Dr. Sait DOĞAN – Bölüm Başkanı</a:t>
            </a:r>
          </a:p>
          <a:p>
            <a:pPr algn="just"/>
            <a:r>
              <a:rPr lang="tr-TR" dirty="0">
                <a:solidFill>
                  <a:srgbClr val="3C484F"/>
                </a:solidFill>
              </a:rPr>
              <a:t>Doç. Dr. Gamze ERYILMAZ</a:t>
            </a:r>
          </a:p>
          <a:p>
            <a:pPr algn="just"/>
            <a:r>
              <a:rPr lang="tr-TR" dirty="0">
                <a:solidFill>
                  <a:srgbClr val="3C484F"/>
                </a:solidFill>
              </a:rPr>
              <a:t>Doç. Dr. Salih Zeki ŞAHİN</a:t>
            </a:r>
          </a:p>
          <a:p>
            <a:pPr algn="just"/>
            <a:r>
              <a:rPr lang="tr-TR" dirty="0">
                <a:solidFill>
                  <a:srgbClr val="3C484F"/>
                </a:solidFill>
              </a:rPr>
              <a:t>Dr. Öğr. Üyesi Eda ADAL KARAKAYA</a:t>
            </a:r>
          </a:p>
          <a:p>
            <a:pPr algn="just"/>
            <a:r>
              <a:rPr lang="tr-TR" dirty="0">
                <a:solidFill>
                  <a:srgbClr val="3C484F"/>
                </a:solidFill>
              </a:rPr>
              <a:t>Öğr. Gör. Elanur ŞAHİN</a:t>
            </a:r>
          </a:p>
          <a:p>
            <a:pPr algn="just"/>
            <a:r>
              <a:rPr lang="tr-TR" dirty="0">
                <a:solidFill>
                  <a:srgbClr val="3C484F"/>
                </a:solidFill>
              </a:rPr>
              <a:t>Öğr. Gör. Enes GÜRHANİ</a:t>
            </a:r>
            <a:endParaRPr lang="tr-TR" dirty="0"/>
          </a:p>
        </p:txBody>
      </p:sp>
    </p:spTree>
    <p:extLst>
      <p:ext uri="{BB962C8B-B14F-4D97-AF65-F5344CB8AC3E}">
        <p14:creationId xmlns:p14="http://schemas.microsoft.com/office/powerpoint/2010/main" val="321463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2000" y="4572000"/>
            <a:ext cx="7543800" cy="1600200"/>
          </a:xfrm>
        </p:spPr>
        <p:txBody>
          <a:bodyPr>
            <a:normAutofit/>
          </a:bodyPr>
          <a:lstStyle/>
          <a:p>
            <a:r>
              <a:rPr lang="tr-TR" sz="3600" b="1" dirty="0">
                <a:latin typeface="+mn-lt"/>
              </a:rPr>
              <a:t>Gastronomi ve Mutfak Sanatları</a:t>
            </a:r>
            <a:br>
              <a:rPr lang="tr-TR" sz="3600" b="1" dirty="0">
                <a:latin typeface="+mn-lt"/>
              </a:rPr>
            </a:br>
            <a:r>
              <a:rPr lang="tr-TR" sz="3600" b="1" dirty="0">
                <a:latin typeface="+mn-lt"/>
              </a:rPr>
              <a:t>Bölümü Müfredatı</a:t>
            </a:r>
          </a:p>
        </p:txBody>
      </p:sp>
      <p:sp>
        <p:nvSpPr>
          <p:cNvPr id="3" name="İçerik Yer Tutucusu 2"/>
          <p:cNvSpPr>
            <a:spLocks noGrp="1"/>
          </p:cNvSpPr>
          <p:nvPr>
            <p:ph idx="1"/>
          </p:nvPr>
        </p:nvSpPr>
        <p:spPr>
          <a:xfrm>
            <a:off x="762000" y="1484784"/>
            <a:ext cx="7543800" cy="3456384"/>
          </a:xfrm>
        </p:spPr>
        <p:txBody>
          <a:bodyPr>
            <a:normAutofit lnSpcReduction="10000"/>
          </a:bodyPr>
          <a:lstStyle/>
          <a:p>
            <a:pPr algn="just"/>
            <a:r>
              <a:rPr lang="tr-TR" b="0" i="0" dirty="0">
                <a:solidFill>
                  <a:srgbClr val="3C484F"/>
                </a:solidFill>
                <a:effectLst/>
              </a:rPr>
              <a:t>Profesyonel Aşçılık ve Mutfak Uygulamaları</a:t>
            </a:r>
          </a:p>
          <a:p>
            <a:pPr algn="just"/>
            <a:r>
              <a:rPr lang="tr-TR" b="0" i="0" dirty="0">
                <a:solidFill>
                  <a:srgbClr val="3C484F"/>
                </a:solidFill>
                <a:effectLst/>
              </a:rPr>
              <a:t>Ekmek Üretimi ve Pastacılık Uygulamaları</a:t>
            </a:r>
          </a:p>
          <a:p>
            <a:pPr algn="just"/>
            <a:r>
              <a:rPr lang="tr-TR" b="0" i="0" dirty="0">
                <a:solidFill>
                  <a:srgbClr val="3C484F"/>
                </a:solidFill>
                <a:effectLst/>
              </a:rPr>
              <a:t>Türk Mutfağı</a:t>
            </a:r>
          </a:p>
          <a:p>
            <a:pPr algn="just"/>
            <a:r>
              <a:rPr lang="tr-TR" dirty="0">
                <a:solidFill>
                  <a:srgbClr val="3C484F"/>
                </a:solidFill>
              </a:rPr>
              <a:t>Uluslararası Mutfaklar-I ve II</a:t>
            </a:r>
            <a:endParaRPr lang="tr-TR" b="0" i="0" dirty="0">
              <a:solidFill>
                <a:srgbClr val="3C484F"/>
              </a:solidFill>
              <a:effectLst/>
            </a:endParaRPr>
          </a:p>
          <a:p>
            <a:pPr algn="just"/>
            <a:r>
              <a:rPr lang="tr-TR" b="0" i="0" dirty="0">
                <a:solidFill>
                  <a:srgbClr val="3C484F"/>
                </a:solidFill>
                <a:effectLst/>
              </a:rPr>
              <a:t>Yemek Stilistliği ve Fotoğrafçılığı</a:t>
            </a:r>
          </a:p>
          <a:p>
            <a:pPr algn="just"/>
            <a:r>
              <a:rPr lang="tr-TR" b="0" i="0" dirty="0">
                <a:solidFill>
                  <a:srgbClr val="3C484F"/>
                </a:solidFill>
                <a:effectLst/>
              </a:rPr>
              <a:t>Gastronomi Rotaları</a:t>
            </a:r>
          </a:p>
          <a:p>
            <a:pPr algn="just"/>
            <a:r>
              <a:rPr lang="tr-TR" dirty="0">
                <a:solidFill>
                  <a:srgbClr val="3C484F"/>
                </a:solidFill>
              </a:rPr>
              <a:t>Duyusal Analiz</a:t>
            </a:r>
          </a:p>
          <a:p>
            <a:pPr algn="just"/>
            <a:r>
              <a:rPr lang="tr-TR" dirty="0">
                <a:solidFill>
                  <a:srgbClr val="3C484F"/>
                </a:solidFill>
              </a:rPr>
              <a:t>Sürdürülebilir Gastronomi</a:t>
            </a:r>
            <a:endParaRPr lang="tr-TR" dirty="0"/>
          </a:p>
        </p:txBody>
      </p:sp>
    </p:spTree>
    <p:extLst>
      <p:ext uri="{BB962C8B-B14F-4D97-AF65-F5344CB8AC3E}">
        <p14:creationId xmlns:p14="http://schemas.microsoft.com/office/powerpoint/2010/main" val="3797449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Özel 1">
      <a:dk1>
        <a:sysClr val="windowText" lastClr="000000"/>
      </a:dk1>
      <a:lt1>
        <a:sysClr val="window" lastClr="FFFFFF"/>
      </a:lt1>
      <a:dk2>
        <a:srgbClr val="303030"/>
      </a:dk2>
      <a:lt2>
        <a:srgbClr val="DEDEE0"/>
      </a:lt2>
      <a:accent1>
        <a:srgbClr val="CD2147"/>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154</TotalTime>
  <Words>713</Words>
  <Application>Microsoft Office PowerPoint</Application>
  <PresentationFormat>Ekran Gösterisi (4:3)</PresentationFormat>
  <Paragraphs>125</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Impact</vt:lpstr>
      <vt:lpstr>Times New Roman</vt:lpstr>
      <vt:lpstr>NewsPrint</vt:lpstr>
      <vt:lpstr>İskenderun Teknik Üniversitesi</vt:lpstr>
      <vt:lpstr>Gastronomi ve Mutfak Sanatları</vt:lpstr>
      <vt:lpstr>Misyon </vt:lpstr>
      <vt:lpstr>Vizyon </vt:lpstr>
      <vt:lpstr>Neden Gastronomi ve Mutfak Sanatları Bölümü? </vt:lpstr>
      <vt:lpstr>Neden Gastronomi ve Mutfak Sanatları Bölümü? </vt:lpstr>
      <vt:lpstr>Neden Gastronomi ve Mutfak Sanatları Bölümü? </vt:lpstr>
      <vt:lpstr>AKADEMİK KADRO</vt:lpstr>
      <vt:lpstr>Gastronomi ve Mutfak Sanatları Bölümü Müfredatı</vt:lpstr>
      <vt:lpstr>İSTE GASTRONOMİ VE MUTFAK SANATLARI BÖLÜMÜ ÖĞRENCİLERİNE SAĞLANAN OLANAKLAR</vt:lpstr>
      <vt:lpstr>İSTE GASTRONOMİ VE MUTFAK SANATLARI BÖLÜMÜ ÖĞRENCİLERİNE SAĞLANAN OLANAKLAR</vt:lpstr>
      <vt:lpstr>ADAY ÖĞRENCİ</vt:lpstr>
      <vt:lpstr>ADAY ÖĞRENCİ</vt:lpstr>
      <vt:lpstr>ADAY ÖĞRENCİ</vt:lpstr>
      <vt:lpstr>Mezunlarımızın İş İmkanı</vt:lpstr>
      <vt:lpstr>Mezunlarımızın İş İmkanı</vt:lpstr>
      <vt:lpstr>PowerPoint Sunusu</vt:lpstr>
      <vt:lpstr>PowerPoint Sunusu</vt:lpstr>
      <vt:lpstr>GASTRONOMİ VE MUTFAK SANATLARI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İskenderun Teknik Üniversitesi</dc:title>
  <dc:creator>Elanur Şahin</dc:creator>
  <cp:lastModifiedBy>elanu rsahin</cp:lastModifiedBy>
  <cp:revision>96</cp:revision>
  <dcterms:created xsi:type="dcterms:W3CDTF">2020-03-19T11:19:45Z</dcterms:created>
  <dcterms:modified xsi:type="dcterms:W3CDTF">2024-05-24T18:30:15Z</dcterms:modified>
</cp:coreProperties>
</file>