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8" r:id="rId2"/>
    <p:sldId id="690" r:id="rId3"/>
    <p:sldId id="691" r:id="rId4"/>
    <p:sldId id="692" r:id="rId5"/>
    <p:sldId id="693" r:id="rId6"/>
    <p:sldId id="694" r:id="rId7"/>
    <p:sldId id="695" r:id="rId8"/>
    <p:sldId id="696" r:id="rId9"/>
    <p:sldId id="697" r:id="rId10"/>
    <p:sldId id="698" r:id="rId11"/>
    <p:sldId id="69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3"/>
    <a:srgbClr val="F3FFFF"/>
    <a:srgbClr val="FFFFFF"/>
    <a:srgbClr val="C2EBFE"/>
    <a:srgbClr val="FFFFCC"/>
    <a:srgbClr val="FFFFE5"/>
    <a:srgbClr val="B9FDC6"/>
    <a:srgbClr val="C9FFED"/>
    <a:srgbClr val="FFD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70" autoAdjust="0"/>
    <p:restoredTop sz="94660"/>
  </p:normalViewPr>
  <p:slideViewPr>
    <p:cSldViewPr>
      <p:cViewPr varScale="1">
        <p:scale>
          <a:sx n="110" d="100"/>
          <a:sy n="110" d="100"/>
        </p:scale>
        <p:origin x="11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F5135E-0366-4A2F-92EB-6944A08B2F28}" type="datetimeFigureOut">
              <a:rPr lang="tr-TR" smtClean="0"/>
              <a:t>3.05.2024</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48119-401C-4610-BFC8-3955C5207DD0}" type="slidenum">
              <a:rPr lang="tr-TR" smtClean="0"/>
              <a:t>‹#›</a:t>
            </a:fld>
            <a:endParaRPr lang="tr-TR"/>
          </a:p>
        </p:txBody>
      </p:sp>
    </p:spTree>
    <p:extLst>
      <p:ext uri="{BB962C8B-B14F-4D97-AF65-F5344CB8AC3E}">
        <p14:creationId xmlns:p14="http://schemas.microsoft.com/office/powerpoint/2010/main" val="36697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sp>
        <p:nvSpPr>
          <p:cNvPr id="16" name="Dikdörtgen 15"/>
          <p:cNvSpPr/>
          <p:nvPr userDrawn="1"/>
        </p:nvSpPr>
        <p:spPr>
          <a:xfrm>
            <a:off x="-5358" y="0"/>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ate Placeholder 3"/>
          <p:cNvSpPr>
            <a:spLocks noGrp="1"/>
          </p:cNvSpPr>
          <p:nvPr>
            <p:ph type="dt" sz="half" idx="10"/>
          </p:nvPr>
        </p:nvSpPr>
        <p:spPr/>
        <p:txBody>
          <a:bodyPr/>
          <a:lstStyle/>
          <a:p>
            <a:fld id="{A23720DD-5B6D-40BF-8493-A6B52D484E6B}" type="datetimeFigureOut">
              <a:rPr lang="tr-TR" smtClean="0"/>
              <a:t>3.05.2024</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ikdörtgen 11"/>
          <p:cNvSpPr/>
          <p:nvPr userDrawn="1"/>
        </p:nvSpPr>
        <p:spPr>
          <a:xfrm>
            <a:off x="-5358" y="6609285"/>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Yuvarlatılmış Dikdörtgen 12"/>
          <p:cNvSpPr/>
          <p:nvPr userDrawn="1"/>
        </p:nvSpPr>
        <p:spPr>
          <a:xfrm>
            <a:off x="786222" y="3789040"/>
            <a:ext cx="7560840" cy="1872208"/>
          </a:xfrm>
          <a:prstGeom prst="roundRect">
            <a:avLst/>
          </a:prstGeom>
          <a:solidFill>
            <a:srgbClr val="474A4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lt Başlık 2"/>
          <p:cNvSpPr>
            <a:spLocks noGrp="1"/>
          </p:cNvSpPr>
          <p:nvPr>
            <p:ph type="subTitle" idx="4294967295"/>
          </p:nvPr>
        </p:nvSpPr>
        <p:spPr>
          <a:xfrm>
            <a:off x="755576" y="3789040"/>
            <a:ext cx="7632848" cy="1872208"/>
          </a:xfrm>
        </p:spPr>
        <p:txBody>
          <a:bodyPr anchor="ctr">
            <a:normAutofit/>
          </a:bodyPr>
          <a:lstStyle/>
          <a:p>
            <a:pPr marL="0" indent="0" algn="ctr">
              <a:buNone/>
            </a:pPr>
            <a:endParaRPr lang="tr-TR" sz="3200" dirty="0">
              <a:solidFill>
                <a:schemeClr val="bg1">
                  <a:lumMod val="95000"/>
                </a:schemeClr>
              </a:solidFill>
            </a:endParaRPr>
          </a:p>
        </p:txBody>
      </p:sp>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Başlık 1"/>
          <p:cNvSpPr>
            <a:spLocks noGrp="1"/>
          </p:cNvSpPr>
          <p:nvPr>
            <p:ph type="ctrTitle" idx="4294967295"/>
          </p:nvPr>
        </p:nvSpPr>
        <p:spPr>
          <a:xfrm>
            <a:off x="1043608" y="44624"/>
            <a:ext cx="4824536" cy="3024335"/>
          </a:xfrm>
          <a:effectLst>
            <a:glow rad="139700">
              <a:schemeClr val="accent1">
                <a:satMod val="175000"/>
                <a:alpha val="40000"/>
              </a:schemeClr>
            </a:glow>
          </a:effectLst>
        </p:spPr>
        <p:txBody>
          <a:bodyPr anchor="ctr">
            <a:normAutofit/>
          </a:bodyPr>
          <a:lstStyle>
            <a:lvl1pPr>
              <a:defRPr sz="5400">
                <a:solidFill>
                  <a:schemeClr val="bg1">
                    <a:lumMod val="95000"/>
                  </a:schemeClr>
                </a:solidFill>
              </a:defRPr>
            </a:lvl1pPr>
          </a:lstStyle>
          <a:p>
            <a:endParaRPr lang="tr-TR" sz="6000" dirty="0">
              <a:solidFill>
                <a:schemeClr val="bg1">
                  <a:lumMod val="95000"/>
                </a:schemeClr>
              </a:solidFill>
            </a:endParaRPr>
          </a:p>
        </p:txBody>
      </p:sp>
      <p:pic>
        <p:nvPicPr>
          <p:cNvPr id="23" name="Picture 2" descr="C:\Users\Huseyin\Desktop\4374129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940" y="587896"/>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are tit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5/3/2024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nb-NO"/>
              <a:t>Klikk for å redigere tittelstil</a:t>
            </a:r>
            <a:endParaRPr/>
          </a:p>
        </p:txBody>
      </p:sp>
    </p:spTree>
    <p:extLst>
      <p:ext uri="{BB962C8B-B14F-4D97-AF65-F5344CB8AC3E}">
        <p14:creationId xmlns:p14="http://schemas.microsoft.com/office/powerpoint/2010/main" val="87501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3.05.2024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3.05.2024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3.05.2024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3.05.2024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Dikdörtgen 9"/>
          <p:cNvSpPr/>
          <p:nvPr userDrawn="1"/>
        </p:nvSpPr>
        <p:spPr>
          <a:xfrm>
            <a:off x="-5358" y="0"/>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23720DD-5B6D-40BF-8493-A6B52D484E6B}" type="datetimeFigureOut">
              <a:rPr lang="tr-TR" smtClean="0"/>
              <a:t>3.05.2024</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02176B-0E47-46AC-8F43-DAB4B8A37D06}"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ikdörtgen 10"/>
          <p:cNvSpPr/>
          <p:nvPr userDrawn="1"/>
        </p:nvSpPr>
        <p:spPr>
          <a:xfrm>
            <a:off x="-5358" y="6609285"/>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Picture 2" descr="C:\Users\Huseyin\Desktop\43741299.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6807" y="5877272"/>
            <a:ext cx="648072" cy="64807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idx="4294967295"/>
          </p:nvPr>
        </p:nvSpPr>
        <p:spPr>
          <a:xfrm>
            <a:off x="1043608" y="44624"/>
            <a:ext cx="4824536" cy="3024335"/>
          </a:xfrm>
        </p:spPr>
        <p:txBody>
          <a:bodyPr anchor="ctr">
            <a:normAutofit/>
          </a:bodyPr>
          <a:lstStyle/>
          <a:p>
            <a:r>
              <a:rPr lang="tr-TR" sz="4400" dirty="0">
                <a:solidFill>
                  <a:prstClr val="white">
                    <a:lumMod val="95000"/>
                  </a:prstClr>
                </a:solidFill>
              </a:rPr>
              <a:t>İskenderun</a:t>
            </a:r>
            <a:br>
              <a:rPr lang="tr-TR" sz="4400" dirty="0">
                <a:solidFill>
                  <a:prstClr val="white">
                    <a:lumMod val="95000"/>
                  </a:prstClr>
                </a:solidFill>
              </a:rPr>
            </a:br>
            <a:r>
              <a:rPr lang="tr-TR" sz="4400" dirty="0">
                <a:solidFill>
                  <a:prstClr val="white">
                    <a:lumMod val="95000"/>
                  </a:prstClr>
                </a:solidFill>
              </a:rPr>
              <a:t>Teknik</a:t>
            </a:r>
            <a:br>
              <a:rPr lang="tr-TR" sz="4400" dirty="0">
                <a:solidFill>
                  <a:prstClr val="white">
                    <a:lumMod val="95000"/>
                  </a:prstClr>
                </a:solidFill>
              </a:rPr>
            </a:br>
            <a:r>
              <a:rPr lang="tr-TR" sz="4400" dirty="0">
                <a:solidFill>
                  <a:prstClr val="white">
                    <a:lumMod val="95000"/>
                  </a:prstClr>
                </a:solidFill>
              </a:rPr>
              <a:t>Üniversitesi</a:t>
            </a:r>
            <a:endParaRPr lang="tr-TR" sz="4400" dirty="0"/>
          </a:p>
        </p:txBody>
      </p:sp>
      <p:sp>
        <p:nvSpPr>
          <p:cNvPr id="4" name="Alt Başlık 2"/>
          <p:cNvSpPr>
            <a:spLocks noGrp="1"/>
          </p:cNvSpPr>
          <p:nvPr>
            <p:ph type="subTitle" idx="4294967295"/>
          </p:nvPr>
        </p:nvSpPr>
        <p:spPr>
          <a:xfrm>
            <a:off x="1043607" y="3789040"/>
            <a:ext cx="7056785" cy="1872208"/>
          </a:xfrm>
        </p:spPr>
        <p:txBody>
          <a:bodyPr anchor="ctr">
            <a:noAutofit/>
          </a:bodyPr>
          <a:lstStyle/>
          <a:p>
            <a:pPr marL="0" indent="0" algn="ctr">
              <a:buNone/>
            </a:pPr>
            <a:r>
              <a:rPr lang="tr-TR" sz="4000" i="1" dirty="0">
                <a:solidFill>
                  <a:schemeClr val="bg1">
                    <a:lumMod val="95000"/>
                  </a:schemeClr>
                </a:solidFill>
              </a:rPr>
              <a:t>Deniz ve Liman İşletmeciliği Tanıtım Sunumu</a:t>
            </a:r>
          </a:p>
        </p:txBody>
      </p:sp>
    </p:spTree>
    <p:extLst>
      <p:ext uri="{BB962C8B-B14F-4D97-AF65-F5344CB8AC3E}">
        <p14:creationId xmlns:p14="http://schemas.microsoft.com/office/powerpoint/2010/main" val="52465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Akademik Personel</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pic>
        <p:nvPicPr>
          <p:cNvPr id="7" name="Resim 6">
            <a:extLst>
              <a:ext uri="{FF2B5EF4-FFF2-40B4-BE49-F238E27FC236}">
                <a16:creationId xmlns:a16="http://schemas.microsoft.com/office/drawing/2014/main" id="{B756739C-1E62-2228-D1B9-3C008D763376}"/>
              </a:ext>
            </a:extLst>
          </p:cNvPr>
          <p:cNvPicPr>
            <a:picLocks noChangeAspect="1"/>
          </p:cNvPicPr>
          <p:nvPr/>
        </p:nvPicPr>
        <p:blipFill>
          <a:blip r:embed="rId2"/>
          <a:stretch>
            <a:fillRect/>
          </a:stretch>
        </p:blipFill>
        <p:spPr>
          <a:xfrm>
            <a:off x="1347337" y="1942892"/>
            <a:ext cx="6449325" cy="2972215"/>
          </a:xfrm>
          <a:prstGeom prst="rect">
            <a:avLst/>
          </a:prstGeom>
        </p:spPr>
      </p:pic>
    </p:spTree>
    <p:extLst>
      <p:ext uri="{BB962C8B-B14F-4D97-AF65-F5344CB8AC3E}">
        <p14:creationId xmlns:p14="http://schemas.microsoft.com/office/powerpoint/2010/main" val="31125856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İstihdam Olanakları</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556792"/>
            <a:ext cx="7992888" cy="4154984"/>
          </a:xfrm>
          <a:prstGeom prst="rect">
            <a:avLst/>
          </a:prstGeom>
          <a:noFill/>
        </p:spPr>
        <p:txBody>
          <a:bodyPr wrap="square">
            <a:spAutoFit/>
          </a:bodyPr>
          <a:lstStyle/>
          <a:p>
            <a:pPr algn="just"/>
            <a:r>
              <a:rPr lang="tr-TR" sz="2400" dirty="0"/>
              <a:t>Mezun olan öğrenciler liman, gemi armatör, gemi broker, </a:t>
            </a:r>
            <a:r>
              <a:rPr lang="tr-TR" sz="2400" dirty="0" err="1"/>
              <a:t>forwarder</a:t>
            </a:r>
            <a:r>
              <a:rPr lang="tr-TR" sz="2400" dirty="0"/>
              <a:t>, gemi acente, yükleme </a:t>
            </a:r>
            <a:r>
              <a:rPr lang="tr-TR" sz="2400" dirty="0" err="1"/>
              <a:t>mütahidi</a:t>
            </a:r>
            <a:r>
              <a:rPr lang="tr-TR" sz="2400" dirty="0"/>
              <a:t> ve yat limanı gibi denizcilik ve lojistik şirketlerinin işletme kısımlarında değişik alt başlıklarda (liman sorumlusu, broker, kiralama sorumlusu, operasyon sorumlusu, </a:t>
            </a:r>
            <a:r>
              <a:rPr lang="tr-TR" sz="2400" dirty="0" err="1"/>
              <a:t>forwarder</a:t>
            </a:r>
            <a:r>
              <a:rPr lang="tr-TR" sz="2400" dirty="0"/>
              <a:t>, acenteci, marina işletme sorumlusu) olarak görev alabilirler. </a:t>
            </a:r>
          </a:p>
          <a:p>
            <a:pPr algn="just"/>
            <a:endParaRPr lang="tr-TR" sz="2400" dirty="0"/>
          </a:p>
          <a:p>
            <a:pPr algn="just"/>
            <a:r>
              <a:rPr lang="tr-TR" sz="2400" dirty="0"/>
              <a:t>Ayrıca KPSS sınavı ile yeterli puanı almak ve sözlü mülakattan başarılı olmak şartı ile denizcilik ile ilgili kamu kuruluşlarında da görev alabilirler. Lisans tamamlama yaptıkları takdirde akademik personel olarak üniversitelerde görev alabilirler.</a:t>
            </a:r>
          </a:p>
        </p:txBody>
      </p:sp>
    </p:spTree>
    <p:extLst>
      <p:ext uri="{BB962C8B-B14F-4D97-AF65-F5344CB8AC3E}">
        <p14:creationId xmlns:p14="http://schemas.microsoft.com/office/powerpoint/2010/main" val="4672463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PROGRAMA AİT BİLGİLER</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2564904"/>
            <a:ext cx="7992888" cy="1569660"/>
          </a:xfrm>
          <a:prstGeom prst="rect">
            <a:avLst/>
          </a:prstGeom>
          <a:noFill/>
        </p:spPr>
        <p:txBody>
          <a:bodyPr wrap="square">
            <a:spAutoFit/>
          </a:bodyPr>
          <a:lstStyle/>
          <a:p>
            <a:pPr algn="just"/>
            <a:r>
              <a:rPr lang="tr-TR" sz="2400" dirty="0"/>
              <a:t>İskenderun Teknik Üniversitesi Denizcilik Teknolojileri Meslek Yüksekokulu Ulaştırma Hizmetleri Bölümü bünyesinde bulunan Deniz ve Liman İşletmeciliği programları Örgün ve </a:t>
            </a:r>
            <a:r>
              <a:rPr lang="tr-TR" sz="2400" dirty="0" err="1"/>
              <a:t>II.Örgün</a:t>
            </a:r>
            <a:r>
              <a:rPr lang="tr-TR" sz="2400" dirty="0"/>
              <a:t> olarak 2 yıllık ön lisans eğitimi vermektedir.</a:t>
            </a:r>
          </a:p>
        </p:txBody>
      </p:sp>
    </p:spTree>
    <p:extLst>
      <p:ext uri="{BB962C8B-B14F-4D97-AF65-F5344CB8AC3E}">
        <p14:creationId xmlns:p14="http://schemas.microsoft.com/office/powerpoint/2010/main" val="2074374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Misyon</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628800"/>
            <a:ext cx="7992888" cy="3785652"/>
          </a:xfrm>
          <a:prstGeom prst="rect">
            <a:avLst/>
          </a:prstGeom>
          <a:noFill/>
        </p:spPr>
        <p:txBody>
          <a:bodyPr wrap="square">
            <a:spAutoFit/>
          </a:bodyPr>
          <a:lstStyle/>
          <a:p>
            <a:pPr algn="just"/>
            <a:r>
              <a:rPr lang="tr-TR" sz="2400" dirty="0"/>
              <a:t>Deniz ve Liman İşletmeciliği Programı, denizcilik sektöründe uzmanlaşmış, etik değerlere sahip, çağdaş ve rekabetçi bireyler yetiştirerek, ulusal ve uluslararası düzeyde denizcilik alanında kaliteli insan kaynağı sağlamayı amaçlar. </a:t>
            </a:r>
          </a:p>
          <a:p>
            <a:pPr algn="just"/>
            <a:endParaRPr lang="tr-TR" sz="2400" dirty="0"/>
          </a:p>
          <a:p>
            <a:pPr algn="just"/>
            <a:r>
              <a:rPr lang="tr-TR" sz="2400" dirty="0"/>
              <a:t>Program, öğrencilere teorik bilgi ile pratik becerileri bir arada sunarak, denizcilik sektöründe başarılı kariyerler yapmalarını destekler. Ayrıca, öğrencilere çevre bilinci ve toplumsal sorumluluk duygusu kazandırarak, sürdürülebilir ve adil bir denizcilik sektörünün oluşturulmasına katkı sağlar.</a:t>
            </a:r>
          </a:p>
        </p:txBody>
      </p:sp>
    </p:spTree>
    <p:extLst>
      <p:ext uri="{BB962C8B-B14F-4D97-AF65-F5344CB8AC3E}">
        <p14:creationId xmlns:p14="http://schemas.microsoft.com/office/powerpoint/2010/main" val="36284131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Vizyon</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484784"/>
            <a:ext cx="7992888" cy="4524315"/>
          </a:xfrm>
          <a:prstGeom prst="rect">
            <a:avLst/>
          </a:prstGeom>
          <a:noFill/>
        </p:spPr>
        <p:txBody>
          <a:bodyPr wrap="square">
            <a:spAutoFit/>
          </a:bodyPr>
          <a:lstStyle/>
          <a:p>
            <a:pPr algn="just"/>
            <a:r>
              <a:rPr lang="tr-TR" sz="2400" dirty="0"/>
              <a:t>Deniz ve Liman İşletmeciliği Programı, denizcilik sektöründe öncü bir eğitim kurumu olmayı hedefler. Program, uluslararası standartlara uygun, güncel ve yenilikçi bir eğitim sunarak, öğrencilerini sektörün ihtiyaçlarına uygun olarak yetiştirmeyi hedefler. Ayrıca, sürekli gelişen denizcilik teknolojileri ve uygulamalarıyla ilgili öğrencileri bilgilendirir ve onları bu alanda yenilikçi düşünceye teşvik eder. </a:t>
            </a:r>
          </a:p>
          <a:p>
            <a:pPr algn="just"/>
            <a:endParaRPr lang="tr-TR" sz="2400" dirty="0"/>
          </a:p>
          <a:p>
            <a:pPr algn="just"/>
            <a:r>
              <a:rPr lang="tr-TR" sz="2400" dirty="0"/>
              <a:t>Program, denizcilik sektöründeki değişen taleplere ve teknolojik gelişmelere adapte olabilen, çağın gereksinimlerine uygun mezunlar yetiştirerek, sektörde önde gelen bir konuma gelmeyi hedefler.</a:t>
            </a:r>
          </a:p>
        </p:txBody>
      </p:sp>
    </p:spTree>
    <p:extLst>
      <p:ext uri="{BB962C8B-B14F-4D97-AF65-F5344CB8AC3E}">
        <p14:creationId xmlns:p14="http://schemas.microsoft.com/office/powerpoint/2010/main" val="8476547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Eğitim-Öğretim Hizmeti Sunan Birimleri</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484784"/>
            <a:ext cx="7992888" cy="4154984"/>
          </a:xfrm>
          <a:prstGeom prst="rect">
            <a:avLst/>
          </a:prstGeom>
          <a:noFill/>
        </p:spPr>
        <p:txBody>
          <a:bodyPr wrap="square">
            <a:spAutoFit/>
          </a:bodyPr>
          <a:lstStyle/>
          <a:p>
            <a:pPr algn="just"/>
            <a:r>
              <a:rPr lang="tr-TR" sz="2400" dirty="0"/>
              <a:t>Ulaştırma Hizmetleri Bölümümüz altında yer alan programlar aşağıdaki belirtilmiştir:</a:t>
            </a:r>
          </a:p>
          <a:p>
            <a:pPr algn="just"/>
            <a:r>
              <a:rPr lang="tr-TR" sz="2400" dirty="0"/>
              <a:t>•	Deniz ve Liman İşletmeciliği Programı</a:t>
            </a:r>
          </a:p>
          <a:p>
            <a:pPr algn="just"/>
            <a:r>
              <a:rPr lang="tr-TR" sz="2400" dirty="0"/>
              <a:t>•	Deniz ve Liman İşletmeciliği Programı (İ.Ö.)</a:t>
            </a:r>
          </a:p>
          <a:p>
            <a:pPr algn="just"/>
            <a:endParaRPr lang="tr-TR" sz="2400" dirty="0"/>
          </a:p>
          <a:p>
            <a:pPr algn="just"/>
            <a:r>
              <a:rPr lang="tr-TR" sz="2400" dirty="0"/>
              <a:t>Programların (I. ve II. öğretim)  türü örgün öğretim olup eğitim dili Türkçedir. Derslere katılım zorunludur. Ders planında zorunlu ve seçmeli dersler mevcuttur. Ders planında bazı dersler uzaktan eğitim yolu ile verilir. Ayrıca, öğrencilerin denizcilik sektöründe deneyim kazanmaları için 30 iş günü zorunlu staj yapmaları gerekmektedir.</a:t>
            </a:r>
          </a:p>
        </p:txBody>
      </p:sp>
    </p:spTree>
    <p:extLst>
      <p:ext uri="{BB962C8B-B14F-4D97-AF65-F5344CB8AC3E}">
        <p14:creationId xmlns:p14="http://schemas.microsoft.com/office/powerpoint/2010/main" val="27949307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Eğitim Hedefi</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2219380"/>
            <a:ext cx="7992888" cy="1569660"/>
          </a:xfrm>
          <a:prstGeom prst="rect">
            <a:avLst/>
          </a:prstGeom>
          <a:noFill/>
        </p:spPr>
        <p:txBody>
          <a:bodyPr wrap="square">
            <a:spAutoFit/>
          </a:bodyPr>
          <a:lstStyle/>
          <a:p>
            <a:pPr algn="just"/>
            <a:r>
              <a:rPr lang="tr-TR" sz="2400" dirty="0"/>
              <a:t>Bölümümüzün eğitimle ilgili stratejik amacı, </a:t>
            </a:r>
            <a:r>
              <a:rPr lang="tr-TR" sz="2400" dirty="0" err="1"/>
              <a:t>önlisans</a:t>
            </a:r>
            <a:r>
              <a:rPr lang="tr-TR" sz="2400" dirty="0"/>
              <a:t> programlarımızın sunduğu denizcilik eğitimini standartlaştırarak uluslararası düzeyde tanınabilir hale getirmektir. </a:t>
            </a:r>
          </a:p>
        </p:txBody>
      </p:sp>
    </p:spTree>
    <p:extLst>
      <p:ext uri="{BB962C8B-B14F-4D97-AF65-F5344CB8AC3E}">
        <p14:creationId xmlns:p14="http://schemas.microsoft.com/office/powerpoint/2010/main" val="14709573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Eğitim Hedefi</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484784"/>
            <a:ext cx="7992888" cy="4154984"/>
          </a:xfrm>
          <a:prstGeom prst="rect">
            <a:avLst/>
          </a:prstGeom>
          <a:noFill/>
        </p:spPr>
        <p:txBody>
          <a:bodyPr wrap="square">
            <a:spAutoFit/>
          </a:bodyPr>
          <a:lstStyle/>
          <a:p>
            <a:pPr algn="just"/>
            <a:r>
              <a:rPr lang="tr-TR" sz="2400" dirty="0"/>
              <a:t>Bu hedefe ulaşmak için belirlenen taktik adımların bazıları şunlardır:</a:t>
            </a:r>
          </a:p>
          <a:p>
            <a:pPr algn="just"/>
            <a:endParaRPr lang="tr-TR" sz="2400" dirty="0"/>
          </a:p>
          <a:p>
            <a:pPr algn="just"/>
            <a:r>
              <a:rPr lang="tr-TR" sz="2400" dirty="0"/>
              <a:t>•	Eğitim altyapısını güçlendirerek öğrencilere daha iyi olanaklar sunmak,</a:t>
            </a:r>
          </a:p>
          <a:p>
            <a:pPr algn="just"/>
            <a:r>
              <a:rPr lang="tr-TR" sz="2400" dirty="0"/>
              <a:t>•	Bölümü öğretim kadrosu için çekici bir çalışma ortamına dönüştürmek,</a:t>
            </a:r>
          </a:p>
          <a:p>
            <a:pPr algn="just"/>
            <a:r>
              <a:rPr lang="tr-TR" sz="2400" dirty="0"/>
              <a:t>•	Kurumsal kültürü oluşturarak ve geliştirerek birlikte çalışma kültürünü güçlendirmek,</a:t>
            </a:r>
          </a:p>
          <a:p>
            <a:pPr algn="just"/>
            <a:r>
              <a:rPr lang="tr-TR" sz="2400" dirty="0"/>
              <a:t>•	Öğrenci kalitesini artırarak öğrenim sürecini iyileştirmek,</a:t>
            </a:r>
          </a:p>
        </p:txBody>
      </p:sp>
    </p:spTree>
    <p:extLst>
      <p:ext uri="{BB962C8B-B14F-4D97-AF65-F5344CB8AC3E}">
        <p14:creationId xmlns:p14="http://schemas.microsoft.com/office/powerpoint/2010/main" val="35097814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Eğitim Hedefi</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1484784"/>
            <a:ext cx="7992888" cy="3416320"/>
          </a:xfrm>
          <a:prstGeom prst="rect">
            <a:avLst/>
          </a:prstGeom>
          <a:noFill/>
        </p:spPr>
        <p:txBody>
          <a:bodyPr wrap="square">
            <a:spAutoFit/>
          </a:bodyPr>
          <a:lstStyle/>
          <a:p>
            <a:pPr algn="just"/>
            <a:r>
              <a:rPr lang="tr-TR" sz="2400" dirty="0"/>
              <a:t>Bu hedefe ulaşmak için belirlenen taktik adımların bazıları şunlardır:</a:t>
            </a:r>
          </a:p>
          <a:p>
            <a:pPr algn="just"/>
            <a:endParaRPr lang="tr-TR" sz="2400" dirty="0"/>
          </a:p>
          <a:p>
            <a:pPr algn="just"/>
            <a:r>
              <a:rPr lang="tr-TR" sz="2400" dirty="0"/>
              <a:t>•	Denizcilik örf adetleri ve mesleki disiplinin benimsenmesini ve yayılmasını teşvik etmek,</a:t>
            </a:r>
          </a:p>
          <a:p>
            <a:pPr algn="just"/>
            <a:r>
              <a:rPr lang="tr-TR" sz="2400" dirty="0"/>
              <a:t>•	Uluslararası alanda eğitim amaçlı işbirliklerini artırarak uluslararası deneyim fırsatlarını geliştirmek,</a:t>
            </a:r>
          </a:p>
          <a:p>
            <a:pPr algn="just"/>
            <a:r>
              <a:rPr lang="tr-TR" sz="2400" dirty="0"/>
              <a:t>•	İlgili paydaşlarla eğitim odaklı işbirliğini artırarak sektöre katkı sağlamak.</a:t>
            </a:r>
          </a:p>
        </p:txBody>
      </p:sp>
    </p:spTree>
    <p:extLst>
      <p:ext uri="{BB962C8B-B14F-4D97-AF65-F5344CB8AC3E}">
        <p14:creationId xmlns:p14="http://schemas.microsoft.com/office/powerpoint/2010/main" val="9127045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1360EA0-C83A-5BCF-F8C5-7B5B83A7C70B}"/>
              </a:ext>
            </a:extLst>
          </p:cNvPr>
          <p:cNvSpPr txBox="1"/>
          <p:nvPr/>
        </p:nvSpPr>
        <p:spPr>
          <a:xfrm>
            <a:off x="755576" y="764704"/>
            <a:ext cx="7560840" cy="517065"/>
          </a:xfrm>
          <a:prstGeom prst="rect">
            <a:avLst/>
          </a:prstGeom>
          <a:noFill/>
        </p:spPr>
        <p:txBody>
          <a:bodyPr wrap="square">
            <a:spAutoFit/>
          </a:bodyPr>
          <a:lstStyle/>
          <a:p>
            <a:pPr algn="ctr">
              <a:lnSpc>
                <a:spcPct val="120000"/>
              </a:lnSpc>
              <a:spcAft>
                <a:spcPts val="800"/>
              </a:spcAft>
            </a:pPr>
            <a:r>
              <a:rPr lang="tr-TR" sz="2400" b="1" kern="100" dirty="0">
                <a:effectLst/>
                <a:latin typeface="Kayra Aydin" panose="020F0503040000020004" pitchFamily="34" charset="0"/>
                <a:ea typeface="Calibri" panose="020F0502020204030204" pitchFamily="34" charset="0"/>
                <a:cs typeface="Times New Roman" panose="02020603050405020304" pitchFamily="18" charset="0"/>
              </a:rPr>
              <a:t>Akademik Personel</a:t>
            </a:r>
            <a:endParaRPr lang="tr-TR" sz="2400" kern="100" dirty="0">
              <a:effectLst/>
              <a:latin typeface="Kayra Aydin" panose="020F05030400000200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180460B8-5E3B-24E4-2484-22D4B4EDF2B9}"/>
              </a:ext>
            </a:extLst>
          </p:cNvPr>
          <p:cNvSpPr txBox="1"/>
          <p:nvPr/>
        </p:nvSpPr>
        <p:spPr>
          <a:xfrm>
            <a:off x="539552" y="2210088"/>
            <a:ext cx="7992888" cy="1938992"/>
          </a:xfrm>
          <a:prstGeom prst="rect">
            <a:avLst/>
          </a:prstGeom>
          <a:noFill/>
        </p:spPr>
        <p:txBody>
          <a:bodyPr wrap="square">
            <a:spAutoFit/>
          </a:bodyPr>
          <a:lstStyle/>
          <a:p>
            <a:pPr algn="just"/>
            <a:r>
              <a:rPr lang="tr-TR" sz="2400" dirty="0"/>
              <a:t>Deniz ve Liman İşletmeciliği programının kadrosunda halihazırda 5 (beş) Öğretim Görevlisi bulunmaktadır. Öğretim görevlilerimiz deniz kökenli olup mesleki tecrübeye sahip 2 </a:t>
            </a:r>
            <a:r>
              <a:rPr lang="tr-TR" sz="2400" dirty="0" err="1"/>
              <a:t>Uzakyol</a:t>
            </a:r>
            <a:r>
              <a:rPr lang="tr-TR" sz="2400" dirty="0"/>
              <a:t> Kaptanı, 1 Sınırlı Kaptan, 1 </a:t>
            </a:r>
            <a:r>
              <a:rPr lang="tr-TR" sz="2400" dirty="0" err="1"/>
              <a:t>Uzakyol</a:t>
            </a:r>
            <a:r>
              <a:rPr lang="tr-TR" sz="2400" dirty="0"/>
              <a:t> Birinci Zabit, 1 </a:t>
            </a:r>
            <a:r>
              <a:rPr lang="tr-TR" sz="2400" dirty="0" err="1"/>
              <a:t>Uzakyol</a:t>
            </a:r>
            <a:r>
              <a:rPr lang="tr-TR" sz="2400" dirty="0"/>
              <a:t> Vardiya Zabiti yeterliliklerine sahiptir.</a:t>
            </a:r>
          </a:p>
        </p:txBody>
      </p:sp>
    </p:spTree>
    <p:extLst>
      <p:ext uri="{BB962C8B-B14F-4D97-AF65-F5344CB8AC3E}">
        <p14:creationId xmlns:p14="http://schemas.microsoft.com/office/powerpoint/2010/main" val="41468491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Özel 1">
      <a:dk1>
        <a:sysClr val="windowText" lastClr="000000"/>
      </a:dk1>
      <a:lt1>
        <a:sysClr val="window" lastClr="FFFFFF"/>
      </a:lt1>
      <a:dk2>
        <a:srgbClr val="303030"/>
      </a:dk2>
      <a:lt2>
        <a:srgbClr val="DEDEE0"/>
      </a:lt2>
      <a:accent1>
        <a:srgbClr val="CD2147"/>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0</TotalTime>
  <Words>553</Words>
  <Application>Microsoft Office PowerPoint</Application>
  <PresentationFormat>Ekran Gösterisi (4:3)</PresentationFormat>
  <Paragraphs>40</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Impact</vt:lpstr>
      <vt:lpstr>Kayra Aydin</vt:lpstr>
      <vt:lpstr>Times New Roman</vt:lpstr>
      <vt:lpstr>NewsPrint</vt:lpstr>
      <vt:lpstr>İskenderun Teknik Üniversitesi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İskenderun Teknik Üniversitesi</dc:title>
  <dc:creator>CPT-pc</dc:creator>
  <cp:lastModifiedBy>NCA</cp:lastModifiedBy>
  <cp:revision>1030</cp:revision>
  <dcterms:created xsi:type="dcterms:W3CDTF">2020-03-19T11:19:45Z</dcterms:created>
  <dcterms:modified xsi:type="dcterms:W3CDTF">2024-05-03T12:53:15Z</dcterms:modified>
</cp:coreProperties>
</file>