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1" r:id="rId4"/>
    <p:sldId id="259" r:id="rId5"/>
    <p:sldId id="260" r:id="rId6"/>
    <p:sldId id="261" r:id="rId7"/>
    <p:sldId id="262" r:id="rId8"/>
    <p:sldId id="267" r:id="rId9"/>
    <p:sldId id="263" r:id="rId10"/>
    <p:sldId id="264" r:id="rId11"/>
    <p:sldId id="269" r:id="rId12"/>
    <p:sldId id="265" r:id="rId13"/>
    <p:sldId id="266" r:id="rId14"/>
    <p:sldId id="268"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147"/>
    <a:srgbClr val="E5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spTree>
      <p:nvGrpSpPr>
        <p:cNvPr id="1" name=""/>
        <p:cNvGrpSpPr/>
        <p:nvPr/>
      </p:nvGrpSpPr>
      <p:grpSpPr>
        <a:xfrm>
          <a:off x="0" y="0"/>
          <a:ext cx="0" cy="0"/>
          <a:chOff x="0" y="0"/>
          <a:chExt cx="0" cy="0"/>
        </a:xfrm>
      </p:grpSpPr>
      <p:sp>
        <p:nvSpPr>
          <p:cNvPr id="16" name="Dikdörtgen 15"/>
          <p:cNvSpPr/>
          <p:nvPr/>
        </p:nvSpPr>
        <p:spPr>
          <a:xfrm>
            <a:off x="-7144" y="1"/>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4" name="Date Placeholder 3"/>
          <p:cNvSpPr>
            <a:spLocks noGrp="1"/>
          </p:cNvSpPr>
          <p:nvPr>
            <p:ph type="dt" sz="half" idx="10"/>
          </p:nvPr>
        </p:nvSpPr>
        <p:spPr/>
        <p:txBody>
          <a:bodyPr/>
          <a:lstStyle/>
          <a:p>
            <a:fld id="{C9EEC2F8-C117-4DAF-A940-B991E95EDCCF}" type="datetimeFigureOut">
              <a:rPr lang="tr-TR" smtClean="0"/>
              <a:t>21.5.2024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ikdörtgen 11"/>
          <p:cNvSpPr/>
          <p:nvPr/>
        </p:nvSpPr>
        <p:spPr>
          <a:xfrm>
            <a:off x="-7144" y="6609286"/>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3" name="Yuvarlatılmış Dikdörtgen 12"/>
          <p:cNvSpPr/>
          <p:nvPr/>
        </p:nvSpPr>
        <p:spPr>
          <a:xfrm>
            <a:off x="1048296" y="3789040"/>
            <a:ext cx="10081120" cy="1872208"/>
          </a:xfrm>
          <a:prstGeom prst="roundRect">
            <a:avLst/>
          </a:prstGeom>
          <a:solidFill>
            <a:srgbClr val="474A4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5" name="Alt Başlık 2"/>
          <p:cNvSpPr>
            <a:spLocks noGrp="1"/>
          </p:cNvSpPr>
          <p:nvPr>
            <p:ph type="subTitle" idx="4294967295"/>
          </p:nvPr>
        </p:nvSpPr>
        <p:spPr>
          <a:xfrm>
            <a:off x="1007435" y="3789040"/>
            <a:ext cx="10177131" cy="1872208"/>
          </a:xfrm>
        </p:spPr>
        <p:txBody>
          <a:bodyPr anchor="ctr">
            <a:normAutofit/>
          </a:bodyPr>
          <a:lstStyle>
            <a:lvl1pPr marL="0" indent="0" algn="ctr">
              <a:buNone/>
              <a:defRPr/>
            </a:lvl1pPr>
          </a:lstStyle>
          <a:p>
            <a:pPr marL="0" indent="0" algn="ctr">
              <a:buNone/>
            </a:pPr>
            <a:r>
              <a:rPr lang="tr-TR" sz="3200" smtClean="0">
                <a:solidFill>
                  <a:schemeClr val="bg1">
                    <a:lumMod val="95000"/>
                  </a:schemeClr>
                </a:solidFill>
              </a:rPr>
              <a:t>Asıl alt başlık stilini düzenlemek için tıklayın</a:t>
            </a:r>
            <a:endParaRPr lang="tr-TR" sz="3200" dirty="0" smtClean="0">
              <a:solidFill>
                <a:schemeClr val="bg1">
                  <a:lumMod val="95000"/>
                </a:schemeClr>
              </a:solidFill>
            </a:endParaRPr>
          </a:p>
        </p:txBody>
      </p:sp>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Başlık 1"/>
          <p:cNvSpPr>
            <a:spLocks noGrp="1"/>
          </p:cNvSpPr>
          <p:nvPr>
            <p:ph type="ctrTitle" idx="4294967295"/>
          </p:nvPr>
        </p:nvSpPr>
        <p:spPr>
          <a:xfrm>
            <a:off x="1391477" y="44625"/>
            <a:ext cx="6432715" cy="3024335"/>
          </a:xfrm>
          <a:effectLst>
            <a:glow rad="139700">
              <a:schemeClr val="accent1">
                <a:satMod val="175000"/>
                <a:alpha val="40000"/>
              </a:schemeClr>
            </a:glow>
          </a:effectLst>
        </p:spPr>
        <p:txBody>
          <a:bodyPr anchor="ctr">
            <a:normAutofit/>
          </a:bodyPr>
          <a:lstStyle>
            <a:lvl1pPr>
              <a:defRPr sz="5400">
                <a:solidFill>
                  <a:schemeClr val="bg1">
                    <a:lumMod val="95000"/>
                  </a:schemeClr>
                </a:solidFill>
              </a:defRPr>
            </a:lvl1pPr>
          </a:lstStyle>
          <a:p>
            <a:r>
              <a:rPr lang="tr-TR" sz="6000" smtClean="0">
                <a:solidFill>
                  <a:schemeClr val="bg1">
                    <a:lumMod val="95000"/>
                  </a:schemeClr>
                </a:solidFill>
              </a:rPr>
              <a:t>Asıl başlık stili için tıklatın</a:t>
            </a:r>
            <a:endParaRPr lang="tr-TR" sz="6000" dirty="0">
              <a:solidFill>
                <a:schemeClr val="bg1">
                  <a:lumMod val="95000"/>
                </a:schemeClr>
              </a:solidFill>
            </a:endParaRPr>
          </a:p>
        </p:txBody>
      </p:sp>
      <p:pic>
        <p:nvPicPr>
          <p:cNvPr id="23" name="Picture 2" descr="C:\Users\Huseyin\Desktop\437412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9254" y="587896"/>
            <a:ext cx="2496277"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21.5.2024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417532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21.5.2024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90113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C9EEC2F8-C117-4DAF-A940-B991E95EDCCF}" type="datetimeFigureOut">
              <a:rPr lang="tr-TR" smtClean="0"/>
              <a:t>21.5.2024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224388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C9EEC2F8-C117-4DAF-A940-B991E95EDCCF}" type="datetimeFigureOut">
              <a:rPr lang="tr-TR" smtClean="0"/>
              <a:t>21.5.2024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D9BDB6-2B88-4F9B-A882-07942B673F62}" type="slidenum">
              <a:rPr lang="tr-TR" smtClean="0"/>
              <a:t>‹#›</a:t>
            </a:fld>
            <a:endParaRPr lang="tr-T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72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9EEC2F8-C117-4DAF-A940-B991E95EDCCF}" type="datetimeFigureOut">
              <a:rPr lang="tr-TR" smtClean="0"/>
              <a:t>21.5.2024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341665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EC2F8-C117-4DAF-A940-B991E95EDCCF}" type="datetimeFigureOut">
              <a:rPr lang="tr-TR" smtClean="0"/>
              <a:t>21.5.2024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65345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EEC2F8-C117-4DAF-A940-B991E95EDCCF}" type="datetimeFigureOut">
              <a:rPr lang="tr-TR" smtClean="0"/>
              <a:t>21.5.2024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4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EEC2F8-C117-4DAF-A940-B991E95EDCCF}" type="datetimeFigureOut">
              <a:rPr lang="tr-TR" smtClean="0"/>
              <a:t>21.5.2024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35020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21.5.2024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28807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Dikdörtgen 9"/>
          <p:cNvSpPr/>
          <p:nvPr/>
        </p:nvSpPr>
        <p:spPr>
          <a:xfrm>
            <a:off x="-7144" y="1"/>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9EEC2F8-C117-4DAF-A940-B991E95EDCCF}" type="datetimeFigureOut">
              <a:rPr lang="tr-TR" smtClean="0"/>
              <a:t>21.5.2024</a:t>
            </a:fld>
            <a:endParaRPr lang="tr-T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CD9BDB6-2B88-4F9B-A882-07942B673F62}" type="slidenum">
              <a:rPr lang="tr-TR" smtClean="0"/>
              <a:t>‹#›</a:t>
            </a:fld>
            <a:endParaRPr lang="tr-T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ikdörtgen 10"/>
          <p:cNvSpPr/>
          <p:nvPr/>
        </p:nvSpPr>
        <p:spPr>
          <a:xfrm>
            <a:off x="-7144" y="6609286"/>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2" name="Picture 2" descr="C:\Users\Huseyin\Desktop\4374129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743" y="5877272"/>
            <a:ext cx="864096"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92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4294967295"/>
          </p:nvPr>
        </p:nvSpPr>
        <p:spPr/>
        <p:txBody>
          <a:bodyPr/>
          <a:lstStyle/>
          <a:p>
            <a:r>
              <a:rPr lang="tr-TR" b="1" dirty="0" smtClean="0">
                <a:solidFill>
                  <a:schemeClr val="bg1">
                    <a:lumMod val="95000"/>
                  </a:schemeClr>
                </a:solidFill>
              </a:rPr>
              <a:t>Program Tanıtımı</a:t>
            </a:r>
            <a:endParaRPr lang="tr-TR" b="1" dirty="0">
              <a:solidFill>
                <a:schemeClr val="bg1">
                  <a:lumMod val="95000"/>
                </a:schemeClr>
              </a:solidFill>
            </a:endParaRPr>
          </a:p>
        </p:txBody>
      </p:sp>
      <p:sp>
        <p:nvSpPr>
          <p:cNvPr id="3" name="Unvan 2"/>
          <p:cNvSpPr>
            <a:spLocks noGrp="1"/>
          </p:cNvSpPr>
          <p:nvPr>
            <p:ph type="ctrTitle" idx="4294967295"/>
          </p:nvPr>
        </p:nvSpPr>
        <p:spPr>
          <a:xfrm>
            <a:off x="1015999" y="3940931"/>
            <a:ext cx="10188621" cy="1600200"/>
          </a:xfrm>
        </p:spPr>
        <p:txBody>
          <a:bodyPr>
            <a:noAutofit/>
          </a:bodyPr>
          <a:lstStyle/>
          <a:p>
            <a:r>
              <a:rPr lang="tr-TR" sz="4400" dirty="0" smtClean="0">
                <a:solidFill>
                  <a:schemeClr val="bg1"/>
                </a:solidFill>
              </a:rPr>
              <a:t>İSTE - DÖRTYOL  MYO </a:t>
            </a:r>
            <a:br>
              <a:rPr lang="tr-TR" sz="4400" dirty="0" smtClean="0">
                <a:solidFill>
                  <a:schemeClr val="bg1"/>
                </a:solidFill>
              </a:rPr>
            </a:br>
            <a:r>
              <a:rPr lang="tr-TR" sz="4400" dirty="0" smtClean="0">
                <a:solidFill>
                  <a:schemeClr val="bg1"/>
                </a:solidFill>
              </a:rPr>
              <a:t>Muhasebe ve Vergi Uygulamaları Programı</a:t>
            </a:r>
            <a:endParaRPr lang="tr-TR" sz="4400" dirty="0">
              <a:solidFill>
                <a:schemeClr val="bg1"/>
              </a:solidFill>
            </a:endParaRPr>
          </a:p>
        </p:txBody>
      </p:sp>
    </p:spTree>
    <p:extLst>
      <p:ext uri="{BB962C8B-B14F-4D97-AF65-F5344CB8AC3E}">
        <p14:creationId xmlns:p14="http://schemas.microsoft.com/office/powerpoint/2010/main" val="147598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33;p45"/>
          <p:cNvSpPr txBox="1">
            <a:spLocks/>
          </p:cNvSpPr>
          <p:nvPr/>
        </p:nvSpPr>
        <p:spPr>
          <a:xfrm>
            <a:off x="1051034" y="32975"/>
            <a:ext cx="8166538" cy="914400"/>
          </a:xfrm>
          <a:prstGeom prst="rect">
            <a:avLst/>
          </a:prstGeom>
        </p:spPr>
        <p:txBody>
          <a:bodyPr spcFirstLastPara="1" vert="horz" wrap="square" lIns="91425" tIns="91425" rIns="91425" bIns="91425"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Bef>
                <a:spcPts val="0"/>
              </a:spcBef>
            </a:pPr>
            <a:r>
              <a:rPr lang="tr-TR" sz="3200" dirty="0" smtClean="0"/>
              <a:t>DÖRTYOL MYO SOSYAL ve TEKNİK İMKANLARIMIZ</a:t>
            </a:r>
            <a:endParaRPr lang="tr-TR" sz="3200" dirty="0"/>
          </a:p>
        </p:txBody>
      </p:sp>
      <p:sp>
        <p:nvSpPr>
          <p:cNvPr id="8" name="Google Shape;1934;p45"/>
          <p:cNvSpPr txBox="1">
            <a:spLocks/>
          </p:cNvSpPr>
          <p:nvPr/>
        </p:nvSpPr>
        <p:spPr>
          <a:xfrm>
            <a:off x="5054412" y="1046741"/>
            <a:ext cx="5991960" cy="1828800"/>
          </a:xfrm>
          <a:prstGeom prst="rect">
            <a:avLst/>
          </a:prstGeom>
        </p:spPr>
        <p:txBody>
          <a:bodyPr spcFirstLastPara="1" vert="horz" wrap="square" lIns="91425" tIns="91425" rIns="91425" bIns="91425" rtlCol="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Aft>
                <a:spcPts val="1600"/>
              </a:spcAft>
              <a:buNone/>
            </a:pPr>
            <a:r>
              <a:rPr lang="tr-TR" dirty="0" smtClean="0"/>
              <a:t>                  -3 Adet Bilgisayar Laboratuvarı</a:t>
            </a:r>
          </a:p>
          <a:p>
            <a:pPr marL="0" indent="0">
              <a:spcAft>
                <a:spcPts val="1600"/>
              </a:spcAft>
              <a:buNone/>
            </a:pPr>
            <a:r>
              <a:rPr lang="tr-TR" dirty="0" smtClean="0"/>
              <a:t>                      - Makine Laboratuvarı</a:t>
            </a:r>
          </a:p>
          <a:p>
            <a:pPr marL="0" indent="0">
              <a:spcAft>
                <a:spcPts val="1600"/>
              </a:spcAft>
              <a:buNone/>
            </a:pPr>
            <a:r>
              <a:rPr lang="tr-TR" dirty="0" smtClean="0"/>
              <a:t>                         - PLC Laboratuvarı</a:t>
            </a:r>
          </a:p>
          <a:p>
            <a:pPr marL="0" indent="0">
              <a:spcAft>
                <a:spcPts val="1600"/>
              </a:spcAft>
              <a:buNone/>
            </a:pPr>
            <a:r>
              <a:rPr lang="tr-TR" dirty="0" smtClean="0"/>
              <a:t>                         - Konferans Salonu</a:t>
            </a:r>
          </a:p>
          <a:p>
            <a:pPr marL="0" indent="0">
              <a:spcAft>
                <a:spcPts val="1600"/>
              </a:spcAft>
              <a:buNone/>
            </a:pPr>
            <a:r>
              <a:rPr lang="tr-TR" dirty="0" smtClean="0"/>
              <a:t>                      - Geniş Yeşil Alan</a:t>
            </a:r>
          </a:p>
          <a:p>
            <a:pPr marL="0" indent="0">
              <a:spcAft>
                <a:spcPts val="1600"/>
              </a:spcAft>
              <a:buNone/>
            </a:pPr>
            <a:r>
              <a:rPr lang="tr-TR" dirty="0" smtClean="0"/>
              <a:t>                 - Yemekhane</a:t>
            </a:r>
          </a:p>
          <a:p>
            <a:pPr marL="0" indent="0">
              <a:spcAft>
                <a:spcPts val="1600"/>
              </a:spcAft>
              <a:buNone/>
            </a:pPr>
            <a:r>
              <a:rPr lang="tr-TR" dirty="0" smtClean="0"/>
              <a:t>         - Kafeterya</a:t>
            </a:r>
          </a:p>
          <a:p>
            <a:pPr marL="0" indent="0">
              <a:spcAft>
                <a:spcPts val="1600"/>
              </a:spcAft>
              <a:buNone/>
            </a:pPr>
            <a:r>
              <a:rPr lang="tr-TR" dirty="0" smtClean="0"/>
              <a:t>- Sosyal Alanlar</a:t>
            </a:r>
          </a:p>
        </p:txBody>
      </p:sp>
      <p:pic>
        <p:nvPicPr>
          <p:cNvPr id="6" name="Resim 5"/>
          <p:cNvPicPr>
            <a:picLocks noChangeAspect="1"/>
          </p:cNvPicPr>
          <p:nvPr/>
        </p:nvPicPr>
        <p:blipFill rotWithShape="1">
          <a:blip r:embed="rId2"/>
          <a:srcRect r="22500" b="8927"/>
          <a:stretch/>
        </p:blipFill>
        <p:spPr>
          <a:xfrm>
            <a:off x="1650561" y="848009"/>
            <a:ext cx="5107591" cy="4969464"/>
          </a:xfrm>
          <a:prstGeom prst="ellipse">
            <a:avLst/>
          </a:prstGeom>
          <a:ln>
            <a:noFill/>
          </a:ln>
          <a:effectLst>
            <a:softEdge rad="112500"/>
          </a:effectLst>
        </p:spPr>
      </p:pic>
    </p:spTree>
    <p:extLst>
      <p:ext uri="{BB962C8B-B14F-4D97-AF65-F5344CB8AC3E}">
        <p14:creationId xmlns:p14="http://schemas.microsoft.com/office/powerpoint/2010/main" val="101473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945931" y="378373"/>
            <a:ext cx="10012294" cy="548700"/>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pc="300" dirty="0" smtClean="0"/>
              <a:t>BARINMA İMKANLARI</a:t>
            </a:r>
            <a:endParaRPr lang="tr-TR" spc="300" dirty="0"/>
          </a:p>
        </p:txBody>
      </p:sp>
      <p:sp>
        <p:nvSpPr>
          <p:cNvPr id="7" name="Dikdörtgen 6"/>
          <p:cNvSpPr/>
          <p:nvPr/>
        </p:nvSpPr>
        <p:spPr>
          <a:xfrm>
            <a:off x="945932" y="886905"/>
            <a:ext cx="10267293" cy="3139321"/>
          </a:xfrm>
          <a:prstGeom prst="rect">
            <a:avLst/>
          </a:prstGeom>
        </p:spPr>
        <p:txBody>
          <a:bodyPr wrap="square">
            <a:spAutoFit/>
          </a:bodyPr>
          <a:lstStyle/>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Dörtyol Meslek Yüksekokulu yerleşke alanı içerisinde 20.000 m²'lik alan Yüksek Öğrenim Kredi ve Yurtlar Kurumu için tahsis edilmiştir. Yurtta 508 öğrenci (254 kız, 254 erkek) barınma ihtiyacını karşılayabilmektedir.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Dörtyol Meslek Yüksekokulu Kampüsüne yürüme mesafesinde bulunan kız ve erkek yurtları öğrencilerin ihtiyaçlarını sağlamaktadır.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Akademik takvim süresince her sabah öğrencilerimize kahvaltı hizmetimiz bulunmaktadır.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Yurtlarımızda 7/24 sıcak su kullanılabilir.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2"/>
          <a:srcRect t="49761"/>
          <a:stretch/>
        </p:blipFill>
        <p:spPr>
          <a:xfrm>
            <a:off x="5498225" y="3363309"/>
            <a:ext cx="5715000" cy="2459613"/>
          </a:xfrm>
          <a:prstGeom prst="rect">
            <a:avLst/>
          </a:prstGeom>
        </p:spPr>
      </p:pic>
      <p:sp>
        <p:nvSpPr>
          <p:cNvPr id="4" name="Dikdörtgen 3"/>
          <p:cNvSpPr/>
          <p:nvPr/>
        </p:nvSpPr>
        <p:spPr>
          <a:xfrm>
            <a:off x="945931" y="3942146"/>
            <a:ext cx="4403835" cy="2308324"/>
          </a:xfrm>
          <a:prstGeom prst="rect">
            <a:avLst/>
          </a:prstGeom>
        </p:spPr>
        <p:txBody>
          <a:bodyPr wrap="square">
            <a:spAutoFit/>
          </a:bodyPr>
          <a:lstStyle/>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Yurdumuzda her odada kişiye tahsis edilen yatak, (yastık,  yatak örtüsü, battaniye, çarşaf, nevresim takımı),  masa, çalışma sandalyesi, aydınlatma ünitesi ayrıca özel internet bağlantısı bulunmaktadır.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Odalarımız içerinde donatılmış banyo ve tuvalet mevcuttur.</a:t>
            </a:r>
          </a:p>
        </p:txBody>
      </p:sp>
    </p:spTree>
    <p:extLst>
      <p:ext uri="{BB962C8B-B14F-4D97-AF65-F5344CB8AC3E}">
        <p14:creationId xmlns:p14="http://schemas.microsoft.com/office/powerpoint/2010/main" val="258438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945931" y="378373"/>
            <a:ext cx="10012294" cy="548700"/>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pc="300" dirty="0" smtClean="0"/>
              <a:t>Yaz Okulu</a:t>
            </a:r>
            <a:endParaRPr lang="tr-TR" spc="300" dirty="0"/>
          </a:p>
        </p:txBody>
      </p:sp>
      <p:sp>
        <p:nvSpPr>
          <p:cNvPr id="7" name="Dikdörtgen 6"/>
          <p:cNvSpPr/>
          <p:nvPr/>
        </p:nvSpPr>
        <p:spPr>
          <a:xfrm>
            <a:off x="945932" y="802825"/>
            <a:ext cx="10184524"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uygulanacak olan eğitim-öğretim </a:t>
            </a:r>
            <a:r>
              <a:rPr lang="tr-TR" dirty="0" smtClean="0">
                <a:latin typeface="Times New Roman" panose="02020603050405020304" pitchFamily="18" charset="0"/>
                <a:cs typeface="Times New Roman" panose="02020603050405020304" pitchFamily="18" charset="0"/>
              </a:rPr>
              <a:t>programıdır.</a:t>
            </a:r>
          </a:p>
          <a:p>
            <a:pPr marL="285750" indent="-285750" algn="just">
              <a:lnSpc>
                <a:spcPct val="150000"/>
              </a:lnSpc>
              <a:buFont typeface="Wingdings" panose="05000000000000000000" pitchFamily="2" charset="2"/>
              <a:buChar char="Ø"/>
            </a:pPr>
            <a:r>
              <a:rPr lang="tr-TR" dirty="0" err="1" smtClean="0">
                <a:latin typeface="Times New Roman" panose="02020603050405020304" pitchFamily="18" charset="0"/>
                <a:cs typeface="Times New Roman" panose="02020603050405020304" pitchFamily="18" charset="0"/>
              </a:rPr>
              <a:t>Dörytol</a:t>
            </a:r>
            <a:r>
              <a:rPr lang="tr-TR" dirty="0" smtClean="0">
                <a:latin typeface="Times New Roman" panose="02020603050405020304" pitchFamily="18" charset="0"/>
                <a:cs typeface="Times New Roman" panose="02020603050405020304" pitchFamily="18" charset="0"/>
              </a:rPr>
              <a:t> MYO birimlerinde ders açılmışsa öncelikle buradan alınır, ders açılmamışsa üniversitemiz farklı birimlerinden ya da farklı üniversitelerden </a:t>
            </a:r>
            <a:r>
              <a:rPr lang="tr-TR" dirty="0">
                <a:latin typeface="Times New Roman" panose="02020603050405020304" pitchFamily="18" charset="0"/>
                <a:cs typeface="Times New Roman" panose="02020603050405020304" pitchFamily="18" charset="0"/>
              </a:rPr>
              <a:t>alınabilir. Diğer birimlerden ders almak isteyenler AKTS ve ders içeriği uyumu sağlanması gerekir.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Bir dersin açılabilmesi için en az 15 öğrenci seçmiş olmalıdır.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Her ders için ayrı ayrı ücret </a:t>
            </a:r>
            <a:r>
              <a:rPr lang="tr-TR" dirty="0">
                <a:latin typeface="Times New Roman" panose="02020603050405020304" pitchFamily="18" charset="0"/>
                <a:cs typeface="Times New Roman" panose="02020603050405020304" pitchFamily="18" charset="0"/>
              </a:rPr>
              <a:t>yatırılır. </a:t>
            </a:r>
            <a:r>
              <a:rPr lang="tr-TR" dirty="0" smtClean="0">
                <a:latin typeface="Times New Roman" panose="02020603050405020304" pitchFamily="18" charset="0"/>
                <a:cs typeface="Times New Roman" panose="02020603050405020304" pitchFamily="18" charset="0"/>
              </a:rPr>
              <a:t>Öğrenci </a:t>
            </a:r>
            <a:r>
              <a:rPr lang="tr-TR" dirty="0">
                <a:latin typeface="Times New Roman" panose="02020603050405020304" pitchFamily="18" charset="0"/>
                <a:cs typeface="Times New Roman" panose="02020603050405020304" pitchFamily="18" charset="0"/>
              </a:rPr>
              <a:t>sayısının az olması nedeniyle dersin açılmaması durumunda </a:t>
            </a:r>
            <a:r>
              <a:rPr lang="tr-TR" dirty="0" smtClean="0">
                <a:latin typeface="Times New Roman" panose="02020603050405020304" pitchFamily="18" charset="0"/>
                <a:cs typeface="Times New Roman" panose="02020603050405020304" pitchFamily="18" charset="0"/>
              </a:rPr>
              <a:t>ücreti öğrenciye </a:t>
            </a:r>
            <a:r>
              <a:rPr lang="tr-TR" dirty="0">
                <a:latin typeface="Times New Roman" panose="02020603050405020304" pitchFamily="18" charset="0"/>
                <a:cs typeface="Times New Roman" panose="02020603050405020304" pitchFamily="18" charset="0"/>
              </a:rPr>
              <a:t>iade edilir.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Eğitim dönemi 7 hafta olup devam mecburiyeti bulunmaktadır.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Mezun konumuna gelenler için yaz okulu sonunda tek ders sınavı yapılır.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Kayıtlar normal dönem kaydı gibi OBS üzerinden yapılır, öğrenci </a:t>
            </a:r>
            <a:r>
              <a:rPr lang="tr-TR" dirty="0">
                <a:latin typeface="Times New Roman" panose="02020603050405020304" pitchFamily="18" charset="0"/>
                <a:cs typeface="Times New Roman" panose="02020603050405020304" pitchFamily="18" charset="0"/>
              </a:rPr>
              <a:t>en fazla 3 ders alabilir</a:t>
            </a:r>
            <a:r>
              <a:rPr lang="tr-TR"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Yaz okulu ile çakışmayacak şekilde öğrenciler staj da yapabilirler. Ancak staj tamamlanmadan yaz okulu sonrasında açılacak tek ders sınavına giremezler.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Yaz okulu akademik takvimi üniversitemiz tarafından her yıl duyurulur.</a:t>
            </a:r>
          </a:p>
        </p:txBody>
      </p:sp>
    </p:spTree>
    <p:extLst>
      <p:ext uri="{BB962C8B-B14F-4D97-AF65-F5344CB8AC3E}">
        <p14:creationId xmlns:p14="http://schemas.microsoft.com/office/powerpoint/2010/main" val="173535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64066" y="546535"/>
            <a:ext cx="9669334" cy="548700"/>
          </a:xfrm>
        </p:spPr>
        <p:txBody>
          <a:bodyPr>
            <a:noAutofit/>
          </a:bodyPr>
          <a:lstStyle/>
          <a:p>
            <a:pPr algn="ctr"/>
            <a:r>
              <a:rPr lang="tr-TR" sz="3200" spc="300" dirty="0" smtClean="0"/>
              <a:t>STAJ</a:t>
            </a:r>
            <a:endParaRPr lang="tr-TR" sz="3200" spc="300" dirty="0"/>
          </a:p>
        </p:txBody>
      </p:sp>
      <p:sp>
        <p:nvSpPr>
          <p:cNvPr id="7" name="Dikdörtgen 6"/>
          <p:cNvSpPr/>
          <p:nvPr/>
        </p:nvSpPr>
        <p:spPr>
          <a:xfrm>
            <a:off x="864066" y="1048221"/>
            <a:ext cx="10234858"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a:t>
            </a:r>
            <a:r>
              <a:rPr lang="tr-TR" dirty="0" smtClean="0">
                <a:latin typeface="Times New Roman" panose="02020603050405020304" pitchFamily="18" charset="0"/>
                <a:cs typeface="Times New Roman" panose="02020603050405020304" pitchFamily="18" charset="0"/>
              </a:rPr>
              <a:t>bir işyerinde yapılan uygulamalı eğitimdir.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komisyonunun belirlediği ön kriterlere göre bir staj </a:t>
            </a:r>
            <a:r>
              <a:rPr lang="tr-TR" dirty="0">
                <a:latin typeface="Times New Roman" panose="02020603050405020304" pitchFamily="18" charset="0"/>
                <a:cs typeface="Times New Roman" panose="02020603050405020304" pitchFamily="18" charset="0"/>
              </a:rPr>
              <a:t>yeri bulma sorumluluğu öğrenciye </a:t>
            </a:r>
            <a:r>
              <a:rPr lang="tr-TR" dirty="0" smtClean="0">
                <a:latin typeface="Times New Roman" panose="02020603050405020304" pitchFamily="18" charset="0"/>
                <a:cs typeface="Times New Roman" panose="02020603050405020304" pitchFamily="18" charset="0"/>
              </a:rPr>
              <a:t>aittir.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30 iş günü yapılır.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yeri belirleyen öğrenci internet sitemizden staj defterini indirir ve EK1 ve EK2 belgelerini işverene onaylatarak üniversitedeki danışmanına ve bölüm başkanına imzalatır.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süresince staj defteri günlük olarak doldurulur. Staj </a:t>
            </a:r>
            <a:r>
              <a:rPr lang="tr-TR" dirty="0">
                <a:latin typeface="Times New Roman" panose="02020603050405020304" pitchFamily="18" charset="0"/>
                <a:cs typeface="Times New Roman" panose="02020603050405020304" pitchFamily="18" charset="0"/>
              </a:rPr>
              <a:t>bitiminde staj </a:t>
            </a:r>
            <a:r>
              <a:rPr lang="tr-TR" dirty="0" smtClean="0">
                <a:latin typeface="Times New Roman" panose="02020603050405020304" pitchFamily="18" charset="0"/>
                <a:cs typeface="Times New Roman" panose="02020603050405020304" pitchFamily="18" charset="0"/>
              </a:rPr>
              <a:t>defteri bölüm staj komisyonuna sunulur. Staj danışmanı stajını başarı ile tamamlayan öğrencilerin sisteme notlarını yükler. Staj notunun öğrenci not ortalamasına etkisi yoktur.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Stajların </a:t>
            </a:r>
            <a:r>
              <a:rPr lang="tr-TR" dirty="0">
                <a:latin typeface="Times New Roman" panose="02020603050405020304" pitchFamily="18" charset="0"/>
                <a:cs typeface="Times New Roman" panose="02020603050405020304" pitchFamily="18" charset="0"/>
              </a:rPr>
              <a:t>belirlenen tarihler arasında kesintisiz olarak tamamlanması gerekir. Ancak resmi rapora dayalı 5 güne kadar hastalık durumu ve işyerinden onaylı 3 güne </a:t>
            </a:r>
            <a:r>
              <a:rPr lang="tr-TR" dirty="0" smtClean="0">
                <a:latin typeface="Times New Roman" panose="02020603050405020304" pitchFamily="18" charset="0"/>
                <a:cs typeface="Times New Roman" panose="02020603050405020304" pitchFamily="18" charset="0"/>
              </a:rPr>
              <a:t>kadar </a:t>
            </a:r>
            <a:r>
              <a:rPr lang="tr-TR" dirty="0">
                <a:latin typeface="Times New Roman" panose="02020603050405020304" pitchFamily="18" charset="0"/>
                <a:cs typeface="Times New Roman" panose="02020603050405020304" pitchFamily="18" charset="0"/>
              </a:rPr>
              <a:t>devamsızlık durumu mazeretten sayılır.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İşyeri tarafından doldurulacak gizli ‘</a:t>
            </a:r>
            <a:r>
              <a:rPr lang="tr-TR" dirty="0" smtClean="0">
                <a:latin typeface="Times New Roman" panose="02020603050405020304" pitchFamily="18" charset="0"/>
                <a:cs typeface="Times New Roman" panose="02020603050405020304" pitchFamily="18" charset="0"/>
              </a:rPr>
              <a:t>Kurum </a:t>
            </a:r>
            <a:r>
              <a:rPr lang="tr-TR" dirty="0">
                <a:latin typeface="Times New Roman" panose="02020603050405020304" pitchFamily="18" charset="0"/>
                <a:cs typeface="Times New Roman" panose="02020603050405020304" pitchFamily="18" charset="0"/>
              </a:rPr>
              <a:t>Staj </a:t>
            </a:r>
            <a:r>
              <a:rPr lang="tr-TR" dirty="0" smtClean="0">
                <a:latin typeface="Times New Roman" panose="02020603050405020304" pitchFamily="18" charset="0"/>
                <a:cs typeface="Times New Roman" panose="02020603050405020304" pitchFamily="18" charset="0"/>
              </a:rPr>
              <a:t>Değerlendirme Formu</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kaşeli/mühürlü </a:t>
            </a:r>
            <a:r>
              <a:rPr lang="tr-TR" dirty="0">
                <a:latin typeface="Times New Roman" panose="02020603050405020304" pitchFamily="18" charset="0"/>
                <a:cs typeface="Times New Roman" panose="02020603050405020304" pitchFamily="18" charset="0"/>
              </a:rPr>
              <a:t>kapalı zarf </a:t>
            </a:r>
            <a:r>
              <a:rPr lang="tr-TR" dirty="0" smtClean="0">
                <a:latin typeface="Times New Roman" panose="02020603050405020304" pitchFamily="18" charset="0"/>
                <a:cs typeface="Times New Roman" panose="02020603050405020304" pitchFamily="18" charset="0"/>
              </a:rPr>
              <a:t>içerisinde, staj defteri ile beraber </a:t>
            </a:r>
            <a:r>
              <a:rPr lang="tr-TR" dirty="0">
                <a:latin typeface="Times New Roman" panose="02020603050405020304" pitchFamily="18" charset="0"/>
                <a:cs typeface="Times New Roman" panose="02020603050405020304" pitchFamily="18" charset="0"/>
              </a:rPr>
              <a:t>bölüm staj komisyonuna </a:t>
            </a:r>
            <a:r>
              <a:rPr lang="tr-TR" dirty="0" smtClean="0">
                <a:latin typeface="Times New Roman" panose="02020603050405020304" pitchFamily="18" charset="0"/>
                <a:cs typeface="Times New Roman" panose="02020603050405020304" pitchFamily="18" charset="0"/>
              </a:rPr>
              <a:t>iletilmesi gerekmektedir </a:t>
            </a:r>
          </a:p>
        </p:txBody>
      </p:sp>
    </p:spTree>
    <p:extLst>
      <p:ext uri="{BB962C8B-B14F-4D97-AF65-F5344CB8AC3E}">
        <p14:creationId xmlns:p14="http://schemas.microsoft.com/office/powerpoint/2010/main" val="227841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032231" y="388883"/>
            <a:ext cx="10098223" cy="548700"/>
          </a:xfrm>
        </p:spPr>
        <p:txBody>
          <a:bodyPr>
            <a:noAutofit/>
          </a:bodyPr>
          <a:lstStyle/>
          <a:p>
            <a:pPr algn="ctr"/>
            <a:r>
              <a:rPr lang="tr-TR" sz="3200" dirty="0"/>
              <a:t>İME </a:t>
            </a:r>
            <a:r>
              <a:rPr lang="tr-TR" sz="3200" dirty="0" smtClean="0"/>
              <a:t>(İşletmede Mesleki Eğitim)</a:t>
            </a:r>
            <a:endParaRPr lang="tr-TR" sz="3200" dirty="0"/>
          </a:p>
        </p:txBody>
      </p:sp>
      <p:sp>
        <p:nvSpPr>
          <p:cNvPr id="5" name="Dikdörtgen 4"/>
          <p:cNvSpPr/>
          <p:nvPr/>
        </p:nvSpPr>
        <p:spPr>
          <a:xfrm>
            <a:off x="721453" y="809848"/>
            <a:ext cx="10409002"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ikinci sınıf bahar yarıyılında işyerinde yapılan mesleki eğitimi temsil eden bir derstir. Bu dersi/eğitimi alanlar bahar yayılından başka ders almazlar ve staj yapmazlar.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Son </a:t>
            </a:r>
            <a:r>
              <a:rPr lang="tr-TR" dirty="0">
                <a:latin typeface="Times New Roman" panose="02020603050405020304" pitchFamily="18" charset="0"/>
                <a:cs typeface="Times New Roman" panose="02020603050405020304" pitchFamily="18" charset="0"/>
              </a:rPr>
              <a:t>dönem dersleri haricindeki </a:t>
            </a:r>
            <a:r>
              <a:rPr lang="tr-TR" dirty="0" smtClean="0">
                <a:latin typeface="Times New Roman" panose="02020603050405020304" pitchFamily="18" charset="0"/>
                <a:cs typeface="Times New Roman" panose="02020603050405020304" pitchFamily="18" charset="0"/>
              </a:rPr>
              <a:t>tüm derslerini </a:t>
            </a:r>
            <a:r>
              <a:rPr lang="tr-TR" dirty="0">
                <a:latin typeface="Times New Roman" panose="02020603050405020304" pitchFamily="18" charset="0"/>
                <a:cs typeface="Times New Roman" panose="02020603050405020304" pitchFamily="18" charset="0"/>
              </a:rPr>
              <a:t>başarı ile tamamlamış </a:t>
            </a:r>
            <a:r>
              <a:rPr lang="tr-TR" dirty="0" smtClean="0">
                <a:latin typeface="Times New Roman" panose="02020603050405020304" pitchFamily="18" charset="0"/>
                <a:cs typeface="Times New Roman" panose="02020603050405020304" pitchFamily="18" charset="0"/>
              </a:rPr>
              <a:t>ve genel </a:t>
            </a:r>
            <a:r>
              <a:rPr lang="tr-TR" dirty="0">
                <a:latin typeface="Times New Roman" panose="02020603050405020304" pitchFamily="18" charset="0"/>
                <a:cs typeface="Times New Roman" panose="02020603050405020304" pitchFamily="18" charset="0"/>
              </a:rPr>
              <a:t>not ortalaması 2,75 ve üzeri </a:t>
            </a:r>
            <a:r>
              <a:rPr lang="tr-TR" dirty="0" smtClean="0">
                <a:latin typeface="Times New Roman" panose="02020603050405020304" pitchFamily="18" charset="0"/>
                <a:cs typeface="Times New Roman" panose="02020603050405020304" pitchFamily="18" charset="0"/>
              </a:rPr>
              <a:t>olan öğrenciler, mesleki eğitim yapacağı bir yeri bulup birimine onaylatmışsa,  </a:t>
            </a:r>
            <a:r>
              <a:rPr lang="tr-TR" dirty="0">
                <a:latin typeface="Times New Roman" panose="02020603050405020304" pitchFamily="18" charset="0"/>
                <a:cs typeface="Times New Roman" panose="02020603050405020304" pitchFamily="18" charset="0"/>
              </a:rPr>
              <a:t>kayıt </a:t>
            </a:r>
            <a:r>
              <a:rPr lang="tr-TR" dirty="0" smtClean="0">
                <a:latin typeface="Times New Roman" panose="02020603050405020304" pitchFamily="18" charset="0"/>
                <a:cs typeface="Times New Roman" panose="02020603050405020304" pitchFamily="18" charset="0"/>
              </a:rPr>
              <a:t>esnasında İME dersini seçebilirler.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yerini belirleyen öğrenci, İME takviminde belirtilen müracaat zamanında, internet sitemizden </a:t>
            </a:r>
            <a:r>
              <a:rPr lang="tr-TR" dirty="0">
                <a:latin typeface="Times New Roman" panose="02020603050405020304" pitchFamily="18" charset="0"/>
                <a:cs typeface="Times New Roman" panose="02020603050405020304" pitchFamily="18" charset="0"/>
              </a:rPr>
              <a:t>gerekli belgeleri(İME-01) </a:t>
            </a:r>
            <a:r>
              <a:rPr lang="tr-TR" dirty="0" smtClean="0">
                <a:latin typeface="Times New Roman" panose="02020603050405020304" pitchFamily="18" charset="0"/>
                <a:cs typeface="Times New Roman" panose="02020603050405020304" pitchFamily="18" charset="0"/>
              </a:rPr>
              <a:t>indirip işverene onaylatır ardından üniversitedeki danışmanına ve bölüm başkanına imzalatır. Onaylanması halinde bahar dönemi ders kaydında İME dersini seçer diğer hiçbir dersi seçmez.</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İME dönemi bahar döneminin başlaması ile başlar ve 14 haftalık eğitim süresince devam eder</a:t>
            </a:r>
            <a:r>
              <a:rPr lang="tr-TR" dirty="0" smtClean="0">
                <a:latin typeface="Times New Roman" panose="02020603050405020304" pitchFamily="18" charset="0"/>
                <a:cs typeface="Times New Roman" panose="02020603050405020304" pitchFamily="18" charset="0"/>
              </a:rPr>
              <a:t>. İME öğrencisi sürecin sonunda bir «İME </a:t>
            </a:r>
            <a:r>
              <a:rPr lang="tr-TR" dirty="0">
                <a:latin typeface="Times New Roman" panose="02020603050405020304" pitchFamily="18" charset="0"/>
                <a:cs typeface="Times New Roman" panose="02020603050405020304" pitchFamily="18" charset="0"/>
              </a:rPr>
              <a:t>Sonuç </a:t>
            </a:r>
            <a:r>
              <a:rPr lang="tr-TR" dirty="0" smtClean="0">
                <a:latin typeface="Times New Roman" panose="02020603050405020304" pitchFamily="18" charset="0"/>
                <a:cs typeface="Times New Roman" panose="02020603050405020304" pitchFamily="18" charset="0"/>
              </a:rPr>
              <a:t>Raporu»  hazırlar.</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notunun öğrenci not ortalamasına etki </a:t>
            </a:r>
            <a:r>
              <a:rPr lang="tr-TR" dirty="0">
                <a:latin typeface="Times New Roman" panose="02020603050405020304" pitchFamily="18" charset="0"/>
                <a:cs typeface="Times New Roman" panose="02020603050405020304" pitchFamily="18" charset="0"/>
              </a:rPr>
              <a:t>eder. </a:t>
            </a:r>
            <a:r>
              <a:rPr lang="tr-TR" dirty="0" smtClean="0">
                <a:latin typeface="Times New Roman" panose="02020603050405020304" pitchFamily="18" charset="0"/>
                <a:cs typeface="Times New Roman" panose="02020603050405020304" pitchFamily="18" charset="0"/>
              </a:rPr>
              <a:t>Başarının tespitinde </a:t>
            </a:r>
            <a:r>
              <a:rPr lang="tr-TR" dirty="0">
                <a:latin typeface="Times New Roman" panose="02020603050405020304" pitchFamily="18" charset="0"/>
                <a:cs typeface="Times New Roman" panose="02020603050405020304" pitchFamily="18" charset="0"/>
              </a:rPr>
              <a:t>100 üzerinden </a:t>
            </a:r>
            <a:r>
              <a:rPr lang="tr-TR" dirty="0" smtClean="0">
                <a:latin typeface="Times New Roman" panose="02020603050405020304" pitchFamily="18" charset="0"/>
                <a:cs typeface="Times New Roman" panose="02020603050405020304" pitchFamily="18" charset="0"/>
              </a:rPr>
              <a:t>işverenin notunun  %</a:t>
            </a:r>
            <a:r>
              <a:rPr lang="tr-TR" dirty="0">
                <a:latin typeface="Times New Roman" panose="02020603050405020304" pitchFamily="18" charset="0"/>
                <a:cs typeface="Times New Roman" panose="02020603050405020304" pitchFamily="18" charset="0"/>
              </a:rPr>
              <a:t>50’si, </a:t>
            </a:r>
            <a:r>
              <a:rPr lang="tr-TR" dirty="0" smtClean="0">
                <a:latin typeface="Times New Roman" panose="02020603050405020304" pitchFamily="18" charset="0"/>
                <a:cs typeface="Times New Roman" panose="02020603050405020304" pitchFamily="18" charset="0"/>
              </a:rPr>
              <a:t>danışman denetim notunun </a:t>
            </a:r>
            <a:r>
              <a:rPr lang="tr-TR" dirty="0">
                <a:latin typeface="Times New Roman" panose="02020603050405020304" pitchFamily="18" charset="0"/>
                <a:cs typeface="Times New Roman" panose="02020603050405020304" pitchFamily="18" charset="0"/>
              </a:rPr>
              <a:t>%25’i ve </a:t>
            </a:r>
            <a:r>
              <a:rPr lang="tr-TR" dirty="0" smtClean="0">
                <a:latin typeface="Times New Roman" panose="02020603050405020304" pitchFamily="18" charset="0"/>
                <a:cs typeface="Times New Roman" panose="02020603050405020304" pitchFamily="18" charset="0"/>
              </a:rPr>
              <a:t>komisyon «İME </a:t>
            </a:r>
            <a:r>
              <a:rPr lang="tr-TR" dirty="0">
                <a:latin typeface="Times New Roman" panose="02020603050405020304" pitchFamily="18" charset="0"/>
                <a:cs typeface="Times New Roman" panose="02020603050405020304" pitchFamily="18" charset="0"/>
              </a:rPr>
              <a:t>Sonuç </a:t>
            </a:r>
            <a:r>
              <a:rPr lang="tr-TR" dirty="0" smtClean="0">
                <a:latin typeface="Times New Roman" panose="02020603050405020304" pitchFamily="18" charset="0"/>
                <a:cs typeface="Times New Roman" panose="02020603050405020304" pitchFamily="18" charset="0"/>
              </a:rPr>
              <a:t>Raporu» değerlendirme notunun %25’i alınır. </a:t>
            </a:r>
          </a:p>
        </p:txBody>
      </p:sp>
    </p:spTree>
    <p:extLst>
      <p:ext uri="{BB962C8B-B14F-4D97-AF65-F5344CB8AC3E}">
        <p14:creationId xmlns:p14="http://schemas.microsoft.com/office/powerpoint/2010/main" val="148832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44;p68"/>
          <p:cNvSpPr txBox="1"/>
          <p:nvPr/>
        </p:nvSpPr>
        <p:spPr>
          <a:xfrm>
            <a:off x="2609251" y="1622359"/>
            <a:ext cx="8172264"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a:solidFill>
                  <a:schemeClr val="tx1"/>
                </a:solidFill>
              </a:rPr>
              <a:t>Kuzuculu </a:t>
            </a:r>
            <a:r>
              <a:rPr lang="tr-TR" dirty="0" err="1">
                <a:solidFill>
                  <a:schemeClr val="tx1"/>
                </a:solidFill>
              </a:rPr>
              <a:t>Mh</a:t>
            </a:r>
            <a:r>
              <a:rPr lang="tr-TR" dirty="0">
                <a:solidFill>
                  <a:schemeClr val="tx1"/>
                </a:solidFill>
              </a:rPr>
              <a:t>. Zühtü Çelebi Cad. No:126 Erzin yolu üzeri, Dörtyol, Hatay</a:t>
            </a:r>
            <a:endParaRPr sz="1200" dirty="0">
              <a:solidFill>
                <a:schemeClr val="tx1"/>
              </a:solidFill>
              <a:latin typeface="Lato"/>
              <a:ea typeface="Lato"/>
              <a:cs typeface="Lato"/>
              <a:sym typeface="Lato"/>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338" y="1622359"/>
            <a:ext cx="463947" cy="455760"/>
          </a:xfrm>
          <a:prstGeom prst="rect">
            <a:avLst/>
          </a:prstGeom>
        </p:spPr>
      </p:pic>
      <p:sp>
        <p:nvSpPr>
          <p:cNvPr id="11" name="Dikdörtgen 10"/>
          <p:cNvSpPr/>
          <p:nvPr/>
        </p:nvSpPr>
        <p:spPr>
          <a:xfrm>
            <a:off x="1032232" y="1120050"/>
            <a:ext cx="10098222" cy="369332"/>
          </a:xfrm>
          <a:prstGeom prst="rect">
            <a:avLst/>
          </a:prstGeom>
        </p:spPr>
        <p:txBody>
          <a:bodyPr wrap="square">
            <a:spAutoFit/>
          </a:bodyPr>
          <a:lstStyle/>
          <a:p>
            <a:pPr algn="ctr"/>
            <a:r>
              <a:rPr lang="tr-TR" b="1" spc="300" dirty="0">
                <a:solidFill>
                  <a:srgbClr val="C00000"/>
                </a:solidFill>
                <a:latin typeface="Times New Roman" panose="02020603050405020304" pitchFamily="18" charset="0"/>
                <a:cs typeface="Times New Roman" panose="02020603050405020304" pitchFamily="18" charset="0"/>
              </a:rPr>
              <a:t>Dörtyol Meslek Yüksekokulu</a:t>
            </a:r>
          </a:p>
        </p:txBody>
      </p:sp>
      <p:sp>
        <p:nvSpPr>
          <p:cNvPr id="15" name="Unvan 1"/>
          <p:cNvSpPr>
            <a:spLocks noGrp="1"/>
          </p:cNvSpPr>
          <p:nvPr>
            <p:ph type="title"/>
          </p:nvPr>
        </p:nvSpPr>
        <p:spPr>
          <a:xfrm>
            <a:off x="1032231" y="388883"/>
            <a:ext cx="10098223" cy="548700"/>
          </a:xfrm>
        </p:spPr>
        <p:txBody>
          <a:bodyPr>
            <a:noAutofit/>
          </a:bodyPr>
          <a:lstStyle/>
          <a:p>
            <a:pPr algn="ctr"/>
            <a:r>
              <a:rPr lang="tr-TR" sz="3200" spc="300" dirty="0" smtClean="0"/>
              <a:t>İletişim Bilgileri</a:t>
            </a:r>
            <a:endParaRPr lang="tr-TR" sz="3200" spc="300" dirty="0"/>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11249" y="2150701"/>
            <a:ext cx="586989" cy="586989"/>
          </a:xfrm>
          <a:prstGeom prst="rect">
            <a:avLst/>
          </a:prstGeom>
        </p:spPr>
      </p:pic>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171" y="2187799"/>
            <a:ext cx="604280" cy="604280"/>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78627" y="2259529"/>
            <a:ext cx="406534" cy="393687"/>
          </a:xfrm>
          <a:prstGeom prst="rect">
            <a:avLst/>
          </a:prstGeom>
        </p:spPr>
      </p:pic>
      <p:sp>
        <p:nvSpPr>
          <p:cNvPr id="19" name="Google Shape;2644;p68"/>
          <p:cNvSpPr txBox="1"/>
          <p:nvPr/>
        </p:nvSpPr>
        <p:spPr>
          <a:xfrm>
            <a:off x="2533451" y="2221585"/>
            <a:ext cx="167068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0 326 613 56 00</a:t>
            </a:r>
            <a:endParaRPr sz="1200" dirty="0">
              <a:solidFill>
                <a:schemeClr val="tx1"/>
              </a:solidFill>
              <a:latin typeface="Lato"/>
              <a:ea typeface="Lato"/>
              <a:cs typeface="Lato"/>
              <a:sym typeface="Lato"/>
            </a:endParaRPr>
          </a:p>
        </p:txBody>
      </p:sp>
      <p:sp>
        <p:nvSpPr>
          <p:cNvPr id="20" name="Google Shape;2644;p68"/>
          <p:cNvSpPr txBox="1"/>
          <p:nvPr/>
        </p:nvSpPr>
        <p:spPr>
          <a:xfrm>
            <a:off x="5471224" y="2221585"/>
            <a:ext cx="1834156"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0 326 764 84 44</a:t>
            </a:r>
            <a:endParaRPr sz="1200" dirty="0">
              <a:solidFill>
                <a:schemeClr val="tx1"/>
              </a:solidFill>
              <a:latin typeface="Lato"/>
              <a:ea typeface="Lato"/>
              <a:cs typeface="Lato"/>
              <a:sym typeface="Lato"/>
            </a:endParaRPr>
          </a:p>
        </p:txBody>
      </p:sp>
      <p:sp>
        <p:nvSpPr>
          <p:cNvPr id="21" name="Dikdörtgen 20"/>
          <p:cNvSpPr/>
          <p:nvPr/>
        </p:nvSpPr>
        <p:spPr>
          <a:xfrm>
            <a:off x="8073313" y="2259529"/>
            <a:ext cx="1834156" cy="369332"/>
          </a:xfrm>
          <a:prstGeom prst="rect">
            <a:avLst/>
          </a:prstGeom>
        </p:spPr>
        <p:txBody>
          <a:bodyPr wrap="none">
            <a:spAutoFit/>
          </a:bodyPr>
          <a:lstStyle/>
          <a:p>
            <a:r>
              <a:rPr lang="tr-TR" dirty="0"/>
              <a:t>dmyo@iste.edu.tr</a:t>
            </a:r>
          </a:p>
        </p:txBody>
      </p:sp>
      <p:sp>
        <p:nvSpPr>
          <p:cNvPr id="22" name="Dikdörtgen 21"/>
          <p:cNvSpPr/>
          <p:nvPr/>
        </p:nvSpPr>
        <p:spPr>
          <a:xfrm>
            <a:off x="1032232" y="3514325"/>
            <a:ext cx="10098222" cy="369332"/>
          </a:xfrm>
          <a:prstGeom prst="rect">
            <a:avLst/>
          </a:prstGeom>
        </p:spPr>
        <p:txBody>
          <a:bodyPr wrap="square">
            <a:spAutoFit/>
          </a:bodyPr>
          <a:lstStyle/>
          <a:p>
            <a:pPr algn="ctr"/>
            <a:r>
              <a:rPr lang="tr-TR" b="1" spc="300" dirty="0" smtClean="0">
                <a:solidFill>
                  <a:srgbClr val="C00000"/>
                </a:solidFill>
                <a:latin typeface="Times New Roman" panose="02020603050405020304" pitchFamily="18" charset="0"/>
                <a:cs typeface="Times New Roman" panose="02020603050405020304" pitchFamily="18" charset="0"/>
              </a:rPr>
              <a:t>Muhasebe ve Vergi Uygulamaları</a:t>
            </a:r>
            <a:endParaRPr lang="tr-TR" b="1" spc="300" dirty="0">
              <a:solidFill>
                <a:srgbClr val="C00000"/>
              </a:solidFill>
              <a:latin typeface="Times New Roman" panose="02020603050405020304" pitchFamily="18" charset="0"/>
              <a:cs typeface="Times New Roman" panose="02020603050405020304" pitchFamily="18" charset="0"/>
            </a:endParaRPr>
          </a:p>
        </p:txBody>
      </p:sp>
      <p:sp>
        <p:nvSpPr>
          <p:cNvPr id="24" name="Dikdörtgen 23"/>
          <p:cNvSpPr/>
          <p:nvPr/>
        </p:nvSpPr>
        <p:spPr>
          <a:xfrm>
            <a:off x="1595600" y="4935829"/>
            <a:ext cx="3235881" cy="369332"/>
          </a:xfrm>
          <a:prstGeom prst="rect">
            <a:avLst/>
          </a:prstGeom>
        </p:spPr>
        <p:txBody>
          <a:bodyPr wrap="square">
            <a:spAutoFit/>
          </a:bodyPr>
          <a:lstStyle/>
          <a:p>
            <a:pPr algn="ctr"/>
            <a:r>
              <a:rPr lang="tr-TR" dirty="0" err="1" smtClean="0">
                <a:solidFill>
                  <a:schemeClr val="tx1">
                    <a:lumMod val="75000"/>
                    <a:lumOff val="25000"/>
                  </a:schemeClr>
                </a:solidFill>
                <a:latin typeface="TMSans"/>
              </a:rPr>
              <a:t>Öğr.Gör</a:t>
            </a:r>
            <a:r>
              <a:rPr lang="tr-TR" dirty="0" smtClean="0">
                <a:solidFill>
                  <a:schemeClr val="tx1">
                    <a:lumMod val="75000"/>
                    <a:lumOff val="25000"/>
                  </a:schemeClr>
                </a:solidFill>
                <a:latin typeface="TMSans"/>
              </a:rPr>
              <a:t>. </a:t>
            </a:r>
            <a:r>
              <a:rPr lang="tr-TR" dirty="0" smtClean="0">
                <a:latin typeface="TMSans"/>
              </a:rPr>
              <a:t>Bestami DÖNER</a:t>
            </a:r>
            <a:endParaRPr lang="tr-TR" dirty="0">
              <a:latin typeface="TMSans"/>
            </a:endParaRPr>
          </a:p>
        </p:txBody>
      </p:sp>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1896" y="4169040"/>
            <a:ext cx="571470" cy="571470"/>
          </a:xfrm>
          <a:prstGeom prst="rect">
            <a:avLst/>
          </a:prstGeom>
        </p:spPr>
      </p:pic>
      <p:sp>
        <p:nvSpPr>
          <p:cNvPr id="26" name="Dikdörtgen 25"/>
          <p:cNvSpPr/>
          <p:nvPr/>
        </p:nvSpPr>
        <p:spPr>
          <a:xfrm>
            <a:off x="5823365" y="4113551"/>
            <a:ext cx="809965" cy="584775"/>
          </a:xfrm>
          <a:prstGeom prst="rect">
            <a:avLst/>
          </a:prstGeom>
        </p:spPr>
        <p:txBody>
          <a:bodyPr wrap="none">
            <a:spAutoFit/>
          </a:bodyPr>
          <a:lstStyle/>
          <a:p>
            <a:r>
              <a:rPr lang="tr-TR" sz="1600" dirty="0" smtClean="0"/>
              <a:t>Dahili</a:t>
            </a:r>
          </a:p>
          <a:p>
            <a:r>
              <a:rPr lang="tr-TR" sz="1600" dirty="0" smtClean="0"/>
              <a:t>Telefon</a:t>
            </a:r>
            <a:endParaRPr lang="tr-TR" sz="1600" dirty="0"/>
          </a:p>
        </p:txBody>
      </p:sp>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30905" y="4149008"/>
            <a:ext cx="586989" cy="586989"/>
          </a:xfrm>
          <a:prstGeom prst="rect">
            <a:avLst/>
          </a:prstGeom>
        </p:spPr>
      </p:pic>
      <p:sp>
        <p:nvSpPr>
          <p:cNvPr id="28" name="Dikdörtgen 27"/>
          <p:cNvSpPr/>
          <p:nvPr/>
        </p:nvSpPr>
        <p:spPr>
          <a:xfrm>
            <a:off x="9017894" y="4266685"/>
            <a:ext cx="574196" cy="338554"/>
          </a:xfrm>
          <a:prstGeom prst="rect">
            <a:avLst/>
          </a:prstGeom>
        </p:spPr>
        <p:txBody>
          <a:bodyPr wrap="none">
            <a:spAutoFit/>
          </a:bodyPr>
          <a:lstStyle/>
          <a:p>
            <a:r>
              <a:rPr lang="tr-TR" sz="1600" dirty="0" smtClean="0"/>
              <a:t>Mail</a:t>
            </a:r>
            <a:endParaRPr lang="tr-TR" sz="1600" dirty="0"/>
          </a:p>
        </p:txBody>
      </p:sp>
      <p:sp>
        <p:nvSpPr>
          <p:cNvPr id="29" name="Dikdörtgen 28"/>
          <p:cNvSpPr/>
          <p:nvPr/>
        </p:nvSpPr>
        <p:spPr>
          <a:xfrm>
            <a:off x="7905387" y="4843033"/>
            <a:ext cx="2610010" cy="369332"/>
          </a:xfrm>
          <a:prstGeom prst="rect">
            <a:avLst/>
          </a:prstGeom>
        </p:spPr>
        <p:txBody>
          <a:bodyPr wrap="none">
            <a:spAutoFit/>
          </a:bodyPr>
          <a:lstStyle/>
          <a:p>
            <a:r>
              <a:rPr lang="tr-TR" dirty="0"/>
              <a:t>bestami.doner@iste.edu.tr</a:t>
            </a:r>
          </a:p>
        </p:txBody>
      </p:sp>
      <p:sp>
        <p:nvSpPr>
          <p:cNvPr id="31" name="Google Shape;2644;p68"/>
          <p:cNvSpPr txBox="1"/>
          <p:nvPr/>
        </p:nvSpPr>
        <p:spPr>
          <a:xfrm>
            <a:off x="5623351" y="4807499"/>
            <a:ext cx="74020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6317</a:t>
            </a:r>
            <a:endParaRPr sz="1200" dirty="0">
              <a:solidFill>
                <a:schemeClr val="tx1"/>
              </a:solidFill>
              <a:latin typeface="Lato"/>
              <a:ea typeface="Lato"/>
              <a:cs typeface="Lato"/>
              <a:sym typeface="Lato"/>
            </a:endParaRPr>
          </a:p>
        </p:txBody>
      </p:sp>
      <p:sp>
        <p:nvSpPr>
          <p:cNvPr id="32" name="Dikdörtgen 31"/>
          <p:cNvSpPr/>
          <p:nvPr/>
        </p:nvSpPr>
        <p:spPr>
          <a:xfrm>
            <a:off x="7905387" y="5688018"/>
            <a:ext cx="2302233" cy="369332"/>
          </a:xfrm>
          <a:prstGeom prst="rect">
            <a:avLst/>
          </a:prstGeom>
        </p:spPr>
        <p:txBody>
          <a:bodyPr wrap="none">
            <a:spAutoFit/>
          </a:bodyPr>
          <a:lstStyle/>
          <a:p>
            <a:r>
              <a:rPr lang="tr-TR" dirty="0"/>
              <a:t>dilek.tuglu@iste.edu.tr</a:t>
            </a:r>
          </a:p>
        </p:txBody>
      </p:sp>
      <p:sp>
        <p:nvSpPr>
          <p:cNvPr id="33" name="Dikdörtgen 32"/>
          <p:cNvSpPr/>
          <p:nvPr/>
        </p:nvSpPr>
        <p:spPr>
          <a:xfrm>
            <a:off x="1763766" y="5695959"/>
            <a:ext cx="3235881" cy="369332"/>
          </a:xfrm>
          <a:prstGeom prst="rect">
            <a:avLst/>
          </a:prstGeom>
        </p:spPr>
        <p:txBody>
          <a:bodyPr wrap="square">
            <a:spAutoFit/>
          </a:bodyPr>
          <a:lstStyle/>
          <a:p>
            <a:r>
              <a:rPr lang="tr-TR" dirty="0" err="1" smtClean="0">
                <a:solidFill>
                  <a:schemeClr val="tx1">
                    <a:lumMod val="75000"/>
                    <a:lumOff val="25000"/>
                  </a:schemeClr>
                </a:solidFill>
                <a:latin typeface="TMSans"/>
              </a:rPr>
              <a:t>Öğr.Gör</a:t>
            </a:r>
            <a:r>
              <a:rPr lang="tr-TR" dirty="0" smtClean="0">
                <a:solidFill>
                  <a:schemeClr val="tx1">
                    <a:lumMod val="75000"/>
                    <a:lumOff val="25000"/>
                  </a:schemeClr>
                </a:solidFill>
                <a:latin typeface="TMSans"/>
              </a:rPr>
              <a:t>. </a:t>
            </a:r>
            <a:r>
              <a:rPr lang="tr-TR" dirty="0" smtClean="0">
                <a:latin typeface="TMSans"/>
              </a:rPr>
              <a:t>Dilek </a:t>
            </a:r>
            <a:r>
              <a:rPr lang="tr-TR" dirty="0">
                <a:latin typeface="TMSans"/>
              </a:rPr>
              <a:t>TUĞLU DUR</a:t>
            </a:r>
          </a:p>
        </p:txBody>
      </p:sp>
      <p:sp>
        <p:nvSpPr>
          <p:cNvPr id="34" name="Google Shape;2644;p68"/>
          <p:cNvSpPr txBox="1"/>
          <p:nvPr/>
        </p:nvSpPr>
        <p:spPr>
          <a:xfrm>
            <a:off x="5617957" y="5616950"/>
            <a:ext cx="74020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6322</a:t>
            </a:r>
            <a:endParaRPr sz="1200" dirty="0">
              <a:solidFill>
                <a:schemeClr val="tx1"/>
              </a:solidFill>
              <a:latin typeface="Lato"/>
              <a:ea typeface="Lato"/>
              <a:cs typeface="Lato"/>
              <a:sym typeface="Lato"/>
            </a:endParaRPr>
          </a:p>
        </p:txBody>
      </p:sp>
    </p:spTree>
    <p:extLst>
      <p:ext uri="{BB962C8B-B14F-4D97-AF65-F5344CB8AC3E}">
        <p14:creationId xmlns:p14="http://schemas.microsoft.com/office/powerpoint/2010/main" val="106597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257" y="2025242"/>
            <a:ext cx="4286718" cy="3350784"/>
          </a:xfrm>
          <a:prstGeom prst="rect">
            <a:avLst/>
          </a:prstGeom>
        </p:spPr>
      </p:pic>
      <p:sp>
        <p:nvSpPr>
          <p:cNvPr id="2" name="Unvan 1"/>
          <p:cNvSpPr>
            <a:spLocks noGrp="1"/>
          </p:cNvSpPr>
          <p:nvPr>
            <p:ph type="title"/>
          </p:nvPr>
        </p:nvSpPr>
        <p:spPr>
          <a:xfrm>
            <a:off x="1005490" y="224121"/>
            <a:ext cx="9042400" cy="788276"/>
          </a:xfrm>
        </p:spPr>
        <p:txBody>
          <a:bodyPr>
            <a:normAutofit/>
          </a:bodyPr>
          <a:lstStyle/>
          <a:p>
            <a:r>
              <a:rPr lang="tr-TR" sz="3200" dirty="0" smtClean="0"/>
              <a:t>MUHASEBE ve VERGİ UYGULAMALARI PROGRAM AMACI</a:t>
            </a:r>
            <a:endParaRPr lang="tr-TR" sz="3200" dirty="0"/>
          </a:p>
        </p:txBody>
      </p:sp>
      <p:sp>
        <p:nvSpPr>
          <p:cNvPr id="4" name="Dikdörtgen 3"/>
          <p:cNvSpPr/>
          <p:nvPr/>
        </p:nvSpPr>
        <p:spPr>
          <a:xfrm>
            <a:off x="1005490" y="1088799"/>
            <a:ext cx="10177517" cy="923330"/>
          </a:xfrm>
          <a:prstGeom prst="rect">
            <a:avLst/>
          </a:prstGeom>
        </p:spPr>
        <p:txBody>
          <a:bodyPr wrap="square">
            <a:spAutoFit/>
          </a:bodyPr>
          <a:lstStyle/>
          <a:p>
            <a:pPr algn="just"/>
            <a:r>
              <a:rPr lang="tr-TR" dirty="0"/>
              <a:t>Muhasebe ve Vergi Uygulamaları Programının amacı; işletmelerin muhasebe bölümleri ile kamu kurum ve kuruluşlarının muhasebe servisinde sorumluluk üstlenebilecek ve/veya yasal şartları sağladıktan sonra kendi adına iş yeri açıp çalıştırabilecek nitelikli ara insan gücü yetiştirmektir</a:t>
            </a:r>
            <a:r>
              <a:rPr lang="tr-TR" dirty="0" smtClean="0"/>
              <a:t>. </a:t>
            </a:r>
          </a:p>
        </p:txBody>
      </p:sp>
      <p:sp>
        <p:nvSpPr>
          <p:cNvPr id="6" name="Dikdörtgen 5"/>
          <p:cNvSpPr/>
          <p:nvPr/>
        </p:nvSpPr>
        <p:spPr>
          <a:xfrm>
            <a:off x="1005490" y="1992474"/>
            <a:ext cx="6502734" cy="3416320"/>
          </a:xfrm>
          <a:prstGeom prst="rect">
            <a:avLst/>
          </a:prstGeom>
        </p:spPr>
        <p:txBody>
          <a:bodyPr wrap="square">
            <a:spAutoFit/>
          </a:bodyPr>
          <a:lstStyle/>
          <a:p>
            <a:pPr algn="just"/>
            <a:endParaRPr lang="tr-TR" dirty="0"/>
          </a:p>
          <a:p>
            <a:pPr algn="just"/>
            <a:r>
              <a:rPr lang="tr-TR" dirty="0" smtClean="0"/>
              <a:t>Muhasebe </a:t>
            </a:r>
            <a:r>
              <a:rPr lang="tr-TR" dirty="0"/>
              <a:t>ve Vergi Uygulamaları Programı ön lisans düzeyinde verdiği teorik ve uygulamalı eğitimle muhasebe meslek ara elemanı yetiştirmektedir. Programdan mezun olan öğrencilerimiz muhasebe ve vergi konusunda hizmet veren kamu veya özel sektör işletmelerinde, yeminli mali müşavirlik veya serbest muhasebeci mali müşavir bürolarında çalışabilmektedirler. Yüksekokulumuz toplumun ve işletmelerimizin güçlenmesine katkıda bulunacak nitelikli ara eleman yetiştirme hedefinin yanı sıra öğrencilerimizin çağın gereklerine uygun, evrensel niteliklere sahip, sorumluluk alabilen, etkin iletişim becerileri geliştirmiş, sorun çözebilen bireyler olarak yetişmesini hedeflemektedir.</a:t>
            </a:r>
          </a:p>
        </p:txBody>
      </p:sp>
    </p:spTree>
    <p:extLst>
      <p:ext uri="{BB962C8B-B14F-4D97-AF65-F5344CB8AC3E}">
        <p14:creationId xmlns:p14="http://schemas.microsoft.com/office/powerpoint/2010/main" val="219834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133968"/>
            <a:ext cx="9042400" cy="788276"/>
          </a:xfrm>
        </p:spPr>
        <p:txBody>
          <a:bodyPr>
            <a:normAutofit/>
          </a:bodyPr>
          <a:lstStyle/>
          <a:p>
            <a:r>
              <a:rPr lang="tr-TR" sz="3200" dirty="0"/>
              <a:t>PROGRAM HAKKINDA GENEL BİLGİ</a:t>
            </a:r>
          </a:p>
        </p:txBody>
      </p:sp>
      <p:sp>
        <p:nvSpPr>
          <p:cNvPr id="5" name="Dikdörtgen 4"/>
          <p:cNvSpPr/>
          <p:nvPr/>
        </p:nvSpPr>
        <p:spPr>
          <a:xfrm>
            <a:off x="1005490" y="1098023"/>
            <a:ext cx="10057462" cy="923330"/>
          </a:xfrm>
          <a:prstGeom prst="rect">
            <a:avLst/>
          </a:prstGeom>
        </p:spPr>
        <p:txBody>
          <a:bodyPr wrap="square">
            <a:spAutoFit/>
          </a:bodyPr>
          <a:lstStyle/>
          <a:p>
            <a:pPr algn="just"/>
            <a:r>
              <a:rPr lang="tr-TR" dirty="0"/>
              <a:t>Eğitim sürecinde, öğrencilere; Muhasebeci olarak hukuki sorumluluklar ve mesleği ile ilgili mevzuatı takip etmenin önemi kavratılmakta, ticari hayatta kullanılan belgeleri tanıyabilme, düzenleyebilme gibi kabiliyetler kazandırılmaktadır. </a:t>
            </a:r>
          </a:p>
        </p:txBody>
      </p:sp>
      <p:pic>
        <p:nvPicPr>
          <p:cNvPr id="6" name="Resim 5"/>
          <p:cNvPicPr>
            <a:picLocks noChangeAspect="1"/>
          </p:cNvPicPr>
          <p:nvPr/>
        </p:nvPicPr>
        <p:blipFill>
          <a:blip r:embed="rId2"/>
          <a:stretch>
            <a:fillRect/>
          </a:stretch>
        </p:blipFill>
        <p:spPr>
          <a:xfrm>
            <a:off x="7107433" y="1874127"/>
            <a:ext cx="3955519" cy="3056537"/>
          </a:xfrm>
          <a:prstGeom prst="rect">
            <a:avLst/>
          </a:prstGeom>
          <a:ln>
            <a:noFill/>
          </a:ln>
          <a:effectLst>
            <a:softEdge rad="112500"/>
          </a:effectLst>
        </p:spPr>
      </p:pic>
      <p:sp>
        <p:nvSpPr>
          <p:cNvPr id="7" name="Dikdörtgen 6"/>
          <p:cNvSpPr/>
          <p:nvPr/>
        </p:nvSpPr>
        <p:spPr>
          <a:xfrm>
            <a:off x="1005491" y="2068342"/>
            <a:ext cx="5704402" cy="2862322"/>
          </a:xfrm>
          <a:prstGeom prst="rect">
            <a:avLst/>
          </a:prstGeom>
        </p:spPr>
        <p:txBody>
          <a:bodyPr wrap="square">
            <a:spAutoFit/>
          </a:bodyPr>
          <a:lstStyle/>
          <a:p>
            <a:pPr algn="just"/>
            <a:r>
              <a:rPr lang="tr-TR" dirty="0" smtClean="0"/>
              <a:t>Uygulamalı </a:t>
            </a:r>
            <a:r>
              <a:rPr lang="tr-TR" dirty="0"/>
              <a:t>muhasebe dersleri bilgisayar ortamında verilerek öğrencilerin bilgisayarlı muhasebe paket programlarını çalıştırabilme, alanıyla ilgili yazışmaları yapabilme, bilgi depolayabilme </a:t>
            </a:r>
            <a:r>
              <a:rPr lang="tr-TR" dirty="0" smtClean="0"/>
              <a:t>      ve </a:t>
            </a:r>
            <a:r>
              <a:rPr lang="tr-TR" dirty="0"/>
              <a:t>depolanmış bilgileri kullanabilme becerileri kazanabilmeleri hedeflenmektedir. Öğretim programı, öğrencilerin bu özellikleri kazanabileceği ve ticari hayatta kullanılan defterlerin mevzuata uygun usul </a:t>
            </a:r>
            <a:r>
              <a:rPr lang="tr-TR" dirty="0" smtClean="0"/>
              <a:t>  ve </a:t>
            </a:r>
            <a:r>
              <a:rPr lang="tr-TR" dirty="0"/>
              <a:t>esaslara göre işleyebilme alışkanlığını kazanmalarına olanak sağlayacak dersleri içermektedir.</a:t>
            </a:r>
          </a:p>
        </p:txBody>
      </p:sp>
    </p:spTree>
    <p:extLst>
      <p:ext uri="{BB962C8B-B14F-4D97-AF65-F5344CB8AC3E}">
        <p14:creationId xmlns:p14="http://schemas.microsoft.com/office/powerpoint/2010/main" val="84969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KAZANILAN DERECE</a:t>
            </a:r>
          </a:p>
        </p:txBody>
      </p:sp>
      <p:sp>
        <p:nvSpPr>
          <p:cNvPr id="4" name="Dikdörtgen 3"/>
          <p:cNvSpPr/>
          <p:nvPr/>
        </p:nvSpPr>
        <p:spPr>
          <a:xfrm>
            <a:off x="1005490" y="1203974"/>
            <a:ext cx="10177517" cy="1754326"/>
          </a:xfrm>
          <a:prstGeom prst="rect">
            <a:avLst/>
          </a:prstGeom>
        </p:spPr>
        <p:txBody>
          <a:bodyPr wrap="square">
            <a:spAutoFit/>
          </a:bodyPr>
          <a:lstStyle/>
          <a:p>
            <a:pPr algn="just"/>
            <a:r>
              <a:rPr lang="tr-TR" dirty="0"/>
              <a:t>Muhasebe ve Vergi Uygulamaları Programında “Ön Lisans” düzeyinde eğitim verilmektedir. Programın tüm koşullarını yerine getirerek başarı ile tamamlayan mezunlar Muhasebe ve Vergi Uygulamaları alanında “Ön Lisans Diploması” derecesi alırlar. Mezun olabilmek için bir adayın okuduğu programda belirtilen bütün seçmeli ve zorunlu dersleri almış ve bunlardan başarılı olmuş, 120 AKTS kredi ders almış, 4 üzerinden 2.25 </a:t>
            </a:r>
            <a:r>
              <a:rPr lang="tr-TR" dirty="0" err="1"/>
              <a:t>GNO’ya</a:t>
            </a:r>
            <a:r>
              <a:rPr lang="tr-TR" dirty="0"/>
              <a:t> sahip </a:t>
            </a:r>
            <a:r>
              <a:rPr lang="tr-TR" dirty="0" smtClean="0"/>
              <a:t>olmuş </a:t>
            </a:r>
            <a:r>
              <a:rPr lang="tr-TR" dirty="0"/>
              <a:t>ve stajını başarıyla tamamlamış olması gereklidir. </a:t>
            </a:r>
            <a:r>
              <a:rPr lang="tr-TR" dirty="0" smtClean="0"/>
              <a:t>İME </a:t>
            </a:r>
            <a:r>
              <a:rPr lang="tr-TR" dirty="0"/>
              <a:t>programını başarı ile tamamlayan öğrenciler staj uygulamasından muaf tutulmuştur.</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t="26688" b="22193"/>
          <a:stretch/>
        </p:blipFill>
        <p:spPr>
          <a:xfrm>
            <a:off x="1212685" y="3084420"/>
            <a:ext cx="9763125"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351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MEZUNLARIN MESLEKİ PROFİLİ</a:t>
            </a:r>
          </a:p>
        </p:txBody>
      </p:sp>
      <p:sp>
        <p:nvSpPr>
          <p:cNvPr id="4" name="Dikdörtgen 3"/>
          <p:cNvSpPr/>
          <p:nvPr/>
        </p:nvSpPr>
        <p:spPr>
          <a:xfrm>
            <a:off x="1005490" y="1330094"/>
            <a:ext cx="10177517" cy="2308324"/>
          </a:xfrm>
          <a:prstGeom prst="rect">
            <a:avLst/>
          </a:prstGeom>
        </p:spPr>
        <p:txBody>
          <a:bodyPr wrap="square">
            <a:spAutoFit/>
          </a:bodyPr>
          <a:lstStyle/>
          <a:p>
            <a:pPr algn="just"/>
            <a:r>
              <a:rPr lang="tr-TR" dirty="0"/>
              <a:t>Bu bölümden mezun olan öğrenciler hem girişimci hem de çalışan olarak iş hayatında kendilerine yer bulabilirler. Muhasebe ve vergi hizmeti veren </a:t>
            </a:r>
            <a:r>
              <a:rPr lang="tr-TR" dirty="0" smtClean="0"/>
              <a:t>YMM(Yeminli </a:t>
            </a:r>
            <a:r>
              <a:rPr lang="tr-TR" dirty="0"/>
              <a:t>mali </a:t>
            </a:r>
            <a:r>
              <a:rPr lang="tr-TR" dirty="0" smtClean="0"/>
              <a:t>müşavir) </a:t>
            </a:r>
            <a:r>
              <a:rPr lang="tr-TR" dirty="0"/>
              <a:t>veya SMMM (Serbest Muhasebeci Mali Müşavir) bürolarında ara eleman olarak çalışabilecekleri gibi, ön lisans sonrası lisans eğitimlerini tamamlayarak ve SMMM staj başlatma sınavına katılabilirler. Başarılı olmaları halinde 3 yıllık stajlarını tamamlayıp staj bitirme sınavına girebilirler. Staj bitirme sınavından da başarılı olmaları halinde SMMM ruhsatı alma hakkını kazanırlar. Böylece şirketlerde imza yetkisine sahip olarak Muhasebe departmanında yönetici olabilecekleri gibi kendi SMMM bürolarını da açıp serbest meslek erbabı olarak bağımsız çalışabilirler.</a:t>
            </a:r>
          </a:p>
        </p:txBody>
      </p:sp>
      <p:pic>
        <p:nvPicPr>
          <p:cNvPr id="3" name="Resim 2"/>
          <p:cNvPicPr>
            <a:picLocks noChangeAspect="1"/>
          </p:cNvPicPr>
          <p:nvPr/>
        </p:nvPicPr>
        <p:blipFill rotWithShape="1">
          <a:blip r:embed="rId2"/>
          <a:srcRect t="21175"/>
          <a:stretch/>
        </p:blipFill>
        <p:spPr>
          <a:xfrm>
            <a:off x="6094248" y="3384332"/>
            <a:ext cx="4936400" cy="2594084"/>
          </a:xfrm>
          <a:prstGeom prst="rect">
            <a:avLst/>
          </a:prstGeom>
        </p:spPr>
      </p:pic>
      <p:pic>
        <p:nvPicPr>
          <p:cNvPr id="6" name="Resim 5"/>
          <p:cNvPicPr>
            <a:picLocks noChangeAspect="1"/>
          </p:cNvPicPr>
          <p:nvPr/>
        </p:nvPicPr>
        <p:blipFill>
          <a:blip r:embed="rId3"/>
          <a:stretch>
            <a:fillRect/>
          </a:stretch>
        </p:blipFill>
        <p:spPr>
          <a:xfrm>
            <a:off x="1186684" y="3709331"/>
            <a:ext cx="3797620" cy="213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592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BİR ÜST ÖĞRENİME GEÇİŞ</a:t>
            </a:r>
          </a:p>
        </p:txBody>
      </p:sp>
      <p:sp>
        <p:nvSpPr>
          <p:cNvPr id="4" name="Dikdörtgen 3"/>
          <p:cNvSpPr/>
          <p:nvPr/>
        </p:nvSpPr>
        <p:spPr>
          <a:xfrm>
            <a:off x="1005490" y="1298562"/>
            <a:ext cx="10177517" cy="1477328"/>
          </a:xfrm>
          <a:prstGeom prst="rect">
            <a:avLst/>
          </a:prstGeom>
        </p:spPr>
        <p:txBody>
          <a:bodyPr wrap="square">
            <a:spAutoFit/>
          </a:bodyPr>
          <a:lstStyle/>
          <a:p>
            <a:pPr algn="just"/>
            <a:r>
              <a:rPr lang="tr-TR" dirty="0"/>
              <a:t>Bölüm mezunları dikey geçiş sınavında başarılı olmak koşuluyla örgün öğretimde İktisadi ve İdari Bilimler Fakültelerinin İşletme, Maliye ve İktisat bölümlerine, ilgili fakültelerin Muhasebe-Finansman Öğretmenliği bölümlerine dikey geçiş yapabilirler</a:t>
            </a:r>
            <a:r>
              <a:rPr lang="tr-TR" dirty="0" smtClean="0"/>
              <a:t>.</a:t>
            </a:r>
          </a:p>
          <a:p>
            <a:pPr algn="just"/>
            <a:endParaRPr lang="tr-TR" dirty="0"/>
          </a:p>
          <a:p>
            <a:pPr algn="just"/>
            <a:r>
              <a:rPr lang="tr-TR" dirty="0"/>
              <a:t>Muhasebe ve Vergi Uygulamaları Programı Mezunlarının Dikey Geçiş Yapabilecekleri Lisans Programları:</a:t>
            </a:r>
          </a:p>
        </p:txBody>
      </p:sp>
      <p:sp>
        <p:nvSpPr>
          <p:cNvPr id="5" name="Dikdörtgen 4"/>
          <p:cNvSpPr/>
          <p:nvPr/>
        </p:nvSpPr>
        <p:spPr>
          <a:xfrm>
            <a:off x="1005490" y="3213593"/>
            <a:ext cx="4586013" cy="2308324"/>
          </a:xfrm>
          <a:prstGeom prst="rect">
            <a:avLst/>
          </a:prstGeom>
        </p:spPr>
        <p:txBody>
          <a:bodyPr wrap="square">
            <a:spAutoFit/>
          </a:bodyPr>
          <a:lstStyle/>
          <a:p>
            <a:r>
              <a:rPr lang="tr-TR" dirty="0"/>
              <a:t>• İşletme Bilgi Yönetimi</a:t>
            </a:r>
          </a:p>
          <a:p>
            <a:r>
              <a:rPr lang="tr-TR" dirty="0"/>
              <a:t>• İşletme Enformatiği</a:t>
            </a:r>
          </a:p>
          <a:p>
            <a:r>
              <a:rPr lang="tr-TR" dirty="0"/>
              <a:t>• İşletme-Ekonomi</a:t>
            </a:r>
          </a:p>
          <a:p>
            <a:r>
              <a:rPr lang="tr-TR" dirty="0"/>
              <a:t>• Lojistik Yönetimi</a:t>
            </a:r>
          </a:p>
          <a:p>
            <a:r>
              <a:rPr lang="tr-TR" dirty="0"/>
              <a:t>• Muhasebe</a:t>
            </a:r>
          </a:p>
          <a:p>
            <a:r>
              <a:rPr lang="tr-TR" dirty="0"/>
              <a:t>• Muhasebe ve Finansal Yönetim</a:t>
            </a:r>
          </a:p>
          <a:p>
            <a:r>
              <a:rPr lang="tr-TR" dirty="0"/>
              <a:t>• Muhasebe ve Finansman Öğretmenliği</a:t>
            </a:r>
          </a:p>
          <a:p>
            <a:r>
              <a:rPr lang="tr-TR" dirty="0"/>
              <a:t>• Uluslararası </a:t>
            </a:r>
            <a:r>
              <a:rPr lang="tr-TR" dirty="0" smtClean="0"/>
              <a:t>Finans</a:t>
            </a:r>
            <a:endParaRPr lang="tr-TR" dirty="0"/>
          </a:p>
        </p:txBody>
      </p:sp>
      <p:sp>
        <p:nvSpPr>
          <p:cNvPr id="6" name="Dikdörtgen 5"/>
          <p:cNvSpPr/>
          <p:nvPr/>
        </p:nvSpPr>
        <p:spPr>
          <a:xfrm>
            <a:off x="6094248" y="3213593"/>
            <a:ext cx="4586013" cy="2585323"/>
          </a:xfrm>
          <a:prstGeom prst="rect">
            <a:avLst/>
          </a:prstGeom>
        </p:spPr>
        <p:txBody>
          <a:bodyPr wrap="square">
            <a:spAutoFit/>
          </a:bodyPr>
          <a:lstStyle/>
          <a:p>
            <a:pPr algn="just"/>
            <a:r>
              <a:rPr lang="tr-TR" dirty="0"/>
              <a:t>• Uluslararası İşletmecilik</a:t>
            </a:r>
          </a:p>
          <a:p>
            <a:pPr algn="just"/>
            <a:r>
              <a:rPr lang="tr-TR" dirty="0"/>
              <a:t>• Uluslararası Ticaret</a:t>
            </a:r>
          </a:p>
          <a:p>
            <a:pPr algn="just"/>
            <a:r>
              <a:rPr lang="tr-TR" dirty="0"/>
              <a:t>• Uluslararası Ticaret ve Finansman</a:t>
            </a:r>
          </a:p>
          <a:p>
            <a:pPr algn="just"/>
            <a:r>
              <a:rPr lang="tr-TR" dirty="0"/>
              <a:t>• Uluslararası Ticaret ve İşletmecilik</a:t>
            </a:r>
          </a:p>
          <a:p>
            <a:pPr algn="just"/>
            <a:r>
              <a:rPr lang="tr-TR" dirty="0"/>
              <a:t>• Çalışma Ekonomisi ve Endüstri İlişkileri</a:t>
            </a:r>
          </a:p>
          <a:p>
            <a:pPr algn="just"/>
            <a:r>
              <a:rPr lang="tr-TR" dirty="0"/>
              <a:t>• İşletme</a:t>
            </a:r>
          </a:p>
          <a:p>
            <a:pPr algn="just"/>
            <a:r>
              <a:rPr lang="tr-TR" dirty="0"/>
              <a:t>• İktisat</a:t>
            </a:r>
          </a:p>
          <a:p>
            <a:pPr algn="just"/>
            <a:r>
              <a:rPr lang="tr-TR" dirty="0"/>
              <a:t>• Maliye</a:t>
            </a:r>
          </a:p>
          <a:p>
            <a:pPr algn="just"/>
            <a:r>
              <a:rPr lang="tr-TR" dirty="0"/>
              <a:t>• Kamu Yönetimi</a:t>
            </a:r>
          </a:p>
        </p:txBody>
      </p:sp>
    </p:spTree>
    <p:extLst>
      <p:ext uri="{BB962C8B-B14F-4D97-AF65-F5344CB8AC3E}">
        <p14:creationId xmlns:p14="http://schemas.microsoft.com/office/powerpoint/2010/main" val="421941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ÖĞRETİM PROGRAMININ YAPISI</a:t>
            </a:r>
          </a:p>
        </p:txBody>
      </p:sp>
      <p:sp>
        <p:nvSpPr>
          <p:cNvPr id="4" name="Dikdörtgen 3"/>
          <p:cNvSpPr/>
          <p:nvPr/>
        </p:nvSpPr>
        <p:spPr>
          <a:xfrm>
            <a:off x="1005491" y="1261241"/>
            <a:ext cx="10019862" cy="4247317"/>
          </a:xfrm>
          <a:prstGeom prst="rect">
            <a:avLst/>
          </a:prstGeom>
        </p:spPr>
        <p:txBody>
          <a:bodyPr wrap="square">
            <a:spAutoFit/>
          </a:bodyPr>
          <a:lstStyle/>
          <a:p>
            <a:pPr algn="just"/>
            <a:r>
              <a:rPr lang="tr-TR" dirty="0"/>
              <a:t>Muhasebe ve Vergi Uygulamaları programı 4 </a:t>
            </a:r>
            <a:r>
              <a:rPr lang="tr-TR" dirty="0" smtClean="0"/>
              <a:t>yarıyıldan(2 yıl) </a:t>
            </a:r>
            <a:r>
              <a:rPr lang="tr-TR" dirty="0"/>
              <a:t>oluşmaktadır. Her dönem 30 AKTS ders verilmektedir. Programda muhasebe ve vergi konularında teorik temel eğitimin yanı sıra bir yandan da web tabanlı muhasebe yazılım programları bilgisayar başında çevrimiçi olarak işlenmektedir. Ayrıca öğrendikleri bilginin uygulanması için ikinci sınıfın sonunda 30 iş günü zorunlu yaz stajı uygulaması mevcuttur.</a:t>
            </a:r>
          </a:p>
          <a:p>
            <a:pPr algn="just"/>
            <a:endParaRPr lang="tr-TR" dirty="0"/>
          </a:p>
          <a:p>
            <a:pPr algn="just"/>
            <a:r>
              <a:rPr lang="tr-TR" dirty="0"/>
              <a:t>Programda ara sınav, ödev, proje, uygulama ve final sınavı gibi çok çeşitli değerlendirme yöntemleri uygulanmaktadır. Değerlendirme yöntemi yazılı sınav, test, ödev, proje, performans görevi içerebilir. Bölümde bulunan her bir ders,  internet sitemizde ve OBS üzerinde detaylı olarak açıklanmıştır.</a:t>
            </a:r>
          </a:p>
          <a:p>
            <a:pPr algn="just"/>
            <a:endParaRPr lang="tr-TR" dirty="0"/>
          </a:p>
          <a:p>
            <a:pPr algn="just"/>
            <a:r>
              <a:rPr lang="tr-TR" dirty="0"/>
              <a:t>Tüm sınavlar ve diğer etkinlikler 100 puan üzerinden değerlendirilir. Başarı notunun hesaplanmasında ara sınavın %40’ı, yarıyıl sonu sınavının(final) %60’ı alınır. Yapılacak bütünleme sınavı yarıyıl sonu notunun yerine geçmektedir. Final ya da bütünleme notu 30’un altında olması durumunda başarı notu FF olarak verilir. Bir dersten (AA), (BA), (BB), (CB), (CC), (G), notlarından birini alan öğrenciler o dersten başarılı sayılırlar. (F1), (FF), (FD), (DD), (DC) harf notları alanlar ise başarısız sayılır. </a:t>
            </a:r>
          </a:p>
        </p:txBody>
      </p:sp>
    </p:spTree>
    <p:extLst>
      <p:ext uri="{BB962C8B-B14F-4D97-AF65-F5344CB8AC3E}">
        <p14:creationId xmlns:p14="http://schemas.microsoft.com/office/powerpoint/2010/main" val="272833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3"/>
            <a:ext cx="9042400" cy="788276"/>
          </a:xfrm>
        </p:spPr>
        <p:txBody>
          <a:bodyPr>
            <a:normAutofit/>
          </a:bodyPr>
          <a:lstStyle/>
          <a:p>
            <a:r>
              <a:rPr lang="tr-TR" sz="3200" dirty="0"/>
              <a:t>ÖĞRETİM PROGRAMININ YAPISI</a:t>
            </a:r>
          </a:p>
        </p:txBody>
      </p:sp>
      <p:sp>
        <p:nvSpPr>
          <p:cNvPr id="4" name="Dikdörtgen 3"/>
          <p:cNvSpPr/>
          <p:nvPr/>
        </p:nvSpPr>
        <p:spPr>
          <a:xfrm>
            <a:off x="1005491" y="1261241"/>
            <a:ext cx="10019862" cy="3693319"/>
          </a:xfrm>
          <a:prstGeom prst="rect">
            <a:avLst/>
          </a:prstGeom>
        </p:spPr>
        <p:txBody>
          <a:bodyPr wrap="square">
            <a:spAutoFit/>
          </a:bodyPr>
          <a:lstStyle/>
          <a:p>
            <a:pPr algn="just"/>
            <a:r>
              <a:rPr lang="tr-TR" dirty="0" smtClean="0"/>
              <a:t>Öğrenciler</a:t>
            </a:r>
            <a:r>
              <a:rPr lang="tr-TR" dirty="0"/>
              <a:t>, bir dersin sınav haklarından yararlanmak için Üniversitemiz Ön Lisans ve Lisans Öğretim ve Sınav Yönetmeliği’nin ilgili maddesinde tanımlanan aşağıdaki şartları yerine getirmek zorundadır;</a:t>
            </a:r>
          </a:p>
          <a:p>
            <a:pPr algn="just"/>
            <a:endParaRPr lang="tr-TR" dirty="0"/>
          </a:p>
          <a:p>
            <a:pPr algn="just"/>
            <a:r>
              <a:rPr lang="tr-TR" dirty="0"/>
              <a:t>a) O derse kaydını yaptırmış olmak,</a:t>
            </a:r>
          </a:p>
          <a:p>
            <a:pPr algn="just"/>
            <a:endParaRPr lang="tr-TR" dirty="0"/>
          </a:p>
          <a:p>
            <a:pPr algn="just"/>
            <a:r>
              <a:rPr lang="tr-TR" dirty="0"/>
              <a:t>b) Teorik derslerin % 70’ine katılmak,</a:t>
            </a:r>
          </a:p>
          <a:p>
            <a:pPr algn="just"/>
            <a:endParaRPr lang="tr-TR" dirty="0"/>
          </a:p>
          <a:p>
            <a:pPr algn="just"/>
            <a:r>
              <a:rPr lang="tr-TR" dirty="0"/>
              <a:t>c) Uygulamalı derslerde uygulamaların % 80’ine katılmak,</a:t>
            </a:r>
          </a:p>
          <a:p>
            <a:pPr algn="just"/>
            <a:endParaRPr lang="tr-TR" dirty="0"/>
          </a:p>
          <a:p>
            <a:pPr algn="just"/>
            <a:r>
              <a:rPr lang="tr-TR" dirty="0"/>
              <a:t>d) Uygulamalarda başarılı olmak, verilen projeleri tamamlamış olmak zorunludur.</a:t>
            </a:r>
          </a:p>
          <a:p>
            <a:pPr algn="just"/>
            <a:endParaRPr lang="tr-TR" dirty="0"/>
          </a:p>
          <a:p>
            <a:pPr algn="just"/>
            <a:r>
              <a:rPr lang="tr-TR" dirty="0"/>
              <a:t>Öğretim ve sınavla ilgili diğer konular İskenderun Teknik Üniversitesi Ön Lisans ve Lisans Öğretim ve Sınav Yönetmeliği’nde bildirilmiştir.</a:t>
            </a:r>
          </a:p>
        </p:txBody>
      </p:sp>
    </p:spTree>
    <p:extLst>
      <p:ext uri="{BB962C8B-B14F-4D97-AF65-F5344CB8AC3E}">
        <p14:creationId xmlns:p14="http://schemas.microsoft.com/office/powerpoint/2010/main" val="283492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89" y="159073"/>
            <a:ext cx="9042400" cy="788276"/>
          </a:xfrm>
        </p:spPr>
        <p:txBody>
          <a:bodyPr>
            <a:noAutofit/>
          </a:bodyPr>
          <a:lstStyle/>
          <a:p>
            <a:r>
              <a:rPr lang="tr-TR" sz="3200" dirty="0" smtClean="0"/>
              <a:t>PROGRAMDA DERS VEREN AKADEMİK PERSONELLER</a:t>
            </a:r>
            <a:endParaRPr lang="tr-TR" sz="3200" dirty="0"/>
          </a:p>
        </p:txBody>
      </p:sp>
      <p:sp>
        <p:nvSpPr>
          <p:cNvPr id="4" name="Dikdörtgen 3"/>
          <p:cNvSpPr/>
          <p:nvPr/>
        </p:nvSpPr>
        <p:spPr>
          <a:xfrm>
            <a:off x="1005490" y="836109"/>
            <a:ext cx="10177517" cy="923330"/>
          </a:xfrm>
          <a:prstGeom prst="rect">
            <a:avLst/>
          </a:prstGeom>
        </p:spPr>
        <p:txBody>
          <a:bodyPr wrap="square">
            <a:spAutoFit/>
          </a:bodyPr>
          <a:lstStyle/>
          <a:p>
            <a:pPr algn="just"/>
            <a:r>
              <a:rPr lang="tr-TR" dirty="0" smtClean="0"/>
              <a:t>Muhasebe </a:t>
            </a:r>
            <a:r>
              <a:rPr lang="tr-TR" dirty="0"/>
              <a:t>ve Vergi Uygulamaları </a:t>
            </a:r>
            <a:r>
              <a:rPr lang="tr-TR" dirty="0" smtClean="0"/>
              <a:t>Programında kadrolu 2 akademik personel bulunmakla beraber Yüksekokulumuz diğer programlarından da akademik destek alınmaktadır. Program ortak dersleri UBOM aracılığı çevrimiçi yürütülmektedir. </a:t>
            </a:r>
            <a:endParaRPr lang="tr-TR" dirty="0"/>
          </a:p>
        </p:txBody>
      </p:sp>
      <p:sp>
        <p:nvSpPr>
          <p:cNvPr id="6" name="Dikdörtgen 5"/>
          <p:cNvSpPr/>
          <p:nvPr/>
        </p:nvSpPr>
        <p:spPr>
          <a:xfrm>
            <a:off x="1005489" y="1702172"/>
            <a:ext cx="3850289" cy="369332"/>
          </a:xfrm>
          <a:prstGeom prst="rect">
            <a:avLst/>
          </a:prstGeom>
        </p:spPr>
        <p:txBody>
          <a:bodyPr wrap="square">
            <a:spAutoFit/>
          </a:bodyPr>
          <a:lstStyle/>
          <a:p>
            <a:pPr algn="just"/>
            <a:r>
              <a:rPr lang="tr-TR" b="1" dirty="0" smtClean="0"/>
              <a:t>Program kadrolu öğretim elemanları</a:t>
            </a:r>
            <a:endParaRPr lang="tr-TR" b="1" dirty="0"/>
          </a:p>
        </p:txBody>
      </p:sp>
      <p:sp>
        <p:nvSpPr>
          <p:cNvPr id="7" name="Dikdörtgen 6"/>
          <p:cNvSpPr/>
          <p:nvPr/>
        </p:nvSpPr>
        <p:spPr>
          <a:xfrm>
            <a:off x="5885794" y="1702172"/>
            <a:ext cx="5370785" cy="369332"/>
          </a:xfrm>
          <a:prstGeom prst="rect">
            <a:avLst/>
          </a:prstGeom>
        </p:spPr>
        <p:txBody>
          <a:bodyPr wrap="square">
            <a:spAutoFit/>
          </a:bodyPr>
          <a:lstStyle/>
          <a:p>
            <a:pPr algn="just"/>
            <a:r>
              <a:rPr lang="tr-TR" b="1" dirty="0" smtClean="0"/>
              <a:t>Diğer programlardan derse giren öğretim elemanları</a:t>
            </a:r>
            <a:endParaRPr lang="tr-TR" b="1" dirty="0"/>
          </a:p>
        </p:txBody>
      </p:sp>
      <p:pic>
        <p:nvPicPr>
          <p:cNvPr id="8" name="Resim 7"/>
          <p:cNvPicPr>
            <a:picLocks noChangeAspect="1"/>
          </p:cNvPicPr>
          <p:nvPr/>
        </p:nvPicPr>
        <p:blipFill>
          <a:blip r:embed="rId2"/>
          <a:stretch>
            <a:fillRect/>
          </a:stretch>
        </p:blipFill>
        <p:spPr>
          <a:xfrm>
            <a:off x="1005489" y="2098811"/>
            <a:ext cx="3566511" cy="1003600"/>
          </a:xfrm>
          <a:prstGeom prst="rect">
            <a:avLst/>
          </a:prstGeom>
          <a:ln>
            <a:noFill/>
          </a:ln>
          <a:effectLst>
            <a:outerShdw blurRad="292100" dist="139700" dir="2700000" algn="tl" rotWithShape="0">
              <a:srgbClr val="333333">
                <a:alpha val="65000"/>
              </a:srgbClr>
            </a:outerShdw>
          </a:effectLst>
        </p:spPr>
      </p:pic>
      <p:pic>
        <p:nvPicPr>
          <p:cNvPr id="9" name="Resim 8"/>
          <p:cNvPicPr>
            <a:picLocks noChangeAspect="1"/>
          </p:cNvPicPr>
          <p:nvPr/>
        </p:nvPicPr>
        <p:blipFill rotWithShape="1">
          <a:blip r:embed="rId3"/>
          <a:srcRect r="12366"/>
          <a:stretch/>
        </p:blipFill>
        <p:spPr>
          <a:xfrm>
            <a:off x="1024539" y="3251335"/>
            <a:ext cx="3528410" cy="953380"/>
          </a:xfrm>
          <a:prstGeom prst="rect">
            <a:avLst/>
          </a:prstGeom>
          <a:ln>
            <a:noFill/>
          </a:ln>
          <a:effectLst>
            <a:outerShdw blurRad="292100" dist="139700" dir="2700000" algn="tl" rotWithShape="0">
              <a:srgbClr val="333333">
                <a:alpha val="65000"/>
              </a:srgbClr>
            </a:outerShdw>
          </a:effectLst>
        </p:spPr>
      </p:pic>
      <p:pic>
        <p:nvPicPr>
          <p:cNvPr id="10" name="Resim 9"/>
          <p:cNvPicPr>
            <a:picLocks noChangeAspect="1"/>
          </p:cNvPicPr>
          <p:nvPr/>
        </p:nvPicPr>
        <p:blipFill>
          <a:blip r:embed="rId4"/>
          <a:stretch>
            <a:fillRect/>
          </a:stretch>
        </p:blipFill>
        <p:spPr>
          <a:xfrm>
            <a:off x="5961335" y="2068040"/>
            <a:ext cx="3697672" cy="1008456"/>
          </a:xfrm>
          <a:prstGeom prst="rect">
            <a:avLst/>
          </a:prstGeom>
          <a:ln>
            <a:noFill/>
          </a:ln>
          <a:effectLst>
            <a:outerShdw blurRad="292100" dist="139700" dir="2700000" algn="tl" rotWithShape="0">
              <a:srgbClr val="333333">
                <a:alpha val="65000"/>
              </a:srgbClr>
            </a:outerShdw>
          </a:effectLst>
        </p:spPr>
      </p:pic>
      <p:pic>
        <p:nvPicPr>
          <p:cNvPr id="11" name="Resim 10"/>
          <p:cNvPicPr>
            <a:picLocks noChangeAspect="1"/>
          </p:cNvPicPr>
          <p:nvPr/>
        </p:nvPicPr>
        <p:blipFill rotWithShape="1">
          <a:blip r:embed="rId5"/>
          <a:srcRect t="6551" r="3488"/>
          <a:stretch/>
        </p:blipFill>
        <p:spPr>
          <a:xfrm>
            <a:off x="5955494" y="3138735"/>
            <a:ext cx="3687162" cy="961580"/>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rotWithShape="1">
          <a:blip r:embed="rId6"/>
          <a:srcRect r="7164"/>
          <a:stretch/>
        </p:blipFill>
        <p:spPr>
          <a:xfrm>
            <a:off x="5969108" y="4178190"/>
            <a:ext cx="3682125" cy="952530"/>
          </a:xfrm>
          <a:prstGeom prst="rect">
            <a:avLst/>
          </a:prstGeom>
          <a:ln>
            <a:noFill/>
          </a:ln>
          <a:effectLst>
            <a:outerShdw blurRad="292100" dist="139700" dir="2700000" algn="tl" rotWithShape="0">
              <a:srgbClr val="333333">
                <a:alpha val="65000"/>
              </a:srgbClr>
            </a:outerShdw>
          </a:effectLst>
        </p:spPr>
      </p:pic>
      <p:pic>
        <p:nvPicPr>
          <p:cNvPr id="12" name="Resim 11"/>
          <p:cNvPicPr>
            <a:picLocks noChangeAspect="1"/>
          </p:cNvPicPr>
          <p:nvPr/>
        </p:nvPicPr>
        <p:blipFill rotWithShape="1">
          <a:blip r:embed="rId7"/>
          <a:srcRect r="7580"/>
          <a:stretch/>
        </p:blipFill>
        <p:spPr>
          <a:xfrm>
            <a:off x="5969108" y="5239560"/>
            <a:ext cx="3673548" cy="908992"/>
          </a:xfrm>
          <a:prstGeom prst="rect">
            <a:avLst/>
          </a:prstGeom>
        </p:spPr>
      </p:pic>
    </p:spTree>
    <p:extLst>
      <p:ext uri="{BB962C8B-B14F-4D97-AF65-F5344CB8AC3E}">
        <p14:creationId xmlns:p14="http://schemas.microsoft.com/office/powerpoint/2010/main" val="3441819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zete kağıdı">
  <a:themeElements>
    <a:clrScheme name="Özel 1">
      <a:dk1>
        <a:sysClr val="windowText" lastClr="000000"/>
      </a:dk1>
      <a:lt1>
        <a:sysClr val="window" lastClr="FFFFFF"/>
      </a:lt1>
      <a:dk2>
        <a:srgbClr val="303030"/>
      </a:dk2>
      <a:lt2>
        <a:srgbClr val="DEDEE0"/>
      </a:lt2>
      <a:accent1>
        <a:srgbClr val="CD2147"/>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azete kağıdı">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SunumTemplate.pptx.pptx</Template>
  <TotalTime>2510</TotalTime>
  <Words>1512</Words>
  <Application>Microsoft Office PowerPoint</Application>
  <PresentationFormat>Geniş ekran</PresentationFormat>
  <Paragraphs>116</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Impact</vt:lpstr>
      <vt:lpstr>Lato</vt:lpstr>
      <vt:lpstr>Times New Roman</vt:lpstr>
      <vt:lpstr>TMSans</vt:lpstr>
      <vt:lpstr>Wingdings</vt:lpstr>
      <vt:lpstr>Gazete kağıdı</vt:lpstr>
      <vt:lpstr>İSTE - DÖRTYOL  MYO  Muhasebe ve Vergi Uygulamaları Programı</vt:lpstr>
      <vt:lpstr>MUHASEBE ve VERGİ UYGULAMALARI PROGRAM AMACI</vt:lpstr>
      <vt:lpstr>PROGRAM HAKKINDA GENEL BİLGİ</vt:lpstr>
      <vt:lpstr>KAZANILAN DERECE</vt:lpstr>
      <vt:lpstr>MEZUNLARIN MESLEKİ PROFİLİ</vt:lpstr>
      <vt:lpstr>BİR ÜST ÖĞRENİME GEÇİŞ</vt:lpstr>
      <vt:lpstr>ÖĞRETİM PROGRAMININ YAPISI</vt:lpstr>
      <vt:lpstr>ÖĞRETİM PROGRAMININ YAPISI</vt:lpstr>
      <vt:lpstr>PROGRAMDA DERS VEREN AKADEMİK PERSONELLER</vt:lpstr>
      <vt:lpstr>PowerPoint Sunusu</vt:lpstr>
      <vt:lpstr>PowerPoint Sunusu</vt:lpstr>
      <vt:lpstr>PowerPoint Sunusu</vt:lpstr>
      <vt:lpstr>STAJ</vt:lpstr>
      <vt:lpstr>İME (İşletmede Mesleki Eğitim)</vt:lpstr>
      <vt:lpstr>İletişim Bilgileri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ASLAN</dc:creator>
  <cp:lastModifiedBy>Bestami Döner</cp:lastModifiedBy>
  <cp:revision>241</cp:revision>
  <dcterms:created xsi:type="dcterms:W3CDTF">2020-03-25T13:01:35Z</dcterms:created>
  <dcterms:modified xsi:type="dcterms:W3CDTF">2024-05-21T12:35:59Z</dcterms:modified>
</cp:coreProperties>
</file>