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4" r:id="rId2"/>
    <p:sldId id="394" r:id="rId3"/>
    <p:sldId id="350" r:id="rId4"/>
    <p:sldId id="258" r:id="rId5"/>
    <p:sldId id="360" r:id="rId6"/>
    <p:sldId id="363" r:id="rId7"/>
    <p:sldId id="364" r:id="rId8"/>
    <p:sldId id="297" r:id="rId9"/>
    <p:sldId id="365" r:id="rId10"/>
    <p:sldId id="362" r:id="rId11"/>
    <p:sldId id="366" r:id="rId12"/>
    <p:sldId id="359" r:id="rId13"/>
    <p:sldId id="367" r:id="rId14"/>
    <p:sldId id="358" r:id="rId15"/>
    <p:sldId id="357" r:id="rId16"/>
    <p:sldId id="368" r:id="rId17"/>
    <p:sldId id="356" r:id="rId18"/>
    <p:sldId id="320" r:id="rId19"/>
    <p:sldId id="351" r:id="rId20"/>
    <p:sldId id="352" r:id="rId21"/>
    <p:sldId id="353" r:id="rId22"/>
    <p:sldId id="354" r:id="rId23"/>
    <p:sldId id="374" r:id="rId24"/>
    <p:sldId id="371" r:id="rId25"/>
    <p:sldId id="375" r:id="rId26"/>
    <p:sldId id="373" r:id="rId27"/>
    <p:sldId id="372" r:id="rId28"/>
    <p:sldId id="370" r:id="rId29"/>
    <p:sldId id="369" r:id="rId30"/>
    <p:sldId id="376" r:id="rId31"/>
    <p:sldId id="377" r:id="rId32"/>
    <p:sldId id="378" r:id="rId33"/>
    <p:sldId id="379" r:id="rId34"/>
    <p:sldId id="393" r:id="rId35"/>
    <p:sldId id="380" r:id="rId36"/>
    <p:sldId id="272" r:id="rId37"/>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147"/>
    <a:srgbClr val="3C48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69" autoAdjust="0"/>
  </p:normalViewPr>
  <p:slideViewPr>
    <p:cSldViewPr snapToGrid="0">
      <p:cViewPr varScale="1">
        <p:scale>
          <a:sx n="65" d="100"/>
          <a:sy n="65" d="100"/>
        </p:scale>
        <p:origin x="700" y="32"/>
      </p:cViewPr>
      <p:guideLst>
        <p:guide orient="horz" pos="2160"/>
        <p:guide pos="3840"/>
      </p:guideLst>
    </p:cSldViewPr>
  </p:slideViewPr>
  <p:outlineViewPr>
    <p:cViewPr>
      <p:scale>
        <a:sx n="33" d="100"/>
        <a:sy n="33" d="100"/>
      </p:scale>
      <p:origin x="0" y="21426"/>
    </p:cViewPr>
  </p:outlineViewPr>
  <p:notesTextViewPr>
    <p:cViewPr>
      <p:scale>
        <a:sx n="1" d="1"/>
        <a:sy n="1" d="1"/>
      </p:scale>
      <p:origin x="0" y="0"/>
    </p:cViewPr>
  </p:notesTextViewPr>
  <p:sorterViewPr>
    <p:cViewPr>
      <p:scale>
        <a:sx n="100" d="100"/>
        <a:sy n="100" d="100"/>
      </p:scale>
      <p:origin x="0" y="-6816"/>
    </p:cViewPr>
  </p:sorterViewPr>
  <p:notesViewPr>
    <p:cSldViewPr snapToGrid="0" showGuides="1">
      <p:cViewPr varScale="1">
        <p:scale>
          <a:sx n="48" d="100"/>
          <a:sy n="48" d="100"/>
        </p:scale>
        <p:origin x="2752" y="3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7520"/>
          </a:xfrm>
          <a:prstGeom prst="rect">
            <a:avLst/>
          </a:prstGeom>
        </p:spPr>
        <p:txBody>
          <a:bodyPr vert="horz" lIns="91001" tIns="45501" rIns="91001" bIns="45501" rtlCol="0"/>
          <a:lstStyle>
            <a:lvl1pPr algn="l">
              <a:defRPr sz="1200"/>
            </a:lvl1pPr>
          </a:lstStyle>
          <a:p>
            <a:endParaRPr lang="tr-TR"/>
          </a:p>
        </p:txBody>
      </p:sp>
      <p:sp>
        <p:nvSpPr>
          <p:cNvPr id="3" name="Veri Yer Tutucusu 2"/>
          <p:cNvSpPr>
            <a:spLocks noGrp="1"/>
          </p:cNvSpPr>
          <p:nvPr>
            <p:ph type="dt" sz="quarter" idx="1"/>
          </p:nvPr>
        </p:nvSpPr>
        <p:spPr>
          <a:xfrm>
            <a:off x="3850443" y="1"/>
            <a:ext cx="2945659" cy="497520"/>
          </a:xfrm>
          <a:prstGeom prst="rect">
            <a:avLst/>
          </a:prstGeom>
        </p:spPr>
        <p:txBody>
          <a:bodyPr vert="horz" lIns="91001" tIns="45501" rIns="91001" bIns="45501" rtlCol="0"/>
          <a:lstStyle>
            <a:lvl1pPr algn="r">
              <a:defRPr sz="1200"/>
            </a:lvl1pPr>
          </a:lstStyle>
          <a:p>
            <a:fld id="{CA7BDD5B-12B1-4A8E-80AC-2A6614CF2ECD}" type="datetimeFigureOut">
              <a:rPr lang="tr-TR" smtClean="0"/>
              <a:t>18.05.2022</a:t>
            </a:fld>
            <a:endParaRPr lang="tr-TR"/>
          </a:p>
        </p:txBody>
      </p:sp>
      <p:sp>
        <p:nvSpPr>
          <p:cNvPr id="4" name="Altbilgi Yer Tutucusu 3"/>
          <p:cNvSpPr>
            <a:spLocks noGrp="1"/>
          </p:cNvSpPr>
          <p:nvPr>
            <p:ph type="ftr" sz="quarter" idx="2"/>
          </p:nvPr>
        </p:nvSpPr>
        <p:spPr>
          <a:xfrm>
            <a:off x="0" y="9430705"/>
            <a:ext cx="2945659" cy="497520"/>
          </a:xfrm>
          <a:prstGeom prst="rect">
            <a:avLst/>
          </a:prstGeom>
        </p:spPr>
        <p:txBody>
          <a:bodyPr vert="horz" lIns="91001" tIns="45501" rIns="91001" bIns="45501"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705"/>
            <a:ext cx="2945659" cy="497520"/>
          </a:xfrm>
          <a:prstGeom prst="rect">
            <a:avLst/>
          </a:prstGeom>
        </p:spPr>
        <p:txBody>
          <a:bodyPr vert="horz" lIns="91001" tIns="45501" rIns="91001" bIns="45501" rtlCol="0" anchor="b"/>
          <a:lstStyle>
            <a:lvl1pPr algn="r">
              <a:defRPr sz="1200"/>
            </a:lvl1pPr>
          </a:lstStyle>
          <a:p>
            <a:fld id="{4739F858-F1E8-434C-8978-485AB46F8452}" type="slidenum">
              <a:rPr lang="tr-TR" smtClean="0"/>
              <a:t>‹#›</a:t>
            </a:fld>
            <a:endParaRPr lang="tr-TR"/>
          </a:p>
        </p:txBody>
      </p:sp>
    </p:spTree>
    <p:extLst>
      <p:ext uri="{BB962C8B-B14F-4D97-AF65-F5344CB8AC3E}">
        <p14:creationId xmlns:p14="http://schemas.microsoft.com/office/powerpoint/2010/main" val="1723418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7520"/>
          </a:xfrm>
          <a:prstGeom prst="rect">
            <a:avLst/>
          </a:prstGeom>
        </p:spPr>
        <p:txBody>
          <a:bodyPr vert="horz" lIns="91001" tIns="45501" rIns="91001" bIns="45501" rtlCol="0"/>
          <a:lstStyle>
            <a:lvl1pPr algn="l">
              <a:defRPr sz="1200"/>
            </a:lvl1pPr>
          </a:lstStyle>
          <a:p>
            <a:endParaRPr lang="tr-TR"/>
          </a:p>
        </p:txBody>
      </p:sp>
      <p:sp>
        <p:nvSpPr>
          <p:cNvPr id="3" name="Veri Yer Tutucusu 2"/>
          <p:cNvSpPr>
            <a:spLocks noGrp="1"/>
          </p:cNvSpPr>
          <p:nvPr>
            <p:ph type="dt" idx="1"/>
          </p:nvPr>
        </p:nvSpPr>
        <p:spPr>
          <a:xfrm>
            <a:off x="3850443" y="1"/>
            <a:ext cx="2945659" cy="497520"/>
          </a:xfrm>
          <a:prstGeom prst="rect">
            <a:avLst/>
          </a:prstGeom>
        </p:spPr>
        <p:txBody>
          <a:bodyPr vert="horz" lIns="91001" tIns="45501" rIns="91001" bIns="45501" rtlCol="0"/>
          <a:lstStyle>
            <a:lvl1pPr algn="r">
              <a:defRPr sz="1200"/>
            </a:lvl1pPr>
          </a:lstStyle>
          <a:p>
            <a:fld id="{25E297DE-4965-4ABC-9896-6A50A4D840A1}" type="datetimeFigureOut">
              <a:rPr lang="tr-TR" smtClean="0"/>
              <a:t>18.05.2022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001" tIns="45501" rIns="91001" bIns="45501" rtlCol="0" anchor="ctr"/>
          <a:lstStyle/>
          <a:p>
            <a:endParaRPr lang="tr-TR"/>
          </a:p>
        </p:txBody>
      </p:sp>
      <p:sp>
        <p:nvSpPr>
          <p:cNvPr id="5" name="Not Yer Tutucusu 4"/>
          <p:cNvSpPr>
            <a:spLocks noGrp="1"/>
          </p:cNvSpPr>
          <p:nvPr>
            <p:ph type="body" sz="quarter" idx="3"/>
          </p:nvPr>
        </p:nvSpPr>
        <p:spPr>
          <a:xfrm>
            <a:off x="679768" y="4778731"/>
            <a:ext cx="5438140" cy="3908863"/>
          </a:xfrm>
          <a:prstGeom prst="rect">
            <a:avLst/>
          </a:prstGeom>
        </p:spPr>
        <p:txBody>
          <a:bodyPr vert="horz" lIns="91001" tIns="45501" rIns="91001" bIns="45501"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705"/>
            <a:ext cx="2945659" cy="497520"/>
          </a:xfrm>
          <a:prstGeom prst="rect">
            <a:avLst/>
          </a:prstGeom>
        </p:spPr>
        <p:txBody>
          <a:bodyPr vert="horz" lIns="91001" tIns="45501" rIns="91001" bIns="45501"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705"/>
            <a:ext cx="2945659" cy="497520"/>
          </a:xfrm>
          <a:prstGeom prst="rect">
            <a:avLst/>
          </a:prstGeom>
        </p:spPr>
        <p:txBody>
          <a:bodyPr vert="horz" lIns="91001" tIns="45501" rIns="91001" bIns="45501" rtlCol="0" anchor="b"/>
          <a:lstStyle>
            <a:lvl1pPr algn="r">
              <a:defRPr sz="1200"/>
            </a:lvl1pPr>
          </a:lstStyle>
          <a:p>
            <a:fld id="{FD0BAFE3-9489-496E-8CB6-A916263788EE}" type="slidenum">
              <a:rPr lang="tr-TR" smtClean="0"/>
              <a:t>‹#›</a:t>
            </a:fld>
            <a:endParaRPr lang="tr-TR"/>
          </a:p>
        </p:txBody>
      </p:sp>
    </p:spTree>
    <p:extLst>
      <p:ext uri="{BB962C8B-B14F-4D97-AF65-F5344CB8AC3E}">
        <p14:creationId xmlns:p14="http://schemas.microsoft.com/office/powerpoint/2010/main" val="911277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46972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51781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76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76667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2966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132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E78A12-1099-4EE2-B016-CD984068AB09}" type="datetimeFigureOut">
              <a:rPr lang="tr-TR" smtClean="0"/>
              <a:t>18.05.2022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2710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E78A12-1099-4EE2-B016-CD984068AB09}" type="datetimeFigureOut">
              <a:rPr lang="tr-TR" smtClean="0"/>
              <a:t>18.05.2022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6283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E78A12-1099-4EE2-B016-CD984068AB09}" type="datetimeFigureOut">
              <a:rPr lang="tr-TR" smtClean="0"/>
              <a:t>18.05.2022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1726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28409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59365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78A12-1099-4EE2-B016-CD984068AB09}" type="datetimeFigureOut">
              <a:rPr lang="tr-TR" smtClean="0"/>
              <a:t>18.05.2022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F26B1-9FA9-4F31-A6BA-D7D4047E1854}" type="slidenum">
              <a:rPr lang="tr-TR" smtClean="0"/>
              <a:t>‹#›</a:t>
            </a:fld>
            <a:endParaRPr lang="tr-TR"/>
          </a:p>
        </p:txBody>
      </p:sp>
    </p:spTree>
    <p:extLst>
      <p:ext uri="{BB962C8B-B14F-4D97-AF65-F5344CB8AC3E}">
        <p14:creationId xmlns:p14="http://schemas.microsoft.com/office/powerpoint/2010/main" val="300363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143353"/>
            <a:ext cx="868362" cy="868362"/>
          </a:xfrm>
          <a:prstGeom prst="rect">
            <a:avLst/>
          </a:prstGeom>
          <a:noFill/>
          <a:ln>
            <a:noFill/>
          </a:ln>
        </p:spPr>
      </p:pic>
      <p:sp>
        <p:nvSpPr>
          <p:cNvPr id="6" name="Başlık 1"/>
          <p:cNvSpPr>
            <a:spLocks noGrp="1"/>
          </p:cNvSpPr>
          <p:nvPr>
            <p:ph idx="1"/>
          </p:nvPr>
        </p:nvSpPr>
        <p:spPr>
          <a:xfrm>
            <a:off x="838200" y="1316038"/>
            <a:ext cx="10515600" cy="4860925"/>
          </a:xfrm>
          <a:solidFill>
            <a:srgbClr val="CD2147"/>
          </a:solidFill>
        </p:spPr>
        <p:style>
          <a:lnRef idx="1">
            <a:schemeClr val="accent2"/>
          </a:lnRef>
          <a:fillRef idx="2">
            <a:schemeClr val="accent2"/>
          </a:fillRef>
          <a:effectRef idx="1">
            <a:schemeClr val="accent2"/>
          </a:effectRef>
          <a:fontRef idx="minor">
            <a:schemeClr val="dk1"/>
          </a:fontRef>
        </p:style>
        <p:txBody>
          <a:bodyPr>
            <a:normAutofit/>
          </a:bodyPr>
          <a:lstStyle/>
          <a:p>
            <a:pPr marL="457200" lvl="1" indent="0" algn="just">
              <a:spcBef>
                <a:spcPts val="600"/>
              </a:spcBef>
              <a:buClr>
                <a:srgbClr val="FF0000"/>
              </a:buClr>
              <a:buNone/>
              <a:defRPr/>
            </a:pPr>
            <a:endParaRPr lang="tr-TR" sz="5400" dirty="0" smtClean="0">
              <a:solidFill>
                <a:srgbClr val="FF0000"/>
              </a:solidFill>
              <a:latin typeface="Open Sans"/>
            </a:endParaRPr>
          </a:p>
          <a:p>
            <a:pPr marL="457200" lvl="1" indent="0" algn="just">
              <a:spcBef>
                <a:spcPts val="600"/>
              </a:spcBef>
              <a:buClr>
                <a:srgbClr val="FF0000"/>
              </a:buClr>
              <a:buNone/>
              <a:defRPr/>
            </a:pPr>
            <a:endParaRPr lang="tr-TR" sz="5400" dirty="0">
              <a:solidFill>
                <a:srgbClr val="FF0000"/>
              </a:solidFill>
              <a:latin typeface="Open Sans"/>
            </a:endParaRPr>
          </a:p>
          <a:p>
            <a:pPr marL="457200" lvl="1" indent="0" algn="just">
              <a:spcBef>
                <a:spcPts val="600"/>
              </a:spcBef>
              <a:buClr>
                <a:srgbClr val="FF0000"/>
              </a:buClr>
              <a:buNone/>
              <a:defRPr/>
            </a:pPr>
            <a:r>
              <a:rPr lang="tr-TR" sz="5400" dirty="0" smtClean="0">
                <a:solidFill>
                  <a:schemeClr val="bg1"/>
                </a:solidFill>
                <a:latin typeface="Open Sans"/>
              </a:rPr>
              <a:t>TAŞINIR MAL YÖNETMELİĞİ</a:t>
            </a:r>
            <a:endParaRPr lang="tr-TR" sz="5400" dirty="0">
              <a:solidFill>
                <a:schemeClr val="bg1"/>
              </a:solidFill>
              <a:latin typeface="Open Sans"/>
            </a:endParaRPr>
          </a:p>
        </p:txBody>
      </p:sp>
    </p:spTree>
    <p:extLst>
      <p:ext uri="{BB962C8B-B14F-4D97-AF65-F5344CB8AC3E}">
        <p14:creationId xmlns:p14="http://schemas.microsoft.com/office/powerpoint/2010/main" val="2102881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TAŞINIR KAYIT VE TAŞINIR KONTROL YETKİLİLERİ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lnSpcReduction="10000"/>
          </a:bodyPr>
          <a:lstStyle/>
          <a:p>
            <a:pPr marL="342900" indent="-342900" algn="just">
              <a:buFont typeface="Wingdings" panose="05000000000000000000" pitchFamily="2" charset="2"/>
              <a:buChar char="Ø"/>
            </a:pPr>
            <a:r>
              <a:rPr lang="tr-TR" b="1" dirty="0">
                <a:solidFill>
                  <a:srgbClr val="FF0000"/>
                </a:solidFill>
                <a:latin typeface="Open Sans"/>
              </a:rPr>
              <a:t>Taşınır kayıt yetkilileri, </a:t>
            </a:r>
            <a:r>
              <a:rPr lang="tr-TR" dirty="0">
                <a:latin typeface="Open Sans"/>
              </a:rPr>
              <a:t>harcama yetkililerince, taşınır kayıt ve işlemlerini bu Yönetmelikte belirtilen usule uygun şekilde yapabilecek bilgi ve niteliklere sahip personel arasından görevlendirilir. </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Dış temsilciliklerde taşınır kayıt yetkilileri </a:t>
            </a:r>
            <a:r>
              <a:rPr lang="tr-TR" b="1" dirty="0">
                <a:solidFill>
                  <a:srgbClr val="FF0000"/>
                </a:solidFill>
                <a:latin typeface="Open Sans"/>
              </a:rPr>
              <a:t>misyon şefleri </a:t>
            </a:r>
            <a:r>
              <a:rPr lang="tr-TR" dirty="0">
                <a:latin typeface="Open Sans"/>
              </a:rPr>
              <a:t>tarafından görevlendirilir. </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Taşınır işlemleri yoğun olan harcama birimlerinde </a:t>
            </a:r>
            <a:r>
              <a:rPr lang="tr-TR" b="1" dirty="0">
                <a:solidFill>
                  <a:srgbClr val="FF0000"/>
                </a:solidFill>
                <a:latin typeface="Open Sans"/>
              </a:rPr>
              <a:t>birden fazla taşınır kayıt yetkilisi </a:t>
            </a:r>
            <a:r>
              <a:rPr lang="tr-TR" dirty="0">
                <a:latin typeface="Open Sans"/>
              </a:rPr>
              <a:t>görevlendirilebilir. </a:t>
            </a:r>
          </a:p>
        </p:txBody>
      </p:sp>
    </p:spTree>
    <p:extLst>
      <p:ext uri="{BB962C8B-B14F-4D97-AF65-F5344CB8AC3E}">
        <p14:creationId xmlns:p14="http://schemas.microsoft.com/office/powerpoint/2010/main" val="1729204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TAŞINIR KAYIT VE TAŞINIR KONTROL YETKİLİLERİ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Ø"/>
            </a:pPr>
            <a:r>
              <a:rPr lang="tr-TR" b="1" dirty="0">
                <a:solidFill>
                  <a:srgbClr val="FF0000"/>
                </a:solidFill>
                <a:latin typeface="Open Sans"/>
              </a:rPr>
              <a:t>Taşınır kontrol yetkilileri</a:t>
            </a:r>
            <a:r>
              <a:rPr lang="tr-TR" dirty="0">
                <a:solidFill>
                  <a:srgbClr val="FF0000"/>
                </a:solidFill>
                <a:latin typeface="Open Sans"/>
              </a:rPr>
              <a:t>, </a:t>
            </a:r>
            <a:r>
              <a:rPr lang="tr-TR" dirty="0">
                <a:latin typeface="Open Sans"/>
              </a:rPr>
              <a:t>harcama yetkililerince, taşınır kayıt yetkilisinin yapmış olduğu kayıt ve işlemleri kontrol etmek üzere yardımcılarından veya bunların bir alt kademesindeki yöneticileri arasından görevlendirilir. </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Personel yetersizliği nedeniyle taşınır kontrol yetkilisi görevlendirilemeyen harcama birimlerinde ise bu görev </a:t>
            </a:r>
            <a:r>
              <a:rPr lang="tr-TR" b="1" u="sng" dirty="0">
                <a:solidFill>
                  <a:srgbClr val="FF0000"/>
                </a:solidFill>
                <a:latin typeface="Open Sans"/>
              </a:rPr>
              <a:t>harcama yetkilisi tarafından yerine getirilir.</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Taşınır kontrol yetkilisi ile taşınır kayıt yetkilisi görevi aynı kişide birleşemez</a:t>
            </a:r>
            <a:r>
              <a:rPr lang="tr-TR" dirty="0" smtClean="0">
                <a:latin typeface="Open Sans"/>
              </a:rPr>
              <a:t>.</a:t>
            </a:r>
            <a:endParaRPr lang="tr-TR" dirty="0">
              <a:latin typeface="Open Sans"/>
            </a:endParaRPr>
          </a:p>
        </p:txBody>
      </p:sp>
    </p:spTree>
    <p:extLst>
      <p:ext uri="{BB962C8B-B14F-4D97-AF65-F5344CB8AC3E}">
        <p14:creationId xmlns:p14="http://schemas.microsoft.com/office/powerpoint/2010/main" val="29648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TAŞINIR KAYIT YETKİLİLERİNİN GÖREV VE SORUMLULUKLARI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77500" lnSpcReduction="20000"/>
          </a:bodyPr>
          <a:lstStyle/>
          <a:p>
            <a:pPr algn="just"/>
            <a:r>
              <a:rPr lang="tr-TR" b="1" dirty="0">
                <a:latin typeface="Open Sans"/>
              </a:rPr>
              <a:t>1-</a:t>
            </a:r>
            <a:r>
              <a:rPr lang="tr-TR" dirty="0">
                <a:latin typeface="Open Sans"/>
              </a:rPr>
              <a:t>Harcama birimince edinilen taşınırlardan muayene ve kabulü yapılanları </a:t>
            </a:r>
            <a:r>
              <a:rPr lang="tr-TR" b="1" dirty="0">
                <a:solidFill>
                  <a:srgbClr val="FF0000"/>
                </a:solidFill>
                <a:latin typeface="Open Sans"/>
              </a:rPr>
              <a:t>cins ve niteliklerine göre </a:t>
            </a:r>
            <a:r>
              <a:rPr lang="tr-TR" dirty="0">
                <a:latin typeface="Open Sans"/>
              </a:rPr>
              <a:t>sayarak, tartarak, ölçerek teslim almak, doğrudan tüketilmeyen ve kullanıma verilmeyen taşınırları </a:t>
            </a:r>
            <a:r>
              <a:rPr lang="tr-TR" b="1" dirty="0">
                <a:solidFill>
                  <a:srgbClr val="FF0000"/>
                </a:solidFill>
                <a:latin typeface="Open Sans"/>
              </a:rPr>
              <a:t>sorumluluğundaki ambarlarda muhafaza etmek</a:t>
            </a:r>
            <a:r>
              <a:rPr lang="tr-TR" b="1" dirty="0" smtClean="0">
                <a:solidFill>
                  <a:srgbClr val="FF0000"/>
                </a:solidFill>
                <a:latin typeface="Open Sans"/>
              </a:rPr>
              <a:t>.</a:t>
            </a:r>
            <a:endParaRPr lang="tr-TR" b="1" dirty="0">
              <a:latin typeface="Open Sans"/>
            </a:endParaRPr>
          </a:p>
          <a:p>
            <a:pPr algn="just"/>
            <a:r>
              <a:rPr lang="tr-TR" b="1" dirty="0">
                <a:latin typeface="Open Sans"/>
              </a:rPr>
              <a:t>2-</a:t>
            </a:r>
            <a:r>
              <a:rPr lang="tr-TR" dirty="0">
                <a:latin typeface="Open Sans"/>
              </a:rPr>
              <a:t>Muayene ve kabul işlemi hemen yapılamayan taşınırları kontrol ederek teslim almak, özellikleri nedeniyle kesin kabulleri belli bir dönem kullanıldıktan sonra yapılabilen sarf malzemeleri hariç olmak üzere, bunların </a:t>
            </a:r>
            <a:r>
              <a:rPr lang="tr-TR" b="1" dirty="0">
                <a:solidFill>
                  <a:srgbClr val="FF0000"/>
                </a:solidFill>
                <a:latin typeface="Open Sans"/>
              </a:rPr>
              <a:t>kesin kabulü yapılmadan kullanıma verilmesini önlemek</a:t>
            </a:r>
            <a:r>
              <a:rPr lang="tr-TR" b="1" dirty="0" smtClean="0">
                <a:solidFill>
                  <a:srgbClr val="FF0000"/>
                </a:solidFill>
                <a:latin typeface="Open Sans"/>
              </a:rPr>
              <a:t>.</a:t>
            </a:r>
          </a:p>
          <a:p>
            <a:pPr algn="just"/>
            <a:r>
              <a:rPr lang="tr-TR" dirty="0">
                <a:latin typeface="Open Sans"/>
              </a:rPr>
              <a:t>3- Taşınırların giriş ve çıkışına ilişkin </a:t>
            </a:r>
            <a:r>
              <a:rPr lang="tr-TR" b="1" dirty="0">
                <a:solidFill>
                  <a:srgbClr val="FF0000"/>
                </a:solidFill>
                <a:latin typeface="Open Sans"/>
              </a:rPr>
              <a:t>kayıtları tutmak</a:t>
            </a:r>
            <a:r>
              <a:rPr lang="tr-TR" dirty="0">
                <a:latin typeface="Open Sans"/>
              </a:rPr>
              <a:t>, bunlara ilişkin </a:t>
            </a:r>
            <a:r>
              <a:rPr lang="tr-TR" b="1" dirty="0">
                <a:solidFill>
                  <a:srgbClr val="FF0000"/>
                </a:solidFill>
                <a:latin typeface="Open Sans"/>
              </a:rPr>
              <a:t>belge ve cetvelleri düzenlemek </a:t>
            </a:r>
            <a:r>
              <a:rPr lang="tr-TR" dirty="0">
                <a:latin typeface="Open Sans"/>
              </a:rPr>
              <a:t>ve taşınır mal yönetim hesap cetvellerini istenilmesi halinde konsolide görevlisine göndermek</a:t>
            </a:r>
            <a:r>
              <a:rPr lang="tr-TR" dirty="0" smtClean="0">
                <a:latin typeface="Open Sans"/>
              </a:rPr>
              <a:t>.</a:t>
            </a:r>
            <a:endParaRPr lang="tr-TR" dirty="0">
              <a:latin typeface="Open Sans"/>
            </a:endParaRPr>
          </a:p>
          <a:p>
            <a:pPr algn="just"/>
            <a:r>
              <a:rPr lang="tr-TR" dirty="0">
                <a:latin typeface="Open Sans"/>
              </a:rPr>
              <a:t>4-Tüketime veya kullanıma verilmesi uygun görülen </a:t>
            </a:r>
            <a:r>
              <a:rPr lang="tr-TR" b="1" dirty="0">
                <a:solidFill>
                  <a:srgbClr val="FF0000"/>
                </a:solidFill>
                <a:latin typeface="Open Sans"/>
              </a:rPr>
              <a:t>taşınırları ilgililere teslim etmek</a:t>
            </a:r>
            <a:r>
              <a:rPr lang="tr-TR" b="1" dirty="0" smtClean="0">
                <a:solidFill>
                  <a:srgbClr val="FF0000"/>
                </a:solidFill>
                <a:latin typeface="Open Sans"/>
              </a:rPr>
              <a:t>.</a:t>
            </a:r>
            <a:endParaRPr lang="tr-TR" dirty="0">
              <a:latin typeface="Open Sans"/>
            </a:endParaRPr>
          </a:p>
          <a:p>
            <a:pPr algn="just"/>
            <a:r>
              <a:rPr lang="tr-TR" dirty="0">
                <a:latin typeface="Open Sans"/>
              </a:rPr>
              <a:t>5-Taşınırların yangına, ıslanmaya, bozulmaya, çalınmaya ve benzeri tehlikelere karşı korunması için </a:t>
            </a:r>
            <a:r>
              <a:rPr lang="tr-TR" b="1" dirty="0">
                <a:solidFill>
                  <a:srgbClr val="FF0000"/>
                </a:solidFill>
                <a:latin typeface="Open Sans"/>
              </a:rPr>
              <a:t>gerekli tedbirleri almak </a:t>
            </a:r>
            <a:r>
              <a:rPr lang="tr-TR" dirty="0">
                <a:latin typeface="Open Sans"/>
              </a:rPr>
              <a:t>ve alınmasını sağlamak.</a:t>
            </a:r>
          </a:p>
          <a:p>
            <a:pPr algn="just"/>
            <a:endParaRPr lang="tr-TR" b="1" dirty="0">
              <a:solidFill>
                <a:srgbClr val="FF0000"/>
              </a:solidFill>
              <a:latin typeface="Open Sans"/>
            </a:endParaRPr>
          </a:p>
          <a:p>
            <a:endParaRPr lang="tr-TR" dirty="0"/>
          </a:p>
        </p:txBody>
      </p:sp>
    </p:spTree>
    <p:extLst>
      <p:ext uri="{BB962C8B-B14F-4D97-AF65-F5344CB8AC3E}">
        <p14:creationId xmlns:p14="http://schemas.microsoft.com/office/powerpoint/2010/main" val="1473367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TAŞINIR KAYIT YETKİLİLERİNİN GÖREV VE SORUMLULUKLARI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77500" lnSpcReduction="20000"/>
          </a:bodyPr>
          <a:lstStyle/>
          <a:p>
            <a:pPr algn="just"/>
            <a:r>
              <a:rPr lang="tr-TR" dirty="0">
                <a:latin typeface="Open Sans"/>
              </a:rPr>
              <a:t>6-Ambarda çalınma veya olağanüstü nedenlerden dolayı meydana gelen </a:t>
            </a:r>
            <a:r>
              <a:rPr lang="tr-TR" b="1" dirty="0">
                <a:solidFill>
                  <a:srgbClr val="FF0000"/>
                </a:solidFill>
                <a:latin typeface="Open Sans"/>
              </a:rPr>
              <a:t>azalmaları harcama yetkilisine bildirmek</a:t>
            </a:r>
            <a:r>
              <a:rPr lang="tr-TR" dirty="0" smtClean="0">
                <a:latin typeface="Open Sans"/>
              </a:rPr>
              <a:t>.</a:t>
            </a:r>
            <a:endParaRPr lang="tr-TR" dirty="0">
              <a:latin typeface="Open Sans"/>
            </a:endParaRPr>
          </a:p>
          <a:p>
            <a:pPr algn="just"/>
            <a:r>
              <a:rPr lang="tr-TR" dirty="0">
                <a:latin typeface="Open Sans"/>
              </a:rPr>
              <a:t>7-Ambar sayımını ve stok kontrolünü yapmak, harcama yetkilisince belirlenen asgari </a:t>
            </a:r>
            <a:r>
              <a:rPr lang="tr-TR" b="1" dirty="0">
                <a:solidFill>
                  <a:srgbClr val="FF0000"/>
                </a:solidFill>
                <a:latin typeface="Open Sans"/>
              </a:rPr>
              <a:t>stok seviyesinin altına düşen taşınırları harcama yetkilisine bildirmek</a:t>
            </a:r>
            <a:r>
              <a:rPr lang="tr-TR" b="1" dirty="0" smtClean="0">
                <a:solidFill>
                  <a:srgbClr val="FF0000"/>
                </a:solidFill>
                <a:latin typeface="Open Sans"/>
              </a:rPr>
              <a:t>.</a:t>
            </a:r>
            <a:endParaRPr lang="tr-TR" dirty="0">
              <a:latin typeface="Open Sans"/>
            </a:endParaRPr>
          </a:p>
          <a:p>
            <a:pPr algn="just"/>
            <a:r>
              <a:rPr lang="tr-TR" dirty="0">
                <a:latin typeface="Open Sans"/>
              </a:rPr>
              <a:t>8-Kullanımda bulunan </a:t>
            </a:r>
            <a:r>
              <a:rPr lang="tr-TR" b="1" dirty="0">
                <a:solidFill>
                  <a:srgbClr val="FF0000"/>
                </a:solidFill>
                <a:latin typeface="Open Sans"/>
              </a:rPr>
              <a:t>dayanıklı taşınırları bulundukları yerde kontrol etmek, sayımlarını yapmak ve yaptırmak</a:t>
            </a:r>
            <a:r>
              <a:rPr lang="tr-TR" b="1" dirty="0" smtClean="0">
                <a:solidFill>
                  <a:srgbClr val="FF0000"/>
                </a:solidFill>
                <a:latin typeface="Open Sans"/>
              </a:rPr>
              <a:t>.</a:t>
            </a:r>
            <a:endParaRPr lang="tr-TR" dirty="0">
              <a:latin typeface="Open Sans"/>
            </a:endParaRPr>
          </a:p>
          <a:p>
            <a:pPr algn="just"/>
            <a:r>
              <a:rPr lang="tr-TR" dirty="0">
                <a:latin typeface="Open Sans"/>
              </a:rPr>
              <a:t>9-Harcama biriminin malzeme ihtiyaç planlamasının yapılmasına yardımcı olmak</a:t>
            </a:r>
            <a:r>
              <a:rPr lang="tr-TR" dirty="0" smtClean="0">
                <a:latin typeface="Open Sans"/>
              </a:rPr>
              <a:t>.</a:t>
            </a:r>
          </a:p>
          <a:p>
            <a:pPr algn="just"/>
            <a:r>
              <a:rPr lang="tr-TR" dirty="0">
                <a:latin typeface="Open Sans"/>
              </a:rPr>
              <a:t>10-Kayıtlarını tuttuğu </a:t>
            </a:r>
            <a:r>
              <a:rPr lang="tr-TR" b="1" dirty="0">
                <a:solidFill>
                  <a:srgbClr val="FF0000"/>
                </a:solidFill>
                <a:latin typeface="Open Sans"/>
              </a:rPr>
              <a:t>taşınırların yönetim hesabını hazırlamak </a:t>
            </a:r>
            <a:r>
              <a:rPr lang="tr-TR" dirty="0">
                <a:latin typeface="Open Sans"/>
              </a:rPr>
              <a:t>ve harcama yetkilisine sunulmak üzere taşınır kontrol yetkilisine teslim etmek.</a:t>
            </a:r>
          </a:p>
          <a:p>
            <a:pPr algn="just"/>
            <a:r>
              <a:rPr lang="tr-TR" dirty="0" smtClean="0">
                <a:latin typeface="Open Sans"/>
              </a:rPr>
              <a:t>11-Ambarlarında </a:t>
            </a:r>
            <a:r>
              <a:rPr lang="tr-TR" dirty="0">
                <a:latin typeface="Open Sans"/>
              </a:rPr>
              <a:t>kasıt, kusur, ihmal veya tedbirsizlikleri nedeniyle meydana gelen </a:t>
            </a:r>
            <a:r>
              <a:rPr lang="tr-TR" b="1" dirty="0">
                <a:solidFill>
                  <a:srgbClr val="FF0000"/>
                </a:solidFill>
                <a:latin typeface="Open Sans"/>
              </a:rPr>
              <a:t>kayıp ve noksanlıklardan sorumlu olmak.</a:t>
            </a:r>
          </a:p>
          <a:p>
            <a:pPr algn="just"/>
            <a:r>
              <a:rPr lang="tr-TR" dirty="0" smtClean="0">
                <a:latin typeface="Open Sans"/>
              </a:rPr>
              <a:t>12-Ambarlarını </a:t>
            </a:r>
            <a:r>
              <a:rPr lang="tr-TR" dirty="0">
                <a:latin typeface="Open Sans"/>
              </a:rPr>
              <a:t>devir ve teslim etmeden, görevlerinden ayrılmamak.</a:t>
            </a:r>
          </a:p>
          <a:p>
            <a:pPr algn="just"/>
            <a:endParaRPr lang="tr-TR" dirty="0">
              <a:latin typeface="Open Sans"/>
            </a:endParaRPr>
          </a:p>
          <a:p>
            <a:endParaRPr lang="tr-TR" dirty="0"/>
          </a:p>
        </p:txBody>
      </p:sp>
    </p:spTree>
    <p:extLst>
      <p:ext uri="{BB962C8B-B14F-4D97-AF65-F5344CB8AC3E}">
        <p14:creationId xmlns:p14="http://schemas.microsoft.com/office/powerpoint/2010/main" val="3151946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FF0000"/>
                </a:solidFill>
                <a:latin typeface="Open Sans"/>
              </a:rPr>
              <a:t>TAŞINIR KONTROL YETKİLİLERİNİN GÖREV VE SORUMLULUKLARI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043323" y="365126"/>
            <a:ext cx="868362" cy="868362"/>
          </a:xfrm>
          <a:prstGeom prst="rect">
            <a:avLst/>
          </a:prstGeom>
          <a:noFill/>
          <a:ln>
            <a:noFill/>
          </a:ln>
        </p:spPr>
      </p:pic>
      <p:sp>
        <p:nvSpPr>
          <p:cNvPr id="3" name="İçerik Yer Tutucusu 2"/>
          <p:cNvSpPr>
            <a:spLocks noGrp="1"/>
          </p:cNvSpPr>
          <p:nvPr>
            <p:ph idx="1"/>
          </p:nvPr>
        </p:nvSpPr>
        <p:spPr/>
        <p:txBody>
          <a:bodyPr/>
          <a:lstStyle/>
          <a:p>
            <a:pPr algn="just"/>
            <a:r>
              <a:rPr lang="tr-TR" b="1" dirty="0">
                <a:latin typeface="Open Sans"/>
              </a:rPr>
              <a:t>1-</a:t>
            </a:r>
            <a:r>
              <a:rPr lang="tr-TR" dirty="0">
                <a:latin typeface="Open Sans"/>
              </a:rPr>
              <a:t>Taşınır kayıt ve işlemleri ile ilgili olarak düzenlenen belge ve cetvellerin </a:t>
            </a:r>
            <a:r>
              <a:rPr lang="tr-TR" b="1" dirty="0">
                <a:solidFill>
                  <a:srgbClr val="FF0000"/>
                </a:solidFill>
                <a:latin typeface="Open Sans"/>
              </a:rPr>
              <a:t>mevzuata ve mali tablolara </a:t>
            </a:r>
            <a:r>
              <a:rPr lang="tr-TR" dirty="0">
                <a:latin typeface="Open Sans"/>
              </a:rPr>
              <a:t>uygunluğunu kontrol etmek.</a:t>
            </a:r>
          </a:p>
          <a:p>
            <a:pPr algn="just"/>
            <a:r>
              <a:rPr lang="tr-TR" dirty="0" smtClean="0">
                <a:latin typeface="Open Sans"/>
              </a:rPr>
              <a:t>2-Harcama </a:t>
            </a:r>
            <a:r>
              <a:rPr lang="tr-TR" dirty="0">
                <a:latin typeface="Open Sans"/>
              </a:rPr>
              <a:t>Birimi Taşınır Mal Yönetim Hesabı Cetvelini imzalayarak harcama yetkilisine </a:t>
            </a:r>
            <a:r>
              <a:rPr lang="tr-TR" dirty="0" smtClean="0">
                <a:latin typeface="Open Sans"/>
              </a:rPr>
              <a:t>sunmak.</a:t>
            </a:r>
          </a:p>
          <a:p>
            <a:pPr algn="just"/>
            <a:r>
              <a:rPr lang="tr-TR" dirty="0" smtClean="0">
                <a:latin typeface="Open Sans"/>
              </a:rPr>
              <a:t>Bununla </a:t>
            </a:r>
            <a:r>
              <a:rPr lang="tr-TR" dirty="0">
                <a:latin typeface="Open Sans"/>
              </a:rPr>
              <a:t>birlikte; Taşınır kayıt yetkilileri ile taşınır kontrol yetkilileri, düzenledikleri ve imzaladıkları belge ve cetvellerin doğruluğundan </a:t>
            </a:r>
            <a:r>
              <a:rPr lang="tr-TR" b="1" dirty="0">
                <a:solidFill>
                  <a:srgbClr val="FF0000"/>
                </a:solidFill>
                <a:latin typeface="Open Sans"/>
              </a:rPr>
              <a:t>harcama yetkilisine karşı birlikte sorumludur.</a:t>
            </a:r>
          </a:p>
          <a:p>
            <a:endParaRPr lang="tr-TR" dirty="0"/>
          </a:p>
        </p:txBody>
      </p:sp>
    </p:spTree>
    <p:extLst>
      <p:ext uri="{BB962C8B-B14F-4D97-AF65-F5344CB8AC3E}">
        <p14:creationId xmlns:p14="http://schemas.microsoft.com/office/powerpoint/2010/main" val="1844658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DEFTER VE BELGELER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lstStyle/>
          <a:p>
            <a:pPr algn="just"/>
            <a:r>
              <a:rPr lang="tr-TR" b="1" dirty="0">
                <a:solidFill>
                  <a:srgbClr val="FF0000"/>
                </a:solidFill>
                <a:latin typeface="Open Sans"/>
              </a:rPr>
              <a:t>Taşınır işlemlerinde, özelliklerine göre tutulacak defterler şunlardır.</a:t>
            </a:r>
          </a:p>
          <a:p>
            <a:pPr marL="0" indent="0" algn="just">
              <a:buNone/>
            </a:pPr>
            <a:endParaRPr lang="tr-TR" b="1" dirty="0" smtClean="0">
              <a:latin typeface="Open Sans"/>
            </a:endParaRPr>
          </a:p>
          <a:p>
            <a:pPr marL="0" indent="0" algn="just">
              <a:buNone/>
            </a:pPr>
            <a:r>
              <a:rPr lang="tr-TR" dirty="0" smtClean="0">
                <a:latin typeface="Open Sans"/>
              </a:rPr>
              <a:t>1-Tüketim </a:t>
            </a:r>
            <a:r>
              <a:rPr lang="tr-TR" dirty="0">
                <a:latin typeface="Open Sans"/>
              </a:rPr>
              <a:t>Malzemeleri Defteri </a:t>
            </a:r>
          </a:p>
          <a:p>
            <a:pPr marL="0" indent="0" algn="just">
              <a:buNone/>
            </a:pPr>
            <a:r>
              <a:rPr lang="tr-TR" dirty="0" smtClean="0">
                <a:latin typeface="Open Sans"/>
              </a:rPr>
              <a:t>2-Dayanıklı </a:t>
            </a:r>
            <a:r>
              <a:rPr lang="tr-TR" dirty="0">
                <a:latin typeface="Open Sans"/>
              </a:rPr>
              <a:t>Taşınırlar </a:t>
            </a:r>
            <a:r>
              <a:rPr lang="tr-TR" dirty="0" smtClean="0">
                <a:latin typeface="Open Sans"/>
              </a:rPr>
              <a:t>Defteri</a:t>
            </a:r>
          </a:p>
          <a:p>
            <a:pPr marL="0" indent="0" algn="just">
              <a:buNone/>
            </a:pPr>
            <a:r>
              <a:rPr lang="tr-TR" dirty="0" smtClean="0">
                <a:latin typeface="Open Sans"/>
              </a:rPr>
              <a:t>3-Müze </a:t>
            </a:r>
            <a:r>
              <a:rPr lang="tr-TR" dirty="0">
                <a:latin typeface="Open Sans"/>
              </a:rPr>
              <a:t>Defteri </a:t>
            </a:r>
          </a:p>
          <a:p>
            <a:pPr marL="0" indent="0" algn="just">
              <a:buNone/>
            </a:pPr>
            <a:r>
              <a:rPr lang="tr-TR" dirty="0" smtClean="0">
                <a:latin typeface="Open Sans"/>
              </a:rPr>
              <a:t>4-Kütüphane </a:t>
            </a:r>
            <a:r>
              <a:rPr lang="tr-TR" dirty="0">
                <a:latin typeface="Open Sans"/>
              </a:rPr>
              <a:t>Defteri </a:t>
            </a:r>
          </a:p>
          <a:p>
            <a:pPr marL="0" indent="0">
              <a:buNone/>
            </a:pPr>
            <a:endParaRPr lang="tr-TR" dirty="0"/>
          </a:p>
        </p:txBody>
      </p:sp>
    </p:spTree>
    <p:extLst>
      <p:ext uri="{BB962C8B-B14F-4D97-AF65-F5344CB8AC3E}">
        <p14:creationId xmlns:p14="http://schemas.microsoft.com/office/powerpoint/2010/main" val="3767370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BELGE VE CETVELLER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lnSpcReduction="10000"/>
          </a:bodyPr>
          <a:lstStyle/>
          <a:p>
            <a:pPr algn="just"/>
            <a:r>
              <a:rPr lang="tr-TR" b="1" dirty="0">
                <a:solidFill>
                  <a:srgbClr val="FF0000"/>
                </a:solidFill>
                <a:latin typeface="Open Sans"/>
              </a:rPr>
              <a:t>Taşınır işlemlerinde, işlem türüne göre belirtilen belge ve cetveller kullanılır</a:t>
            </a:r>
            <a:r>
              <a:rPr lang="tr-TR" b="1" dirty="0" smtClean="0">
                <a:solidFill>
                  <a:srgbClr val="FF0000"/>
                </a:solidFill>
                <a:latin typeface="Open Sans"/>
              </a:rPr>
              <a:t>.</a:t>
            </a:r>
            <a:endParaRPr lang="tr-TR" dirty="0">
              <a:latin typeface="Open Sans"/>
            </a:endParaRPr>
          </a:p>
          <a:p>
            <a:pPr marL="0" indent="0" algn="just">
              <a:buNone/>
            </a:pPr>
            <a:r>
              <a:rPr lang="tr-TR" dirty="0" smtClean="0">
                <a:latin typeface="Open Sans"/>
              </a:rPr>
              <a:t>1-Taşınır </a:t>
            </a:r>
            <a:r>
              <a:rPr lang="tr-TR" dirty="0">
                <a:latin typeface="Open Sans"/>
              </a:rPr>
              <a:t>İşlem Fişi</a:t>
            </a:r>
          </a:p>
          <a:p>
            <a:pPr marL="0" indent="0" algn="just">
              <a:buNone/>
            </a:pPr>
            <a:r>
              <a:rPr lang="tr-TR" dirty="0" smtClean="0">
                <a:latin typeface="Open Sans"/>
              </a:rPr>
              <a:t>2-Taşınır </a:t>
            </a:r>
            <a:r>
              <a:rPr lang="tr-TR" dirty="0">
                <a:latin typeface="Open Sans"/>
              </a:rPr>
              <a:t>Teslim Belgesi </a:t>
            </a:r>
          </a:p>
          <a:p>
            <a:pPr marL="0" indent="0" algn="just">
              <a:buNone/>
            </a:pPr>
            <a:r>
              <a:rPr lang="tr-TR" dirty="0" smtClean="0">
                <a:latin typeface="Open Sans"/>
              </a:rPr>
              <a:t>3-Taşınır </a:t>
            </a:r>
            <a:r>
              <a:rPr lang="tr-TR" dirty="0">
                <a:latin typeface="Open Sans"/>
              </a:rPr>
              <a:t>İstek Belgesi </a:t>
            </a:r>
          </a:p>
          <a:p>
            <a:pPr marL="0" indent="0" algn="just">
              <a:buNone/>
            </a:pPr>
            <a:r>
              <a:rPr lang="tr-TR" dirty="0" smtClean="0">
                <a:latin typeface="Open Sans"/>
              </a:rPr>
              <a:t>4-Dayanıklı </a:t>
            </a:r>
            <a:r>
              <a:rPr lang="tr-TR" dirty="0">
                <a:latin typeface="Open Sans"/>
              </a:rPr>
              <a:t>Taşınırlar Listesi</a:t>
            </a:r>
          </a:p>
          <a:p>
            <a:pPr marL="0" indent="0" algn="just">
              <a:buNone/>
            </a:pPr>
            <a:r>
              <a:rPr lang="tr-TR" dirty="0">
                <a:latin typeface="Open Sans"/>
              </a:rPr>
              <a:t>5-Taşınır Geçici Alındısı </a:t>
            </a:r>
            <a:r>
              <a:rPr lang="tr-TR" dirty="0">
                <a:latin typeface="Open Sans"/>
              </a:rPr>
              <a:t> </a:t>
            </a:r>
          </a:p>
          <a:p>
            <a:pPr marL="0" indent="0" algn="just">
              <a:buNone/>
            </a:pPr>
            <a:r>
              <a:rPr lang="tr-TR" dirty="0" smtClean="0">
                <a:latin typeface="Open Sans"/>
              </a:rPr>
              <a:t>6-</a:t>
            </a:r>
            <a:r>
              <a:rPr lang="tr-TR" dirty="0">
                <a:latin typeface="Open Sans"/>
              </a:rPr>
              <a:t> Kayıttan Düşme Teklif ve Onay Tutanağı</a:t>
            </a:r>
          </a:p>
          <a:p>
            <a:pPr marL="0" indent="0" algn="just">
              <a:buNone/>
            </a:pPr>
            <a:r>
              <a:rPr lang="tr-TR" dirty="0" smtClean="0">
                <a:latin typeface="Open Sans"/>
              </a:rPr>
              <a:t>7-</a:t>
            </a:r>
            <a:r>
              <a:rPr lang="pt-BR" dirty="0">
                <a:latin typeface="Open Sans"/>
              </a:rPr>
              <a:t>Ambar Devir ve Teslim Tutanağı</a:t>
            </a:r>
            <a:endParaRPr lang="tr-TR" dirty="0">
              <a:latin typeface="Open Sans"/>
            </a:endParaRPr>
          </a:p>
          <a:p>
            <a:pPr marL="0" indent="0" algn="just">
              <a:buNone/>
            </a:pPr>
            <a:endParaRPr lang="tr-TR" dirty="0">
              <a:latin typeface="Open Sans"/>
            </a:endParaRPr>
          </a:p>
          <a:p>
            <a:endParaRPr lang="tr-TR" dirty="0"/>
          </a:p>
        </p:txBody>
      </p:sp>
    </p:spTree>
    <p:extLst>
      <p:ext uri="{BB962C8B-B14F-4D97-AF65-F5344CB8AC3E}">
        <p14:creationId xmlns:p14="http://schemas.microsoft.com/office/powerpoint/2010/main" val="1018535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BELGE VE CETVELLER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92500" lnSpcReduction="10000"/>
          </a:bodyPr>
          <a:lstStyle/>
          <a:p>
            <a:pPr algn="just"/>
            <a:r>
              <a:rPr lang="tr-TR" b="1" dirty="0">
                <a:solidFill>
                  <a:srgbClr val="FF0000"/>
                </a:solidFill>
                <a:latin typeface="Open Sans"/>
              </a:rPr>
              <a:t>Taşınır işlemlerinde, işlem türüne göre belirtilen belge ve cetveller kullanılır</a:t>
            </a:r>
            <a:r>
              <a:rPr lang="tr-TR" b="1" dirty="0" smtClean="0">
                <a:solidFill>
                  <a:srgbClr val="FF0000"/>
                </a:solidFill>
                <a:latin typeface="Open Sans"/>
              </a:rPr>
              <a:t>.</a:t>
            </a:r>
            <a:endParaRPr lang="tr-TR" dirty="0" smtClean="0">
              <a:latin typeface="Open Sans"/>
            </a:endParaRPr>
          </a:p>
          <a:p>
            <a:pPr marL="0" indent="0" algn="just">
              <a:buNone/>
            </a:pPr>
            <a:r>
              <a:rPr lang="tr-TR" dirty="0" smtClean="0">
                <a:latin typeface="Open Sans"/>
              </a:rPr>
              <a:t>8-Sayım </a:t>
            </a:r>
            <a:r>
              <a:rPr lang="tr-TR" dirty="0">
                <a:latin typeface="Open Sans"/>
              </a:rPr>
              <a:t>Tutanağı</a:t>
            </a:r>
          </a:p>
          <a:p>
            <a:pPr marL="0" indent="0" algn="just">
              <a:buNone/>
            </a:pPr>
            <a:r>
              <a:rPr lang="tr-TR" dirty="0" smtClean="0">
                <a:latin typeface="Open Sans"/>
              </a:rPr>
              <a:t>9-Taşınır </a:t>
            </a:r>
            <a:r>
              <a:rPr lang="tr-TR" dirty="0">
                <a:latin typeface="Open Sans"/>
              </a:rPr>
              <a:t>Sayım ve Döküm </a:t>
            </a:r>
            <a:r>
              <a:rPr lang="tr-TR" dirty="0" smtClean="0">
                <a:latin typeface="Open Sans"/>
              </a:rPr>
              <a:t>Cetveli</a:t>
            </a:r>
          </a:p>
          <a:p>
            <a:pPr marL="0" indent="0" algn="just">
              <a:buNone/>
            </a:pPr>
            <a:r>
              <a:rPr lang="tr-TR" dirty="0" smtClean="0">
                <a:latin typeface="Open Sans"/>
              </a:rPr>
              <a:t>10-</a:t>
            </a:r>
            <a:r>
              <a:rPr lang="pt-BR" dirty="0">
                <a:latin typeface="Open Sans"/>
              </a:rPr>
              <a:t>Harcama Birimi Taşınır Mal Yönetim Hesabı </a:t>
            </a:r>
            <a:r>
              <a:rPr lang="pt-BR" dirty="0" smtClean="0">
                <a:latin typeface="Open Sans"/>
              </a:rPr>
              <a:t>Cetveli</a:t>
            </a:r>
            <a:endParaRPr lang="tr-TR" dirty="0" smtClean="0">
              <a:latin typeface="Open Sans"/>
            </a:endParaRPr>
          </a:p>
          <a:p>
            <a:pPr marL="0" indent="0" algn="just">
              <a:buNone/>
            </a:pPr>
            <a:r>
              <a:rPr lang="tr-TR" dirty="0" smtClean="0">
                <a:latin typeface="Open Sans"/>
              </a:rPr>
              <a:t>11-Taşınır </a:t>
            </a:r>
            <a:r>
              <a:rPr lang="tr-TR" dirty="0">
                <a:latin typeface="Open Sans"/>
              </a:rPr>
              <a:t>Hesap Cetveli </a:t>
            </a:r>
          </a:p>
          <a:p>
            <a:pPr marL="0" indent="0" algn="just">
              <a:buNone/>
            </a:pPr>
            <a:r>
              <a:rPr lang="tr-TR" dirty="0">
                <a:latin typeface="Open Sans"/>
              </a:rPr>
              <a:t>12-İdare Taşınır Mal Yönetimi Ayrıntılı Hesap Cetveli</a:t>
            </a:r>
          </a:p>
          <a:p>
            <a:pPr marL="0" indent="0" algn="just">
              <a:buNone/>
            </a:pPr>
            <a:r>
              <a:rPr lang="tr-TR" dirty="0">
                <a:latin typeface="Open Sans"/>
              </a:rPr>
              <a:t>13-İdare Taşınır Mal Yönetim Hesabı İcmal Cetveli</a:t>
            </a:r>
          </a:p>
          <a:p>
            <a:pPr marL="0" indent="0" algn="just">
              <a:buNone/>
            </a:pPr>
            <a:r>
              <a:rPr lang="tr-TR" dirty="0">
                <a:latin typeface="Open Sans"/>
              </a:rPr>
              <a:t>14-Müze/Kütüphane Yönetim Hesabı Cetveli</a:t>
            </a:r>
          </a:p>
          <a:p>
            <a:pPr marL="0" indent="0" algn="just">
              <a:buNone/>
            </a:pPr>
            <a:r>
              <a:rPr lang="tr-TR" dirty="0">
                <a:latin typeface="Open Sans"/>
              </a:rPr>
              <a:t>15-Tesis Bileşenleri Cetveli</a:t>
            </a:r>
          </a:p>
          <a:p>
            <a:pPr marL="0" indent="0" algn="just">
              <a:buNone/>
            </a:pPr>
            <a:endParaRPr lang="tr-TR" dirty="0">
              <a:latin typeface="Open Sans"/>
            </a:endParaRPr>
          </a:p>
          <a:p>
            <a:endParaRPr lang="tr-TR" dirty="0"/>
          </a:p>
        </p:txBody>
      </p:sp>
    </p:spTree>
    <p:extLst>
      <p:ext uri="{BB962C8B-B14F-4D97-AF65-F5344CB8AC3E}">
        <p14:creationId xmlns:p14="http://schemas.microsoft.com/office/powerpoint/2010/main" val="4171661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TİF </a:t>
            </a:r>
            <a:r>
              <a:rPr lang="tr-TR" sz="3200" b="1" dirty="0">
                <a:solidFill>
                  <a:srgbClr val="C00000"/>
                </a:solidFill>
                <a:latin typeface="Times New Roman" panose="02020603050405020304" pitchFamily="18" charset="0"/>
                <a:cs typeface="Times New Roman" panose="02020603050405020304" pitchFamily="18" charset="0"/>
              </a:rPr>
              <a:t>DÜZENLENMEYECEK DURUMLAR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85000" lnSpcReduction="20000"/>
          </a:bodyPr>
          <a:lstStyle/>
          <a:p>
            <a:pPr marL="342900" indent="-342900" algn="just">
              <a:buFont typeface="Wingdings" panose="05000000000000000000" pitchFamily="2" charset="2"/>
              <a:buChar char="Ø"/>
            </a:pPr>
            <a:r>
              <a:rPr lang="tr-TR" b="1" dirty="0">
                <a:solidFill>
                  <a:srgbClr val="FF0000"/>
                </a:solidFill>
                <a:latin typeface="Open Sans"/>
              </a:rPr>
              <a:t>Taşınır işlem fişi düzenlenmeyecek özellikli durumlar şu şekildedir</a:t>
            </a:r>
            <a:r>
              <a:rPr lang="tr-TR" b="1" dirty="0" smtClean="0">
                <a:solidFill>
                  <a:srgbClr val="FF0000"/>
                </a:solidFill>
                <a:latin typeface="Open Sans"/>
              </a:rPr>
              <a:t>:</a:t>
            </a:r>
            <a:endParaRPr lang="tr-TR" b="1" dirty="0">
              <a:solidFill>
                <a:srgbClr val="FF0000"/>
              </a:solidFill>
              <a:latin typeface="Open Sans"/>
            </a:endParaRPr>
          </a:p>
          <a:p>
            <a:pPr marL="342900" indent="-342900" algn="just">
              <a:buFont typeface="Wingdings" panose="05000000000000000000" pitchFamily="2" charset="2"/>
              <a:buChar char="Ø"/>
            </a:pPr>
            <a:r>
              <a:rPr lang="tr-TR" dirty="0">
                <a:latin typeface="Open Sans"/>
              </a:rPr>
              <a:t>1-Satın alındığı andan itibaren tüketimi yapılan </a:t>
            </a:r>
            <a:r>
              <a:rPr lang="tr-TR" b="1" dirty="0">
                <a:solidFill>
                  <a:srgbClr val="FF0000"/>
                </a:solidFill>
                <a:latin typeface="Open Sans"/>
              </a:rPr>
              <a:t>su, doğalgaz, kum, çakıl, bahçe toprağı, bahçe gübresi </a:t>
            </a:r>
            <a:r>
              <a:rPr lang="tr-TR" dirty="0">
                <a:latin typeface="Open Sans"/>
              </a:rPr>
              <a:t>ve benzeri maddeler için</a:t>
            </a:r>
            <a:r>
              <a:rPr lang="tr-TR" dirty="0" smtClean="0">
                <a:latin typeface="Open Sans"/>
              </a:rPr>
              <a:t>,</a:t>
            </a:r>
            <a:endParaRPr lang="tr-TR" b="1" dirty="0">
              <a:latin typeface="Open Sans"/>
            </a:endParaRPr>
          </a:p>
          <a:p>
            <a:pPr marL="342900" indent="-342900" algn="just">
              <a:buFont typeface="Wingdings" panose="05000000000000000000" pitchFamily="2" charset="2"/>
              <a:buChar char="Ø"/>
            </a:pPr>
            <a:r>
              <a:rPr lang="tr-TR" dirty="0">
                <a:latin typeface="Open Sans"/>
              </a:rPr>
              <a:t>2-Tesis, makine, cihaz, taşıt ve iş makineleri ile demirbaşların servislerince yapılan bakım ve onarımlarında kullanılan </a:t>
            </a:r>
            <a:r>
              <a:rPr lang="tr-TR" b="1" dirty="0">
                <a:solidFill>
                  <a:srgbClr val="FF0000"/>
                </a:solidFill>
                <a:latin typeface="Open Sans"/>
              </a:rPr>
              <a:t>yedek parçalar </a:t>
            </a:r>
            <a:r>
              <a:rPr lang="tr-TR" dirty="0">
                <a:latin typeface="Open Sans"/>
              </a:rPr>
              <a:t>ile doğrudan taşıtların depolarına konulan </a:t>
            </a:r>
            <a:r>
              <a:rPr lang="tr-TR" b="1" dirty="0">
                <a:solidFill>
                  <a:srgbClr val="FF0000"/>
                </a:solidFill>
                <a:latin typeface="Open Sans"/>
              </a:rPr>
              <a:t>akaryakıt, likit gaz (LPG) ve yağlar</a:t>
            </a:r>
            <a:r>
              <a:rPr lang="tr-TR" dirty="0">
                <a:latin typeface="Open Sans"/>
              </a:rPr>
              <a:t> için</a:t>
            </a:r>
            <a:r>
              <a:rPr lang="tr-TR" dirty="0" smtClean="0">
                <a:latin typeface="Open Sans"/>
              </a:rPr>
              <a:t>,</a:t>
            </a:r>
          </a:p>
          <a:p>
            <a:pPr marL="342900" indent="-342900" algn="just">
              <a:buFont typeface="Wingdings" panose="05000000000000000000" pitchFamily="2" charset="2"/>
              <a:buChar char="Ø"/>
            </a:pPr>
            <a:r>
              <a:rPr lang="tr-TR" dirty="0">
                <a:latin typeface="Open Sans"/>
              </a:rPr>
              <a:t>3-Kısa sürede tüketilen </a:t>
            </a:r>
            <a:r>
              <a:rPr lang="tr-TR" b="1" dirty="0">
                <a:solidFill>
                  <a:srgbClr val="FF0000"/>
                </a:solidFill>
                <a:latin typeface="Open Sans"/>
              </a:rPr>
              <a:t>mutfak tipi tüpler </a:t>
            </a:r>
            <a:r>
              <a:rPr lang="tr-TR" dirty="0">
                <a:latin typeface="Open Sans"/>
              </a:rPr>
              <a:t>ve yangın söndürme tüplerine yapılan </a:t>
            </a:r>
            <a:r>
              <a:rPr lang="tr-TR" b="1" dirty="0">
                <a:solidFill>
                  <a:srgbClr val="FF0000"/>
                </a:solidFill>
                <a:latin typeface="Open Sans"/>
              </a:rPr>
              <a:t>gaz </a:t>
            </a:r>
            <a:r>
              <a:rPr lang="tr-TR" b="1" dirty="0" err="1">
                <a:solidFill>
                  <a:srgbClr val="FF0000"/>
                </a:solidFill>
                <a:latin typeface="Open Sans"/>
              </a:rPr>
              <a:t>dolumları</a:t>
            </a:r>
            <a:r>
              <a:rPr lang="tr-TR" b="1" dirty="0">
                <a:solidFill>
                  <a:srgbClr val="FF0000"/>
                </a:solidFill>
                <a:latin typeface="Open Sans"/>
              </a:rPr>
              <a:t> </a:t>
            </a:r>
            <a:r>
              <a:rPr lang="tr-TR" dirty="0">
                <a:latin typeface="Open Sans"/>
              </a:rPr>
              <a:t>ile </a:t>
            </a:r>
            <a:r>
              <a:rPr lang="tr-TR" b="1" dirty="0">
                <a:solidFill>
                  <a:srgbClr val="FF0000"/>
                </a:solidFill>
                <a:latin typeface="Open Sans"/>
              </a:rPr>
              <a:t>yazıcı kartuşlarının </a:t>
            </a:r>
            <a:r>
              <a:rPr lang="tr-TR" b="1" dirty="0" err="1">
                <a:solidFill>
                  <a:srgbClr val="FF0000"/>
                </a:solidFill>
                <a:latin typeface="Open Sans"/>
              </a:rPr>
              <a:t>dolumları</a:t>
            </a:r>
            <a:r>
              <a:rPr lang="tr-TR" b="1" dirty="0">
                <a:solidFill>
                  <a:srgbClr val="FF0000"/>
                </a:solidFill>
                <a:latin typeface="Open Sans"/>
              </a:rPr>
              <a:t> </a:t>
            </a:r>
            <a:r>
              <a:rPr lang="tr-TR" dirty="0">
                <a:latin typeface="Open Sans"/>
              </a:rPr>
              <a:t>için</a:t>
            </a:r>
            <a:r>
              <a:rPr lang="tr-TR" dirty="0" smtClean="0">
                <a:latin typeface="Open Sans"/>
              </a:rPr>
              <a:t>,</a:t>
            </a:r>
            <a:endParaRPr lang="tr-TR" dirty="0">
              <a:latin typeface="Open Sans"/>
            </a:endParaRPr>
          </a:p>
          <a:p>
            <a:pPr marL="342900" indent="-342900" algn="just">
              <a:buFont typeface="Wingdings" panose="05000000000000000000" pitchFamily="2" charset="2"/>
              <a:buChar char="Ø"/>
            </a:pPr>
            <a:r>
              <a:rPr lang="tr-TR" dirty="0">
                <a:latin typeface="Open Sans"/>
              </a:rPr>
              <a:t>4-Dergi ve gazete gibi süreli yayınlar ile arşivlenme niteliği olmayan </a:t>
            </a:r>
            <a:r>
              <a:rPr lang="tr-TR" b="1" dirty="0">
                <a:solidFill>
                  <a:srgbClr val="FF0000"/>
                </a:solidFill>
                <a:latin typeface="Open Sans"/>
              </a:rPr>
              <a:t>kütüphane materyalleri </a:t>
            </a:r>
            <a:r>
              <a:rPr lang="tr-TR" dirty="0">
                <a:latin typeface="Open Sans"/>
              </a:rPr>
              <a:t>için</a:t>
            </a:r>
            <a:r>
              <a:rPr lang="tr-TR" dirty="0" smtClean="0">
                <a:latin typeface="Open Sans"/>
              </a:rPr>
              <a:t>,</a:t>
            </a:r>
            <a:endParaRPr lang="tr-TR" b="1" dirty="0">
              <a:latin typeface="Open Sans"/>
            </a:endParaRPr>
          </a:p>
          <a:p>
            <a:pPr marL="342900" indent="-342900" algn="just">
              <a:buFont typeface="Wingdings" panose="05000000000000000000" pitchFamily="2" charset="2"/>
              <a:buChar char="Ø"/>
            </a:pPr>
            <a:r>
              <a:rPr lang="tr-TR" b="1" dirty="0">
                <a:latin typeface="Open Sans"/>
              </a:rPr>
              <a:t>5-</a:t>
            </a:r>
            <a:r>
              <a:rPr lang="tr-TR" dirty="0">
                <a:latin typeface="Open Sans"/>
              </a:rPr>
              <a:t>Bütçenin temsil ve tanıtma giderleri tertibinden makam adına alınan yiyecek ve içecekler için, taşınır işlem fişi düzenlenmez.</a:t>
            </a:r>
          </a:p>
          <a:p>
            <a:pPr marL="342900" indent="-342900" algn="just">
              <a:buFont typeface="Wingdings" panose="05000000000000000000" pitchFamily="2" charset="2"/>
              <a:buChar char="Ø"/>
            </a:pPr>
            <a:endParaRPr lang="tr-TR" b="1" dirty="0">
              <a:latin typeface="Open Sans"/>
            </a:endParaRPr>
          </a:p>
          <a:p>
            <a:pPr marL="0" indent="0" algn="just">
              <a:buNone/>
            </a:pPr>
            <a:endParaRPr lang="tr-TR" dirty="0"/>
          </a:p>
        </p:txBody>
      </p:sp>
    </p:spTree>
    <p:extLst>
      <p:ext uri="{BB962C8B-B14F-4D97-AF65-F5344CB8AC3E}">
        <p14:creationId xmlns:p14="http://schemas.microsoft.com/office/powerpoint/2010/main" val="3356218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DEFTER VE BELGELERİN ELEKTRONİK ORTAMDA TUTULMASI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738522" y="365126"/>
            <a:ext cx="868362" cy="868362"/>
          </a:xfrm>
          <a:prstGeom prst="rect">
            <a:avLst/>
          </a:prstGeom>
          <a:noFill/>
          <a:ln>
            <a:noFill/>
          </a:ln>
        </p:spPr>
      </p:pic>
      <p:sp>
        <p:nvSpPr>
          <p:cNvPr id="5" name="İçerik Yer Tutucusu 4"/>
          <p:cNvSpPr>
            <a:spLocks noGrp="1"/>
          </p:cNvSpPr>
          <p:nvPr>
            <p:ph idx="1"/>
          </p:nvPr>
        </p:nvSpPr>
        <p:spPr/>
        <p:txBody>
          <a:bodyPr>
            <a:normAutofit lnSpcReduction="10000"/>
          </a:bodyPr>
          <a:lstStyle/>
          <a:p>
            <a:pPr marL="342900" indent="-342900" algn="just">
              <a:buFont typeface="Wingdings" panose="05000000000000000000" pitchFamily="2" charset="2"/>
              <a:buChar char="Ø"/>
            </a:pPr>
            <a:r>
              <a:rPr lang="tr-TR" u="sng" dirty="0">
                <a:latin typeface="Open Sans"/>
              </a:rPr>
              <a:t>1-Taşınırların tüm giriş ve çıkış kayıtları ile kullanılacak defter, belge ve cetvellerin </a:t>
            </a:r>
            <a:r>
              <a:rPr lang="tr-TR" dirty="0">
                <a:latin typeface="Open Sans"/>
              </a:rPr>
              <a:t>elektronik ortamda tutulması ve düzenlenmesi esastır. </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2-Kamu idareleri, bu Yönetmelikte belirlenen esas ve usullere bağlı kalmak ve Bakanlığın uygun görüşünü almak koşuluyla </a:t>
            </a:r>
            <a:r>
              <a:rPr lang="tr-TR" u="sng" dirty="0">
                <a:latin typeface="Open Sans"/>
              </a:rPr>
              <a:t>başka defter, belge ve cetveller de kullanabilirler.</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3-Elektronik ortamda düzenlenen defter, belge ve cetvellerde gerekli görülmesi halinde </a:t>
            </a:r>
            <a:r>
              <a:rPr lang="tr-TR" u="sng" dirty="0">
                <a:latin typeface="Open Sans"/>
              </a:rPr>
              <a:t>ilave sütun ve satır açılabilir.</a:t>
            </a:r>
          </a:p>
          <a:p>
            <a:pPr marL="342900" indent="-342900" algn="just">
              <a:buFont typeface="Wingdings" panose="05000000000000000000" pitchFamily="2" charset="2"/>
              <a:buChar char="ü"/>
            </a:pPr>
            <a:endParaRPr lang="tr-TR" b="1" dirty="0">
              <a:latin typeface="Open Sans"/>
            </a:endParaRPr>
          </a:p>
          <a:p>
            <a:pPr marL="0" indent="0" algn="just">
              <a:buNone/>
            </a:pPr>
            <a:endParaRPr lang="tr-TR" dirty="0"/>
          </a:p>
        </p:txBody>
      </p:sp>
    </p:spTree>
    <p:extLst>
      <p:ext uri="{BB962C8B-B14F-4D97-AF65-F5344CB8AC3E}">
        <p14:creationId xmlns:p14="http://schemas.microsoft.com/office/powerpoint/2010/main" val="2760656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9655"/>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GENEL BAKIŞ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143353"/>
            <a:ext cx="868362" cy="868362"/>
          </a:xfrm>
          <a:prstGeom prst="rect">
            <a:avLst/>
          </a:prstGeom>
          <a:noFill/>
          <a:ln>
            <a:noFill/>
          </a:ln>
        </p:spPr>
      </p:pic>
      <p:sp>
        <p:nvSpPr>
          <p:cNvPr id="6" name="Başlık 1"/>
          <p:cNvSpPr>
            <a:spLocks noGrp="1"/>
          </p:cNvSpPr>
          <p:nvPr>
            <p:ph idx="1"/>
          </p:nvPr>
        </p:nvSpPr>
        <p:spPr>
          <a:xfrm>
            <a:off x="838200" y="1316038"/>
            <a:ext cx="10515600" cy="4860925"/>
          </a:xfrm>
        </p:spPr>
        <p:txBody>
          <a:bodyPr>
            <a:normAutofit/>
          </a:bodyPr>
          <a:lstStyle/>
          <a:p>
            <a:pPr lvl="1" algn="just">
              <a:spcBef>
                <a:spcPts val="600"/>
              </a:spcBef>
              <a:buClr>
                <a:srgbClr val="FF0000"/>
              </a:buClr>
              <a:buFont typeface="Wingdings" pitchFamily="2" charset="2"/>
              <a:buChar char="ü"/>
              <a:defRPr/>
            </a:pPr>
            <a:r>
              <a:rPr lang="tr-TR" sz="2200" dirty="0" smtClean="0">
                <a:latin typeface="Open Sans"/>
              </a:rPr>
              <a:t>Amaç/Kapsam</a:t>
            </a:r>
            <a:endParaRPr lang="tr-TR" sz="2200" dirty="0">
              <a:latin typeface="Open Sans"/>
            </a:endParaRPr>
          </a:p>
          <a:p>
            <a:pPr lvl="1" algn="just">
              <a:spcBef>
                <a:spcPts val="600"/>
              </a:spcBef>
              <a:buClr>
                <a:srgbClr val="FF0000"/>
              </a:buClr>
              <a:buFont typeface="Wingdings" pitchFamily="2" charset="2"/>
              <a:buChar char="ü"/>
              <a:defRPr/>
            </a:pPr>
            <a:r>
              <a:rPr lang="tr-TR" sz="2200" dirty="0">
                <a:latin typeface="Open Sans"/>
              </a:rPr>
              <a:t>Tanımlar</a:t>
            </a:r>
          </a:p>
          <a:p>
            <a:pPr lvl="1" algn="just">
              <a:spcBef>
                <a:spcPts val="600"/>
              </a:spcBef>
              <a:buClr>
                <a:srgbClr val="FF0000"/>
              </a:buClr>
              <a:buFont typeface="Wingdings" pitchFamily="2" charset="2"/>
              <a:buChar char="ü"/>
              <a:defRPr/>
            </a:pPr>
            <a:r>
              <a:rPr lang="tr-TR" sz="2200" dirty="0">
                <a:latin typeface="Open Sans"/>
              </a:rPr>
              <a:t>Sorumluluk Ve Görevliler</a:t>
            </a:r>
          </a:p>
          <a:p>
            <a:pPr lvl="1" algn="just">
              <a:spcBef>
                <a:spcPts val="600"/>
              </a:spcBef>
              <a:buClr>
                <a:srgbClr val="FF0000"/>
              </a:buClr>
              <a:buFont typeface="Wingdings" pitchFamily="2" charset="2"/>
              <a:buChar char="ü"/>
              <a:defRPr/>
            </a:pPr>
            <a:r>
              <a:rPr lang="tr-TR" sz="2200" dirty="0">
                <a:latin typeface="Open Sans"/>
              </a:rPr>
              <a:t>Taşınır Kayıt Yetkilileri Ve Taşınır Kontrol Yetkilileri</a:t>
            </a:r>
          </a:p>
          <a:p>
            <a:pPr lvl="1" algn="just">
              <a:spcBef>
                <a:spcPts val="600"/>
              </a:spcBef>
              <a:buClr>
                <a:srgbClr val="FF0000"/>
              </a:buClr>
              <a:buFont typeface="Wingdings" pitchFamily="2" charset="2"/>
              <a:buChar char="ü"/>
              <a:defRPr/>
            </a:pPr>
            <a:r>
              <a:rPr lang="tr-TR" sz="2200" dirty="0" smtClean="0">
                <a:latin typeface="Open Sans"/>
              </a:rPr>
              <a:t>Defter </a:t>
            </a:r>
            <a:r>
              <a:rPr lang="tr-TR" sz="2200" dirty="0">
                <a:latin typeface="Open Sans"/>
              </a:rPr>
              <a:t>Ve Belgeler</a:t>
            </a:r>
          </a:p>
          <a:p>
            <a:pPr lvl="1" algn="just">
              <a:spcBef>
                <a:spcPts val="600"/>
              </a:spcBef>
              <a:buClr>
                <a:srgbClr val="FF0000"/>
              </a:buClr>
              <a:buFont typeface="Wingdings" pitchFamily="2" charset="2"/>
              <a:buChar char="ü"/>
              <a:defRPr/>
            </a:pPr>
            <a:r>
              <a:rPr lang="tr-TR" sz="2200" dirty="0">
                <a:latin typeface="Open Sans"/>
              </a:rPr>
              <a:t>Belge Ve Cetveller</a:t>
            </a:r>
          </a:p>
          <a:p>
            <a:pPr lvl="1" algn="just">
              <a:spcBef>
                <a:spcPts val="600"/>
              </a:spcBef>
              <a:buClr>
                <a:srgbClr val="FF0000"/>
              </a:buClr>
              <a:buFont typeface="Wingdings" pitchFamily="2" charset="2"/>
              <a:buChar char="ü"/>
              <a:defRPr/>
            </a:pPr>
            <a:r>
              <a:rPr lang="tr-TR" sz="2200" dirty="0">
                <a:latin typeface="Open Sans"/>
              </a:rPr>
              <a:t>Taşınır İşlem Fişi Düzenlenmeyecek </a:t>
            </a:r>
            <a:r>
              <a:rPr lang="tr-TR" sz="2200" dirty="0" smtClean="0">
                <a:latin typeface="Open Sans"/>
              </a:rPr>
              <a:t>Durumlar</a:t>
            </a:r>
          </a:p>
          <a:p>
            <a:pPr lvl="1" algn="just">
              <a:spcBef>
                <a:spcPts val="600"/>
              </a:spcBef>
              <a:buClr>
                <a:srgbClr val="FF0000"/>
              </a:buClr>
              <a:buFont typeface="Wingdings" pitchFamily="2" charset="2"/>
              <a:buChar char="ü"/>
              <a:defRPr/>
            </a:pPr>
            <a:r>
              <a:rPr lang="tr-TR" sz="2200" dirty="0">
                <a:latin typeface="Open Sans"/>
              </a:rPr>
              <a:t>Defter Ve Belgelerin Elektronik Ortamda Tutulması</a:t>
            </a:r>
          </a:p>
          <a:p>
            <a:pPr lvl="1" algn="just">
              <a:spcBef>
                <a:spcPts val="600"/>
              </a:spcBef>
              <a:buClr>
                <a:srgbClr val="FF0000"/>
              </a:buClr>
              <a:buFont typeface="Wingdings" pitchFamily="2" charset="2"/>
              <a:buChar char="ü"/>
              <a:defRPr/>
            </a:pPr>
            <a:r>
              <a:rPr lang="tr-TR" sz="2200" dirty="0">
                <a:latin typeface="Open Sans"/>
              </a:rPr>
              <a:t>Taşınırların </a:t>
            </a:r>
            <a:r>
              <a:rPr lang="tr-TR" sz="2200" dirty="0" smtClean="0">
                <a:latin typeface="Open Sans"/>
              </a:rPr>
              <a:t>Kaydı</a:t>
            </a:r>
          </a:p>
          <a:p>
            <a:pPr lvl="1" algn="just">
              <a:spcBef>
                <a:spcPts val="600"/>
              </a:spcBef>
              <a:buClr>
                <a:srgbClr val="FF0000"/>
              </a:buClr>
              <a:buFont typeface="Wingdings" pitchFamily="2" charset="2"/>
              <a:buChar char="ü"/>
              <a:defRPr/>
            </a:pPr>
            <a:r>
              <a:rPr lang="tr-TR" sz="2200" dirty="0">
                <a:latin typeface="Open Sans"/>
              </a:rPr>
              <a:t>Kayıt Zamanı, Kayıt Değeri Ve Değer Tespit Komisyonu</a:t>
            </a:r>
            <a:endParaRPr lang="tr-TR" sz="2200" dirty="0">
              <a:solidFill>
                <a:srgbClr val="333333"/>
              </a:solidFill>
              <a:latin typeface="Open Sans"/>
            </a:endParaRPr>
          </a:p>
          <a:p>
            <a:pPr lvl="1" algn="just">
              <a:spcBef>
                <a:spcPts val="600"/>
              </a:spcBef>
              <a:buClr>
                <a:srgbClr val="FF0000"/>
              </a:buClr>
              <a:buFont typeface="Wingdings" pitchFamily="2" charset="2"/>
              <a:buChar char="ü"/>
              <a:defRPr/>
            </a:pPr>
            <a:r>
              <a:rPr lang="tr-TR" sz="2200" dirty="0">
                <a:latin typeface="Open Sans"/>
              </a:rPr>
              <a:t>Dayanıklı Taşınırlarda Değer Artışı</a:t>
            </a:r>
          </a:p>
          <a:p>
            <a:pPr marL="457200" lvl="1" indent="0" algn="just">
              <a:spcBef>
                <a:spcPts val="600"/>
              </a:spcBef>
              <a:buClr>
                <a:srgbClr val="FF0000"/>
              </a:buClr>
              <a:buNone/>
              <a:defRPr/>
            </a:pPr>
            <a:endParaRPr lang="tr-TR" sz="2200" dirty="0">
              <a:latin typeface="Open Sans"/>
            </a:endParaRPr>
          </a:p>
        </p:txBody>
      </p:sp>
    </p:spTree>
    <p:extLst>
      <p:ext uri="{BB962C8B-B14F-4D97-AF65-F5344CB8AC3E}">
        <p14:creationId xmlns:p14="http://schemas.microsoft.com/office/powerpoint/2010/main" val="4074026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TAŞINIRLARIN KAYDI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20000"/>
          </a:bodyPr>
          <a:lstStyle/>
          <a:p>
            <a:pPr marL="342900" indent="-342900" algn="just">
              <a:buFont typeface="Wingdings" panose="05000000000000000000" pitchFamily="2" charset="2"/>
              <a:buChar char="Ø"/>
            </a:pPr>
            <a:r>
              <a:rPr lang="tr-TR" dirty="0">
                <a:latin typeface="Open Sans"/>
              </a:rPr>
              <a:t>Kamu idarelerince bütün taşınırların ve bunlara ilişkin işlemlerin kayıt altına alınması esastır ve her bir kaydın belgeye dayanması şarttır.</a:t>
            </a:r>
          </a:p>
          <a:p>
            <a:pPr marL="342900" indent="-342900" algn="just">
              <a:buFont typeface="Wingdings" panose="05000000000000000000" pitchFamily="2" charset="2"/>
              <a:buChar char="Ø"/>
            </a:pPr>
            <a:endParaRPr lang="tr-TR" b="1" dirty="0">
              <a:latin typeface="Open Sans"/>
            </a:endParaRPr>
          </a:p>
          <a:p>
            <a:pPr marL="342900" indent="-342900" algn="just">
              <a:buFont typeface="Wingdings" panose="05000000000000000000" pitchFamily="2" charset="2"/>
              <a:buChar char="Ø"/>
            </a:pPr>
            <a:r>
              <a:rPr lang="tr-TR" b="1" dirty="0">
                <a:solidFill>
                  <a:srgbClr val="FF0000"/>
                </a:solidFill>
                <a:latin typeface="Open Sans"/>
              </a:rPr>
              <a:t>Bu çerçevede;</a:t>
            </a:r>
          </a:p>
          <a:p>
            <a:pPr algn="just"/>
            <a:endParaRPr lang="tr-TR" sz="1050" b="1" dirty="0">
              <a:latin typeface="Open Sans"/>
            </a:endParaRPr>
          </a:p>
          <a:p>
            <a:pPr algn="just"/>
            <a:r>
              <a:rPr lang="tr-TR" dirty="0">
                <a:latin typeface="Open Sans"/>
              </a:rPr>
              <a:t>	1-Önceki yıldan devren gelen taşınırlar ile içinde bulunulan yılda herhangi bir şekilde edinilen veya elden çıkarılan taşınırlar,</a:t>
            </a:r>
          </a:p>
          <a:p>
            <a:pPr algn="just"/>
            <a:r>
              <a:rPr lang="tr-TR" dirty="0">
                <a:latin typeface="Open Sans"/>
              </a:rPr>
              <a:t>	2-Taşınırlardaki kayıp, fire, yıpranma ve benzeri nedenlerle meydana gelen azalmalar,</a:t>
            </a:r>
          </a:p>
          <a:p>
            <a:pPr algn="just"/>
            <a:r>
              <a:rPr lang="tr-TR" dirty="0">
                <a:latin typeface="Open Sans"/>
              </a:rPr>
              <a:t>	3-Sayım sonucunda ortaya çıkan fazlalar, miktar ve değer olarak kayıtlara alınarak takip edilir.</a:t>
            </a:r>
          </a:p>
          <a:p>
            <a:pPr marL="0" indent="0" algn="just">
              <a:buNone/>
            </a:pPr>
            <a:endParaRPr lang="tr-TR" dirty="0"/>
          </a:p>
        </p:txBody>
      </p:sp>
    </p:spTree>
    <p:extLst>
      <p:ext uri="{BB962C8B-B14F-4D97-AF65-F5344CB8AC3E}">
        <p14:creationId xmlns:p14="http://schemas.microsoft.com/office/powerpoint/2010/main" val="572688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KAYIT ZAMANI, KAYIT DEĞERİ VE DEĞER TESPİT KOMİSYONU</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365126"/>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Ø"/>
            </a:pPr>
            <a:r>
              <a:rPr lang="tr-TR" b="1" dirty="0">
                <a:solidFill>
                  <a:srgbClr val="FF0000"/>
                </a:solidFill>
                <a:latin typeface="Open Sans"/>
              </a:rPr>
              <a:t>Taşınırlar;</a:t>
            </a:r>
          </a:p>
          <a:p>
            <a:pPr marL="342900" indent="-342900" algn="just">
              <a:buFont typeface="Wingdings" panose="05000000000000000000" pitchFamily="2" charset="2"/>
              <a:buChar char="Ø"/>
            </a:pPr>
            <a:endParaRPr lang="tr-TR" b="1" dirty="0">
              <a:solidFill>
                <a:srgbClr val="FF0000"/>
              </a:solidFill>
              <a:latin typeface="Open Sans"/>
            </a:endParaRPr>
          </a:p>
          <a:p>
            <a:pPr marL="342900" indent="-342900" algn="just">
              <a:buFont typeface="Wingdings" panose="05000000000000000000" pitchFamily="2" charset="2"/>
              <a:buChar char="Ø"/>
            </a:pPr>
            <a:r>
              <a:rPr lang="tr-TR" dirty="0">
                <a:latin typeface="Open Sans"/>
              </a:rPr>
              <a:t>Kullanılmak üzere teslim alındığında, </a:t>
            </a:r>
            <a:r>
              <a:rPr lang="tr-TR" b="1" dirty="0">
                <a:solidFill>
                  <a:srgbClr val="FF0000"/>
                </a:solidFill>
                <a:latin typeface="Open Sans"/>
              </a:rPr>
              <a:t>giriş kaydı</a:t>
            </a:r>
          </a:p>
          <a:p>
            <a:pPr marL="342900" indent="-342900" algn="just">
              <a:buFont typeface="Wingdings" panose="05000000000000000000" pitchFamily="2" charset="2"/>
              <a:buChar char="Ø"/>
            </a:pPr>
            <a:r>
              <a:rPr lang="tr-TR" dirty="0">
                <a:latin typeface="Open Sans"/>
              </a:rPr>
              <a:t>Tüketime verildiğinde,</a:t>
            </a:r>
          </a:p>
          <a:p>
            <a:pPr marL="342900" indent="-342900" algn="just">
              <a:buFont typeface="Wingdings" panose="05000000000000000000" pitchFamily="2" charset="2"/>
              <a:buChar char="Ø"/>
            </a:pPr>
            <a:r>
              <a:rPr lang="tr-TR" dirty="0">
                <a:latin typeface="Open Sans"/>
              </a:rPr>
              <a:t>Satıldığında, </a:t>
            </a:r>
          </a:p>
          <a:p>
            <a:pPr marL="342900" indent="-342900" algn="just">
              <a:buFont typeface="Wingdings" panose="05000000000000000000" pitchFamily="2" charset="2"/>
              <a:buChar char="Ø"/>
            </a:pPr>
            <a:r>
              <a:rPr lang="tr-TR" dirty="0">
                <a:latin typeface="Open Sans"/>
              </a:rPr>
              <a:t>Başka harcama birimlerine devredildiğinde, </a:t>
            </a:r>
          </a:p>
          <a:p>
            <a:pPr marL="342900" indent="-342900" algn="just">
              <a:buFont typeface="Wingdings" panose="05000000000000000000" pitchFamily="2" charset="2"/>
              <a:buChar char="Ø"/>
            </a:pPr>
            <a:r>
              <a:rPr lang="tr-TR" dirty="0">
                <a:latin typeface="Open Sans"/>
              </a:rPr>
              <a:t>Bağışlandığında veya yardım yapıldığında, </a:t>
            </a:r>
          </a:p>
          <a:p>
            <a:pPr marL="342900" indent="-342900" algn="just">
              <a:buFont typeface="Wingdings" panose="05000000000000000000" pitchFamily="2" charset="2"/>
              <a:buChar char="Ø"/>
            </a:pPr>
            <a:r>
              <a:rPr lang="tr-TR" dirty="0">
                <a:latin typeface="Open Sans"/>
              </a:rPr>
              <a:t>Çeşitli nedenlerle kullanılamaz hale geldiğinde, </a:t>
            </a:r>
          </a:p>
          <a:p>
            <a:pPr marL="342900" indent="-342900" algn="just">
              <a:buFont typeface="Wingdings" panose="05000000000000000000" pitchFamily="2" charset="2"/>
              <a:buChar char="Ø"/>
            </a:pPr>
            <a:r>
              <a:rPr lang="tr-TR" dirty="0">
                <a:latin typeface="Open Sans"/>
              </a:rPr>
              <a:t>Hurdaya ayrıldığında veya kaybolma, çalınma, canlı taşınırın ölümü gibi yok olma hallerinde, </a:t>
            </a:r>
            <a:r>
              <a:rPr lang="tr-TR" b="1" dirty="0">
                <a:solidFill>
                  <a:srgbClr val="FF0000"/>
                </a:solidFill>
                <a:latin typeface="Open Sans"/>
              </a:rPr>
              <a:t>çıkış kaydı </a:t>
            </a:r>
            <a:r>
              <a:rPr lang="tr-TR" dirty="0">
                <a:latin typeface="Open Sans"/>
              </a:rPr>
              <a:t>yapılır</a:t>
            </a:r>
            <a:r>
              <a:rPr lang="tr-TR" dirty="0" smtClean="0">
                <a:latin typeface="Open Sans"/>
              </a:rPr>
              <a:t>.</a:t>
            </a:r>
            <a:endParaRPr lang="tr-TR" dirty="0">
              <a:latin typeface="Open Sans"/>
            </a:endParaRPr>
          </a:p>
        </p:txBody>
      </p:sp>
    </p:spTree>
    <p:extLst>
      <p:ext uri="{BB962C8B-B14F-4D97-AF65-F5344CB8AC3E}">
        <p14:creationId xmlns:p14="http://schemas.microsoft.com/office/powerpoint/2010/main" val="2143792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TAŞINIRLARIN GİRİŞ İŞLEMLERİ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98323" y="1507567"/>
            <a:ext cx="11965858" cy="5080046"/>
          </a:xfrm>
        </p:spPr>
        <p:txBody>
          <a:bodyPr>
            <a:normAutofit fontScale="62500" lnSpcReduction="20000"/>
          </a:bodyPr>
          <a:lstStyle/>
          <a:p>
            <a:pPr algn="just"/>
            <a:r>
              <a:rPr lang="tr-TR" b="1" dirty="0">
                <a:solidFill>
                  <a:srgbClr val="FF0000"/>
                </a:solidFill>
                <a:latin typeface="Open Sans"/>
              </a:rPr>
              <a:t>1- Satın alınan taşınırların giriş işlemleri</a:t>
            </a:r>
            <a:r>
              <a:rPr lang="tr-TR" b="1" dirty="0" smtClean="0">
                <a:solidFill>
                  <a:srgbClr val="FF0000"/>
                </a:solidFill>
                <a:latin typeface="Open Sans"/>
              </a:rPr>
              <a:t>:</a:t>
            </a:r>
            <a:endParaRPr lang="tr-TR" dirty="0">
              <a:latin typeface="Open Sans"/>
            </a:endParaRPr>
          </a:p>
          <a:p>
            <a:pPr algn="just"/>
            <a:r>
              <a:rPr lang="tr-TR" dirty="0">
                <a:latin typeface="Open Sans"/>
              </a:rPr>
              <a:t>A-Satın alınan taşınırlar için, teslim alındıktan sonra, Taşınır Kod Listesindeki hesap kodları itibarıyla </a:t>
            </a:r>
            <a:r>
              <a:rPr lang="tr-TR" b="1" dirty="0">
                <a:solidFill>
                  <a:srgbClr val="FF0000"/>
                </a:solidFill>
                <a:latin typeface="Open Sans"/>
              </a:rPr>
              <a:t>üçer nüsha Taşınır İşlem Fişi düzenlenir</a:t>
            </a:r>
            <a:r>
              <a:rPr lang="tr-TR" b="1" dirty="0" smtClean="0">
                <a:solidFill>
                  <a:srgbClr val="FF0000"/>
                </a:solidFill>
                <a:latin typeface="Open Sans"/>
              </a:rPr>
              <a:t>.</a:t>
            </a:r>
            <a:endParaRPr lang="tr-TR" dirty="0">
              <a:latin typeface="Open Sans"/>
            </a:endParaRPr>
          </a:p>
          <a:p>
            <a:pPr algn="just"/>
            <a:r>
              <a:rPr lang="tr-TR" dirty="0">
                <a:latin typeface="Open Sans"/>
              </a:rPr>
              <a:t>B-Alımı bir merkezden yapılarak </a:t>
            </a:r>
            <a:r>
              <a:rPr lang="tr-TR" b="1" dirty="0">
                <a:solidFill>
                  <a:srgbClr val="FF0000"/>
                </a:solidFill>
                <a:latin typeface="Open Sans"/>
              </a:rPr>
              <a:t>birden fazla birime doğrudan teslim edilen taşınırlar için, </a:t>
            </a:r>
            <a:r>
              <a:rPr lang="tr-TR" dirty="0">
                <a:latin typeface="Open Sans"/>
              </a:rPr>
              <a:t>taşınırın teslim edildiği birimlerce </a:t>
            </a:r>
            <a:r>
              <a:rPr lang="tr-TR" b="1" dirty="0">
                <a:solidFill>
                  <a:srgbClr val="FF0000"/>
                </a:solidFill>
                <a:latin typeface="Open Sans"/>
              </a:rPr>
              <a:t>iki nüsha Taşınır Geçici Alındısı düzenlenir</a:t>
            </a:r>
            <a:r>
              <a:rPr lang="tr-TR" b="1" dirty="0">
                <a:latin typeface="Open Sans"/>
              </a:rPr>
              <a:t> </a:t>
            </a:r>
            <a:r>
              <a:rPr lang="tr-TR" dirty="0">
                <a:latin typeface="Open Sans"/>
              </a:rPr>
              <a:t>ve bir nüshası alımı yapan birime gönderilir. </a:t>
            </a:r>
            <a:r>
              <a:rPr lang="tr-TR" b="1" dirty="0">
                <a:solidFill>
                  <a:srgbClr val="FF0000"/>
                </a:solidFill>
                <a:latin typeface="Open Sans"/>
              </a:rPr>
              <a:t>Alımı yapan birim</a:t>
            </a:r>
            <a:r>
              <a:rPr lang="tr-TR" dirty="0">
                <a:solidFill>
                  <a:srgbClr val="FF0000"/>
                </a:solidFill>
                <a:latin typeface="Open Sans"/>
              </a:rPr>
              <a:t>, </a:t>
            </a:r>
            <a:r>
              <a:rPr lang="tr-TR" dirty="0">
                <a:latin typeface="Open Sans"/>
              </a:rPr>
              <a:t>bu alındıya dayanarak, ödemeye ve kendi giriş kayıtlarına esas olmak üzere </a:t>
            </a:r>
            <a:r>
              <a:rPr lang="tr-TR" b="1" dirty="0">
                <a:solidFill>
                  <a:srgbClr val="FF0000"/>
                </a:solidFill>
                <a:latin typeface="Open Sans"/>
              </a:rPr>
              <a:t>Taşınır İşlem Fişi düzenler</a:t>
            </a:r>
            <a:r>
              <a:rPr lang="tr-TR" dirty="0" smtClean="0">
                <a:solidFill>
                  <a:srgbClr val="FF0000"/>
                </a:solidFill>
                <a:latin typeface="Open Sans"/>
              </a:rPr>
              <a:t>.</a:t>
            </a:r>
          </a:p>
          <a:p>
            <a:pPr marL="342900" indent="-342900" algn="just">
              <a:buFont typeface="Wingdings" panose="05000000000000000000" pitchFamily="2" charset="2"/>
              <a:buChar char="Ø"/>
            </a:pPr>
            <a:r>
              <a:rPr lang="tr-TR" dirty="0">
                <a:latin typeface="Open Sans"/>
              </a:rPr>
              <a:t>Diğer birimlerden alınan geçici alındılar, düzenlenen bu fişin idarede kalan nüshasına bağlanır. Alımı yapan birimce giriş kayıtları yapıldıktan sonra düzenlenecek </a:t>
            </a:r>
            <a:r>
              <a:rPr lang="tr-TR" b="1" dirty="0">
                <a:solidFill>
                  <a:srgbClr val="FF0000"/>
                </a:solidFill>
                <a:latin typeface="Open Sans"/>
              </a:rPr>
              <a:t>Taşınır İşlem Fişiyle de ilgili diğer birimler adına çıkış </a:t>
            </a:r>
            <a:r>
              <a:rPr lang="tr-TR" b="1" dirty="0" smtClean="0">
                <a:solidFill>
                  <a:srgbClr val="FF0000"/>
                </a:solidFill>
                <a:latin typeface="Open Sans"/>
              </a:rPr>
              <a:t>kaydedilir.</a:t>
            </a:r>
          </a:p>
          <a:p>
            <a:pPr algn="just"/>
            <a:r>
              <a:rPr lang="tr-TR" b="1" dirty="0" smtClean="0">
                <a:latin typeface="Open Sans"/>
              </a:rPr>
              <a:t>C-Farklı </a:t>
            </a:r>
            <a:r>
              <a:rPr lang="tr-TR" b="1" dirty="0">
                <a:latin typeface="Open Sans"/>
              </a:rPr>
              <a:t>hesaplara kaydı gereken taşınırların </a:t>
            </a:r>
            <a:r>
              <a:rPr lang="tr-TR" dirty="0">
                <a:latin typeface="Open Sans"/>
              </a:rPr>
              <a:t>aynı faturada yer alması halinde, faturadaki taşınırların kaydedileceği hesap sayısınca fatura fotokopileri çıkarılır ve üzerine her hesap için düzenlenen Taşınır İşlem Fişinin numarası yazılır. </a:t>
            </a:r>
            <a:r>
              <a:rPr lang="tr-TR" b="1" dirty="0">
                <a:solidFill>
                  <a:srgbClr val="FF0000"/>
                </a:solidFill>
                <a:latin typeface="Open Sans"/>
              </a:rPr>
              <a:t>Fişin birinci nüshası ödeme emri belgesine</a:t>
            </a:r>
            <a:r>
              <a:rPr lang="tr-TR" dirty="0">
                <a:solidFill>
                  <a:srgbClr val="FF0000"/>
                </a:solidFill>
                <a:latin typeface="Open Sans"/>
              </a:rPr>
              <a:t>,</a:t>
            </a:r>
            <a:r>
              <a:rPr lang="tr-TR" dirty="0">
                <a:latin typeface="Open Sans"/>
              </a:rPr>
              <a:t> ikinci nüshası ise ödeme emri belgesinin harcama biriminde kalan nüshasına bağlanır. </a:t>
            </a:r>
            <a:r>
              <a:rPr lang="tr-TR" b="1" dirty="0">
                <a:solidFill>
                  <a:srgbClr val="FF0000"/>
                </a:solidFill>
                <a:latin typeface="Open Sans"/>
              </a:rPr>
              <a:t>Üçüncü nüshası, muayene ve kabul komisyon tutanağı veya idare yetkilisince düzenlenmiş kabul belgesi ile birlikte, sıralı olarak dosyalanır</a:t>
            </a:r>
            <a:r>
              <a:rPr lang="tr-TR" b="1" dirty="0" smtClean="0">
                <a:solidFill>
                  <a:srgbClr val="FF0000"/>
                </a:solidFill>
                <a:latin typeface="Open Sans"/>
              </a:rPr>
              <a:t>.</a:t>
            </a:r>
          </a:p>
          <a:p>
            <a:pPr algn="just"/>
            <a:r>
              <a:rPr lang="tr-TR" dirty="0">
                <a:latin typeface="Open Sans"/>
              </a:rPr>
              <a:t>D-Satın alınan dergi ve gazete gibi süreli yayınların bedellerinin ödenmesi sırasında</a:t>
            </a:r>
            <a:r>
              <a:rPr lang="tr-TR" dirty="0">
                <a:solidFill>
                  <a:srgbClr val="FF0000"/>
                </a:solidFill>
                <a:latin typeface="Open Sans"/>
              </a:rPr>
              <a:t> </a:t>
            </a:r>
            <a:r>
              <a:rPr lang="tr-TR" b="1" dirty="0">
                <a:solidFill>
                  <a:srgbClr val="FF0000"/>
                </a:solidFill>
                <a:latin typeface="Open Sans"/>
              </a:rPr>
              <a:t>Taşınır İşlem Fişi düzenlenmez</a:t>
            </a:r>
            <a:r>
              <a:rPr lang="tr-TR" b="1" dirty="0" smtClean="0">
                <a:solidFill>
                  <a:srgbClr val="FF0000"/>
                </a:solidFill>
                <a:latin typeface="Open Sans"/>
              </a:rPr>
              <a:t>.</a:t>
            </a:r>
            <a:endParaRPr lang="tr-TR" b="1" dirty="0">
              <a:latin typeface="Open Sans"/>
            </a:endParaRPr>
          </a:p>
          <a:p>
            <a:pPr algn="just"/>
            <a:r>
              <a:rPr lang="tr-TR" dirty="0">
                <a:latin typeface="Open Sans"/>
              </a:rPr>
              <a:t>E-Kamu idarelerince satın alma suretiyle edinilen binalarla birlikte teslim alınan ancak binanın bütünleyici unsurlarından olmayan taşınır kapsamındaki tesisler ile diğer büro makine ve malzemeleri, varsa belgesinde gösterilen bedeli, böyle bir belge yoksa </a:t>
            </a:r>
            <a:r>
              <a:rPr lang="tr-TR" b="1" dirty="0">
                <a:solidFill>
                  <a:srgbClr val="FF0000"/>
                </a:solidFill>
                <a:latin typeface="Open Sans"/>
              </a:rPr>
              <a:t>komisyonca tespit edilen gerçeğe uygun değeri üzerinden envanter işlem seçeneğiyle taşınır kayıtlarına alınır.</a:t>
            </a:r>
          </a:p>
          <a:p>
            <a:pPr algn="just"/>
            <a:endParaRPr lang="tr-TR" b="1" dirty="0">
              <a:solidFill>
                <a:srgbClr val="FF0000"/>
              </a:solidFill>
              <a:latin typeface="Open Sans"/>
            </a:endParaRPr>
          </a:p>
          <a:p>
            <a:pPr algn="just"/>
            <a:endParaRPr lang="tr-TR" b="1" dirty="0">
              <a:solidFill>
                <a:srgbClr val="FF0000"/>
              </a:solidFill>
              <a:latin typeface="Open Sans"/>
            </a:endParaRPr>
          </a:p>
        </p:txBody>
      </p:sp>
    </p:spTree>
    <p:extLst>
      <p:ext uri="{BB962C8B-B14F-4D97-AF65-F5344CB8AC3E}">
        <p14:creationId xmlns:p14="http://schemas.microsoft.com/office/powerpoint/2010/main" val="589128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TAŞINIRLARIN GİRİŞ İŞLEMLERİ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98323" y="1507567"/>
            <a:ext cx="11965858" cy="5080046"/>
          </a:xfrm>
        </p:spPr>
        <p:txBody>
          <a:bodyPr>
            <a:normAutofit fontScale="62500" lnSpcReduction="20000"/>
          </a:bodyPr>
          <a:lstStyle/>
          <a:p>
            <a:pPr algn="just"/>
            <a:r>
              <a:rPr lang="tr-TR" b="1" dirty="0">
                <a:solidFill>
                  <a:srgbClr val="FF0000"/>
                </a:solidFill>
                <a:latin typeface="Open Sans"/>
              </a:rPr>
              <a:t>1- Satın alınan taşınırların giriş işlemleri</a:t>
            </a:r>
            <a:r>
              <a:rPr lang="tr-TR" b="1" dirty="0" smtClean="0">
                <a:solidFill>
                  <a:srgbClr val="FF0000"/>
                </a:solidFill>
                <a:latin typeface="Open Sans"/>
              </a:rPr>
              <a:t>:</a:t>
            </a:r>
            <a:endParaRPr lang="tr-TR" dirty="0">
              <a:latin typeface="Open Sans"/>
            </a:endParaRPr>
          </a:p>
          <a:p>
            <a:pPr algn="just"/>
            <a:r>
              <a:rPr lang="tr-TR" dirty="0">
                <a:latin typeface="Open Sans"/>
              </a:rPr>
              <a:t>A-Satın alınan taşınırlar için, teslim alındıktan sonra, Taşınır Kod Listesindeki hesap kodları itibarıyla </a:t>
            </a:r>
            <a:r>
              <a:rPr lang="tr-TR" b="1" dirty="0">
                <a:solidFill>
                  <a:srgbClr val="FF0000"/>
                </a:solidFill>
                <a:latin typeface="Open Sans"/>
              </a:rPr>
              <a:t>üçer nüsha Taşınır İşlem Fişi düzenlenir</a:t>
            </a:r>
            <a:r>
              <a:rPr lang="tr-TR" b="1" dirty="0" smtClean="0">
                <a:solidFill>
                  <a:srgbClr val="FF0000"/>
                </a:solidFill>
                <a:latin typeface="Open Sans"/>
              </a:rPr>
              <a:t>.</a:t>
            </a:r>
            <a:endParaRPr lang="tr-TR" dirty="0">
              <a:latin typeface="Open Sans"/>
            </a:endParaRPr>
          </a:p>
          <a:p>
            <a:pPr algn="just"/>
            <a:r>
              <a:rPr lang="tr-TR" dirty="0">
                <a:latin typeface="Open Sans"/>
              </a:rPr>
              <a:t>B-Alımı bir merkezden yapılarak </a:t>
            </a:r>
            <a:r>
              <a:rPr lang="tr-TR" b="1" dirty="0">
                <a:solidFill>
                  <a:srgbClr val="FF0000"/>
                </a:solidFill>
                <a:latin typeface="Open Sans"/>
              </a:rPr>
              <a:t>birden fazla birime doğrudan teslim edilen taşınırlar için, </a:t>
            </a:r>
            <a:r>
              <a:rPr lang="tr-TR" dirty="0">
                <a:latin typeface="Open Sans"/>
              </a:rPr>
              <a:t>taşınırın teslim edildiği birimlerce </a:t>
            </a:r>
            <a:r>
              <a:rPr lang="tr-TR" b="1" dirty="0">
                <a:solidFill>
                  <a:srgbClr val="FF0000"/>
                </a:solidFill>
                <a:latin typeface="Open Sans"/>
              </a:rPr>
              <a:t>iki nüsha Taşınır Geçici Alındısı düzenlenir</a:t>
            </a:r>
            <a:r>
              <a:rPr lang="tr-TR" b="1" dirty="0">
                <a:latin typeface="Open Sans"/>
              </a:rPr>
              <a:t> </a:t>
            </a:r>
            <a:r>
              <a:rPr lang="tr-TR" dirty="0">
                <a:latin typeface="Open Sans"/>
              </a:rPr>
              <a:t>ve bir nüshası alımı yapan birime gönderilir. </a:t>
            </a:r>
            <a:r>
              <a:rPr lang="tr-TR" b="1" dirty="0">
                <a:solidFill>
                  <a:srgbClr val="FF0000"/>
                </a:solidFill>
                <a:latin typeface="Open Sans"/>
              </a:rPr>
              <a:t>Alımı yapan birim</a:t>
            </a:r>
            <a:r>
              <a:rPr lang="tr-TR" dirty="0">
                <a:solidFill>
                  <a:srgbClr val="FF0000"/>
                </a:solidFill>
                <a:latin typeface="Open Sans"/>
              </a:rPr>
              <a:t>, </a:t>
            </a:r>
            <a:r>
              <a:rPr lang="tr-TR" dirty="0">
                <a:latin typeface="Open Sans"/>
              </a:rPr>
              <a:t>bu alındıya dayanarak, ödemeye ve kendi giriş kayıtlarına esas olmak üzere </a:t>
            </a:r>
            <a:r>
              <a:rPr lang="tr-TR" b="1" dirty="0">
                <a:solidFill>
                  <a:srgbClr val="FF0000"/>
                </a:solidFill>
                <a:latin typeface="Open Sans"/>
              </a:rPr>
              <a:t>Taşınır İşlem Fişi düzenler</a:t>
            </a:r>
            <a:r>
              <a:rPr lang="tr-TR" dirty="0" smtClean="0">
                <a:solidFill>
                  <a:srgbClr val="FF0000"/>
                </a:solidFill>
                <a:latin typeface="Open Sans"/>
              </a:rPr>
              <a:t>.</a:t>
            </a:r>
          </a:p>
          <a:p>
            <a:pPr marL="342900" indent="-342900" algn="just">
              <a:buFont typeface="Wingdings" panose="05000000000000000000" pitchFamily="2" charset="2"/>
              <a:buChar char="Ø"/>
            </a:pPr>
            <a:r>
              <a:rPr lang="tr-TR" dirty="0">
                <a:latin typeface="Open Sans"/>
              </a:rPr>
              <a:t>Diğer birimlerden alınan geçici alındılar, düzenlenen bu fişin idarede kalan nüshasına bağlanır. Alımı yapan birimce giriş kayıtları yapıldıktan sonra düzenlenecek </a:t>
            </a:r>
            <a:r>
              <a:rPr lang="tr-TR" b="1" dirty="0">
                <a:solidFill>
                  <a:srgbClr val="FF0000"/>
                </a:solidFill>
                <a:latin typeface="Open Sans"/>
              </a:rPr>
              <a:t>Taşınır İşlem Fişiyle de ilgili diğer birimler adına çıkış </a:t>
            </a:r>
            <a:r>
              <a:rPr lang="tr-TR" b="1" dirty="0" smtClean="0">
                <a:solidFill>
                  <a:srgbClr val="FF0000"/>
                </a:solidFill>
                <a:latin typeface="Open Sans"/>
              </a:rPr>
              <a:t>kaydedilir.</a:t>
            </a:r>
          </a:p>
          <a:p>
            <a:pPr algn="just"/>
            <a:r>
              <a:rPr lang="tr-TR" b="1" dirty="0" smtClean="0">
                <a:latin typeface="Open Sans"/>
              </a:rPr>
              <a:t>C-Farklı </a:t>
            </a:r>
            <a:r>
              <a:rPr lang="tr-TR" b="1" dirty="0">
                <a:latin typeface="Open Sans"/>
              </a:rPr>
              <a:t>hesaplara kaydı gereken taşınırların </a:t>
            </a:r>
            <a:r>
              <a:rPr lang="tr-TR" dirty="0">
                <a:latin typeface="Open Sans"/>
              </a:rPr>
              <a:t>aynı faturada yer alması halinde, faturadaki taşınırların kaydedileceği hesap sayısınca fatura fotokopileri çıkarılır ve üzerine her hesap için düzenlenen Taşınır İşlem Fişinin numarası yazılır. </a:t>
            </a:r>
            <a:r>
              <a:rPr lang="tr-TR" b="1" dirty="0">
                <a:solidFill>
                  <a:srgbClr val="FF0000"/>
                </a:solidFill>
                <a:latin typeface="Open Sans"/>
              </a:rPr>
              <a:t>Fişin birinci nüshası ödeme emri belgesine</a:t>
            </a:r>
            <a:r>
              <a:rPr lang="tr-TR" dirty="0">
                <a:solidFill>
                  <a:srgbClr val="FF0000"/>
                </a:solidFill>
                <a:latin typeface="Open Sans"/>
              </a:rPr>
              <a:t>,</a:t>
            </a:r>
            <a:r>
              <a:rPr lang="tr-TR" dirty="0">
                <a:latin typeface="Open Sans"/>
              </a:rPr>
              <a:t> ikinci nüshası ise ödeme emri belgesinin harcama biriminde kalan nüshasına bağlanır. </a:t>
            </a:r>
            <a:r>
              <a:rPr lang="tr-TR" b="1" dirty="0">
                <a:solidFill>
                  <a:srgbClr val="FF0000"/>
                </a:solidFill>
                <a:latin typeface="Open Sans"/>
              </a:rPr>
              <a:t>Üçüncü nüshası, muayene ve kabul komisyon tutanağı veya idare yetkilisince düzenlenmiş kabul belgesi ile birlikte, sıralı olarak dosyalanır</a:t>
            </a:r>
            <a:r>
              <a:rPr lang="tr-TR" b="1" dirty="0" smtClean="0">
                <a:solidFill>
                  <a:srgbClr val="FF0000"/>
                </a:solidFill>
                <a:latin typeface="Open Sans"/>
              </a:rPr>
              <a:t>.</a:t>
            </a:r>
          </a:p>
          <a:p>
            <a:pPr algn="just"/>
            <a:r>
              <a:rPr lang="tr-TR" dirty="0">
                <a:latin typeface="Open Sans"/>
              </a:rPr>
              <a:t>D-Satın alınan dergi ve gazete gibi süreli yayınların bedellerinin ödenmesi sırasında</a:t>
            </a:r>
            <a:r>
              <a:rPr lang="tr-TR" dirty="0">
                <a:solidFill>
                  <a:srgbClr val="FF0000"/>
                </a:solidFill>
                <a:latin typeface="Open Sans"/>
              </a:rPr>
              <a:t> </a:t>
            </a:r>
            <a:r>
              <a:rPr lang="tr-TR" b="1" dirty="0">
                <a:solidFill>
                  <a:srgbClr val="FF0000"/>
                </a:solidFill>
                <a:latin typeface="Open Sans"/>
              </a:rPr>
              <a:t>Taşınır İşlem Fişi düzenlenmez</a:t>
            </a:r>
            <a:r>
              <a:rPr lang="tr-TR" b="1" dirty="0" smtClean="0">
                <a:solidFill>
                  <a:srgbClr val="FF0000"/>
                </a:solidFill>
                <a:latin typeface="Open Sans"/>
              </a:rPr>
              <a:t>.</a:t>
            </a:r>
            <a:endParaRPr lang="tr-TR" b="1" dirty="0">
              <a:latin typeface="Open Sans"/>
            </a:endParaRPr>
          </a:p>
          <a:p>
            <a:pPr algn="just"/>
            <a:r>
              <a:rPr lang="tr-TR" dirty="0">
                <a:latin typeface="Open Sans"/>
              </a:rPr>
              <a:t>E-Kamu idarelerince satın alma suretiyle edinilen binalarla birlikte teslim alınan ancak binanın bütünleyici unsurlarından olmayan taşınır kapsamındaki tesisler ile diğer büro makine ve malzemeleri, varsa belgesinde gösterilen bedeli, böyle bir belge yoksa </a:t>
            </a:r>
            <a:r>
              <a:rPr lang="tr-TR" b="1" dirty="0">
                <a:solidFill>
                  <a:srgbClr val="FF0000"/>
                </a:solidFill>
                <a:latin typeface="Open Sans"/>
              </a:rPr>
              <a:t>komisyonca tespit edilen gerçeğe uygun değeri üzerinden envanter işlem seçeneğiyle taşınır kayıtlarına alınır.</a:t>
            </a:r>
          </a:p>
          <a:p>
            <a:pPr algn="just"/>
            <a:endParaRPr lang="tr-TR" b="1" dirty="0">
              <a:solidFill>
                <a:srgbClr val="FF0000"/>
              </a:solidFill>
              <a:latin typeface="Open Sans"/>
            </a:endParaRPr>
          </a:p>
          <a:p>
            <a:pPr algn="just"/>
            <a:endParaRPr lang="tr-TR" b="1" dirty="0">
              <a:solidFill>
                <a:srgbClr val="FF0000"/>
              </a:solidFill>
              <a:latin typeface="Open Sans"/>
            </a:endParaRPr>
          </a:p>
        </p:txBody>
      </p:sp>
    </p:spTree>
    <p:extLst>
      <p:ext uri="{BB962C8B-B14F-4D97-AF65-F5344CB8AC3E}">
        <p14:creationId xmlns:p14="http://schemas.microsoft.com/office/powerpoint/2010/main" val="2892146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DOĞRUDAN TEMİN 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334296" y="1424540"/>
            <a:ext cx="11130117" cy="5433460"/>
          </a:xfrm>
        </p:spPr>
        <p:txBody>
          <a:bodyPr>
            <a:normAutofit fontScale="62500" lnSpcReduction="20000"/>
          </a:bodyPr>
          <a:lstStyle/>
          <a:p>
            <a:pPr marL="342900" indent="-342900" algn="just">
              <a:buFont typeface="Wingdings" panose="05000000000000000000" pitchFamily="2" charset="2"/>
              <a:buChar char="Ø"/>
            </a:pPr>
            <a:r>
              <a:rPr lang="tr-TR" b="1" dirty="0">
                <a:solidFill>
                  <a:srgbClr val="FF0000"/>
                </a:solidFill>
                <a:latin typeface="Open Sans"/>
              </a:rPr>
              <a:t>2-Bağış ve yardım yoluyla edinilen taşınırların girişi;</a:t>
            </a:r>
            <a:endParaRPr lang="tr-TR" b="1" dirty="0">
              <a:latin typeface="Open Sans"/>
            </a:endParaRPr>
          </a:p>
          <a:p>
            <a:pPr marL="342900" indent="-342900" algn="just">
              <a:buFont typeface="Wingdings" panose="05000000000000000000" pitchFamily="2" charset="2"/>
              <a:buChar char="Ø"/>
            </a:pPr>
            <a:r>
              <a:rPr lang="tr-TR" dirty="0">
                <a:latin typeface="Open Sans"/>
              </a:rPr>
              <a:t>Bağış ve yardım olarak edinilen taşınırlar teslim alındığında, taşınır kayıt yetkilisi tarafından Taşınır İşlem Fişi düzenlenerek kayıtlara alınır. Fişin birinci nüshası bağış ve yardım edene verilir veya gönderilir. </a:t>
            </a:r>
          </a:p>
          <a:p>
            <a:pPr marL="342900" indent="-342900" algn="just">
              <a:buFont typeface="Wingdings" panose="05000000000000000000" pitchFamily="2" charset="2"/>
              <a:buChar char="Ø"/>
            </a:pPr>
            <a:r>
              <a:rPr lang="tr-TR" b="1" dirty="0">
                <a:solidFill>
                  <a:srgbClr val="FF0000"/>
                </a:solidFill>
                <a:latin typeface="Open Sans"/>
              </a:rPr>
              <a:t>3-Sayım fazlası taşınırların girişi;</a:t>
            </a:r>
          </a:p>
          <a:p>
            <a:pPr marL="342900" indent="-342900" algn="just">
              <a:buFont typeface="Wingdings" panose="05000000000000000000" pitchFamily="2" charset="2"/>
              <a:buChar char="Ø"/>
            </a:pPr>
            <a:r>
              <a:rPr lang="tr-TR" dirty="0">
                <a:latin typeface="Open Sans"/>
              </a:rPr>
              <a:t>Yapılan sayım sonucunda fazla bulunan taşınırlar, </a:t>
            </a:r>
            <a:r>
              <a:rPr lang="tr-TR" b="1" dirty="0">
                <a:solidFill>
                  <a:srgbClr val="FF0000"/>
                </a:solidFill>
                <a:latin typeface="Open Sans"/>
              </a:rPr>
              <a:t>Taşınır İşlem Fişi düzenlenerek kayıtlara alınır. </a:t>
            </a:r>
            <a:r>
              <a:rPr lang="tr-TR" dirty="0">
                <a:latin typeface="Open Sans"/>
              </a:rPr>
              <a:t>Sayım fazlası taşınırların giriş kaydedilmesinde; söz konusu taşınırla aynı nitelikte son bir yıl içinde girişi yapılan taşınır varsa bu değer, aksi halde değer tespit komisyonu tarafından belirlenecek değer esas alınır</a:t>
            </a:r>
            <a:r>
              <a:rPr lang="tr-TR" dirty="0" smtClean="0">
                <a:latin typeface="Open Sans"/>
              </a:rPr>
              <a:t>.</a:t>
            </a:r>
          </a:p>
          <a:p>
            <a:pPr marL="342900" indent="-342900" algn="just">
              <a:buFont typeface="Wingdings" panose="05000000000000000000" pitchFamily="2" charset="2"/>
              <a:buChar char="Ø"/>
            </a:pPr>
            <a:r>
              <a:rPr lang="tr-TR" b="1" dirty="0">
                <a:solidFill>
                  <a:srgbClr val="FF0000"/>
                </a:solidFill>
                <a:latin typeface="Open Sans"/>
              </a:rPr>
              <a:t>4-İade edilen taşınırların girişi</a:t>
            </a:r>
            <a:r>
              <a:rPr lang="tr-TR" b="1" dirty="0" smtClean="0">
                <a:solidFill>
                  <a:srgbClr val="FF0000"/>
                </a:solidFill>
                <a:latin typeface="Open Sans"/>
              </a:rPr>
              <a:t>;</a:t>
            </a:r>
            <a:endParaRPr lang="tr-TR" b="1" dirty="0">
              <a:solidFill>
                <a:srgbClr val="FF0000"/>
              </a:solidFill>
              <a:latin typeface="Open Sans"/>
            </a:endParaRPr>
          </a:p>
          <a:p>
            <a:pPr marL="342900" indent="-342900" algn="just">
              <a:buFont typeface="Wingdings" panose="05000000000000000000" pitchFamily="2" charset="2"/>
              <a:buChar char="Ø"/>
            </a:pPr>
            <a:r>
              <a:rPr lang="tr-TR" dirty="0">
                <a:latin typeface="Open Sans"/>
              </a:rPr>
              <a:t>A-Kullanıma verilen tüketim malzemelerinden herhangi bir nedenle iade edilenler, iadeyi yapan birim yetkilisinin onayını taşıyan ve iade edilen malzemenin cins ve miktarını belirten belge karşılığında teslim alınır ve Taşınır İşlem Fişi düzenlenerek tekrar giriş kaydedilir. Fişin birinci nüshası taşınırları iade edene verilir</a:t>
            </a:r>
            <a:r>
              <a:rPr lang="tr-TR" dirty="0" smtClean="0">
                <a:latin typeface="Open Sans"/>
              </a:rPr>
              <a:t>.</a:t>
            </a:r>
          </a:p>
          <a:p>
            <a:pPr algn="just"/>
            <a:r>
              <a:rPr lang="tr-TR" dirty="0">
                <a:latin typeface="Open Sans"/>
              </a:rPr>
              <a:t>B-Yönetmelik eki taşınır kod listesinde</a:t>
            </a:r>
            <a:r>
              <a:rPr lang="tr-TR" b="1" dirty="0">
                <a:solidFill>
                  <a:srgbClr val="FF0000"/>
                </a:solidFill>
                <a:latin typeface="Open Sans"/>
              </a:rPr>
              <a:t> tüketim malzemesi olarak sınıflandırılan taşınırlardan, </a:t>
            </a:r>
            <a:r>
              <a:rPr lang="tr-TR" dirty="0">
                <a:latin typeface="Open Sans"/>
              </a:rPr>
              <a:t>üzerine kayıt yapmak veya yeniden formatlanmak ya da doldurulmak suretiyle</a:t>
            </a:r>
            <a:r>
              <a:rPr lang="tr-TR" b="1" dirty="0">
                <a:solidFill>
                  <a:srgbClr val="FF0000"/>
                </a:solidFill>
                <a:latin typeface="Open Sans"/>
              </a:rPr>
              <a:t> tekrar kullanılması mümkün olanların, </a:t>
            </a:r>
            <a:r>
              <a:rPr lang="tr-TR" dirty="0">
                <a:latin typeface="Open Sans"/>
              </a:rPr>
              <a:t>görevin tamamlanmasını takiben </a:t>
            </a:r>
            <a:r>
              <a:rPr lang="tr-TR" u="sng" dirty="0">
                <a:latin typeface="Open Sans"/>
              </a:rPr>
              <a:t>ambara iadesi zorunludur. </a:t>
            </a:r>
            <a:r>
              <a:rPr lang="tr-TR" dirty="0">
                <a:latin typeface="Open Sans"/>
              </a:rPr>
              <a:t>Bu şekilde iade edilen taşınırlar hakkında birinci fıkraya göre işlem yapılır</a:t>
            </a:r>
            <a:r>
              <a:rPr lang="tr-TR" dirty="0" smtClean="0">
                <a:latin typeface="Open Sans"/>
              </a:rPr>
              <a:t>.</a:t>
            </a:r>
            <a:endParaRPr lang="tr-TR" dirty="0">
              <a:latin typeface="Open Sans"/>
            </a:endParaRPr>
          </a:p>
          <a:p>
            <a:pPr algn="just"/>
            <a:r>
              <a:rPr lang="tr-TR" dirty="0">
                <a:latin typeface="Open Sans"/>
              </a:rPr>
              <a:t>C-Kullanıma verilen dayanıklı taşınırlardan,</a:t>
            </a:r>
            <a:r>
              <a:rPr lang="tr-TR" u="sng" dirty="0">
                <a:latin typeface="Open Sans"/>
              </a:rPr>
              <a:t> herhangi bir nedenle ilgililerince iade edilenler için </a:t>
            </a:r>
            <a:r>
              <a:rPr lang="tr-TR" b="1" dirty="0">
                <a:solidFill>
                  <a:srgbClr val="FF0000"/>
                </a:solidFill>
                <a:latin typeface="Open Sans"/>
              </a:rPr>
              <a:t>Taşınır İşlem Fişi düzenlenmez</a:t>
            </a:r>
            <a:r>
              <a:rPr lang="tr-TR" dirty="0">
                <a:latin typeface="Open Sans"/>
              </a:rPr>
              <a:t>. Bu taşınırların kullanıma verilmelerinde düzenlenmiş olan </a:t>
            </a:r>
            <a:r>
              <a:rPr lang="tr-TR" u="sng" dirty="0">
                <a:latin typeface="Open Sans"/>
              </a:rPr>
              <a:t>Taşınır Teslim Belgesi, taşınırın geri alındığına ilişkin ilgili bölümü imzalanarak kişiye geri verilir </a:t>
            </a:r>
            <a:r>
              <a:rPr lang="tr-TR" dirty="0">
                <a:latin typeface="Open Sans"/>
              </a:rPr>
              <a:t>ve kayıtlar buna göre güncellenir</a:t>
            </a:r>
            <a:r>
              <a:rPr lang="tr-TR" dirty="0" smtClean="0">
                <a:latin typeface="Open Sans"/>
              </a:rPr>
              <a:t>.</a:t>
            </a:r>
            <a:endParaRPr lang="tr-TR" dirty="0">
              <a:latin typeface="Open Sans"/>
            </a:endParaRPr>
          </a:p>
          <a:p>
            <a:pPr marL="0" indent="0" algn="just">
              <a:buNone/>
            </a:pPr>
            <a:endParaRPr lang="tr-TR" dirty="0"/>
          </a:p>
        </p:txBody>
      </p:sp>
    </p:spTree>
    <p:extLst>
      <p:ext uri="{BB962C8B-B14F-4D97-AF65-F5344CB8AC3E}">
        <p14:creationId xmlns:p14="http://schemas.microsoft.com/office/powerpoint/2010/main" val="157154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DOĞRUDAN TEMİN 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334296" y="1424540"/>
            <a:ext cx="11130117" cy="5433460"/>
          </a:xfrm>
        </p:spPr>
        <p:txBody>
          <a:bodyPr>
            <a:normAutofit fontScale="92500"/>
          </a:bodyPr>
          <a:lstStyle/>
          <a:p>
            <a:r>
              <a:rPr lang="tr-TR" b="1" dirty="0">
                <a:solidFill>
                  <a:srgbClr val="FF0000"/>
                </a:solidFill>
                <a:latin typeface="Open Sans"/>
              </a:rPr>
              <a:t>5-Devir alınan taşınırların girişi</a:t>
            </a:r>
            <a:r>
              <a:rPr lang="tr-TR" b="1" dirty="0" smtClean="0">
                <a:solidFill>
                  <a:srgbClr val="FF0000"/>
                </a:solidFill>
                <a:latin typeface="Open Sans"/>
              </a:rPr>
              <a:t>;</a:t>
            </a:r>
            <a:endParaRPr lang="tr-TR" b="1" dirty="0">
              <a:latin typeface="Open Sans"/>
            </a:endParaRPr>
          </a:p>
          <a:p>
            <a:pPr marL="342900" indent="-342900" algn="just">
              <a:buFont typeface="Wingdings" panose="05000000000000000000" pitchFamily="2" charset="2"/>
              <a:buChar char="Ø"/>
            </a:pPr>
            <a:r>
              <a:rPr lang="tr-TR" dirty="0">
                <a:latin typeface="Open Sans"/>
              </a:rPr>
              <a:t>A-Bedelsiz olarak devir alınan taşınırlar, devreden idarenin Taşınır İşlem Fişinde gösterilen değer esas alınarak düzenlenecek Taşınır İşlem Fişi ile giriş kaydedilir ve </a:t>
            </a:r>
          </a:p>
          <a:p>
            <a:pPr marL="342900" indent="-342900" algn="just">
              <a:buFont typeface="Wingdings" panose="05000000000000000000" pitchFamily="2" charset="2"/>
              <a:buChar char="Ø"/>
            </a:pPr>
            <a:r>
              <a:rPr lang="tr-TR" dirty="0">
                <a:latin typeface="Open Sans"/>
              </a:rPr>
              <a:t>Fişin bir nüshası </a:t>
            </a:r>
            <a:r>
              <a:rPr lang="tr-TR" b="1" u="sng" dirty="0">
                <a:solidFill>
                  <a:srgbClr val="FF0000"/>
                </a:solidFill>
                <a:latin typeface="Open Sans"/>
              </a:rPr>
              <a:t>yedi gün içerisinde </a:t>
            </a:r>
            <a:r>
              <a:rPr lang="tr-TR" dirty="0">
                <a:latin typeface="Open Sans"/>
              </a:rPr>
              <a:t>devreden idarenin çıkış kaydına esas Taşınır İşlem Fişine bağlanmak üzere gönderilir. </a:t>
            </a:r>
          </a:p>
          <a:p>
            <a:pPr marL="342900" indent="-342900" algn="just">
              <a:buFont typeface="Wingdings" panose="05000000000000000000" pitchFamily="2" charset="2"/>
              <a:buChar char="Ø"/>
            </a:pPr>
            <a:r>
              <a:rPr lang="tr-TR" dirty="0">
                <a:latin typeface="Open Sans"/>
              </a:rPr>
              <a:t>Devralan idarenin yapmış olduğu taşıma giderleri taşınırın değeri ile ilişkilendirilmez</a:t>
            </a:r>
            <a:r>
              <a:rPr lang="tr-TR" dirty="0" smtClean="0">
                <a:latin typeface="Open Sans"/>
              </a:rPr>
              <a:t>.</a:t>
            </a:r>
          </a:p>
          <a:p>
            <a:pPr marL="342900" indent="-342900" algn="just">
              <a:buFont typeface="Wingdings" panose="05000000000000000000" pitchFamily="2" charset="2"/>
              <a:buChar char="Ø"/>
            </a:pPr>
            <a:r>
              <a:rPr lang="tr-TR" dirty="0">
                <a:latin typeface="Open Sans"/>
              </a:rPr>
              <a:t>B-Aynı kamu idaresinin muhtelif harcama birimlerinin ambarları arasında devredilen taşınırların alınmasında da </a:t>
            </a:r>
            <a:r>
              <a:rPr lang="tr-TR" b="1" dirty="0">
                <a:solidFill>
                  <a:srgbClr val="FF0000"/>
                </a:solidFill>
                <a:latin typeface="Open Sans"/>
              </a:rPr>
              <a:t>Taşınır İşlem Fişi düzenlenir </a:t>
            </a:r>
            <a:r>
              <a:rPr lang="tr-TR" dirty="0">
                <a:latin typeface="Open Sans"/>
              </a:rPr>
              <a:t>ve </a:t>
            </a:r>
            <a:r>
              <a:rPr lang="tr-TR" u="sng" dirty="0">
                <a:latin typeface="Open Sans"/>
              </a:rPr>
              <a:t>Fişin birinci nüshası ilgili taşınır kayıt yetkilisine verilir.</a:t>
            </a:r>
            <a:r>
              <a:rPr lang="tr-TR" dirty="0">
                <a:latin typeface="Open Sans"/>
              </a:rPr>
              <a:t> </a:t>
            </a:r>
          </a:p>
          <a:p>
            <a:pPr marL="342900" indent="-342900" algn="just">
              <a:buFont typeface="Wingdings" panose="05000000000000000000" pitchFamily="2" charset="2"/>
              <a:buChar char="Ø"/>
            </a:pPr>
            <a:r>
              <a:rPr lang="tr-TR" dirty="0">
                <a:latin typeface="Open Sans"/>
              </a:rPr>
              <a:t>C-Aynı harcama biriminin ambarları arasındaki taşınır devirlerinde düzenlenen Taşınır İşlem Fişi</a:t>
            </a:r>
            <a:r>
              <a:rPr lang="tr-TR" u="sng" dirty="0">
                <a:latin typeface="Open Sans"/>
              </a:rPr>
              <a:t> muhasebe birimine gönderilmez.</a:t>
            </a:r>
          </a:p>
          <a:p>
            <a:pPr marL="342900" indent="-342900" algn="just">
              <a:buFont typeface="Wingdings" panose="05000000000000000000" pitchFamily="2" charset="2"/>
              <a:buChar char="Ø"/>
            </a:pPr>
            <a:endParaRPr lang="tr-TR" dirty="0">
              <a:latin typeface="Open Sans"/>
            </a:endParaRPr>
          </a:p>
          <a:p>
            <a:pPr marL="0" indent="0" algn="just">
              <a:buNone/>
            </a:pPr>
            <a:endParaRPr lang="tr-TR" dirty="0"/>
          </a:p>
        </p:txBody>
      </p:sp>
    </p:spTree>
    <p:extLst>
      <p:ext uri="{BB962C8B-B14F-4D97-AF65-F5344CB8AC3E}">
        <p14:creationId xmlns:p14="http://schemas.microsoft.com/office/powerpoint/2010/main" val="24534165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TÜKETİM SURETİYLE ÇIKIŞ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marL="342900" indent="-342900" algn="just">
              <a:buFont typeface="Wingdings" panose="05000000000000000000" pitchFamily="2" charset="2"/>
              <a:buChar char="Ø"/>
            </a:pPr>
            <a:r>
              <a:rPr lang="tr-TR" dirty="0">
                <a:latin typeface="Open Sans"/>
              </a:rPr>
              <a:t>1-Tüketim malzemeleri, Taşınır İstek Belgesi karşılığında düzenlenecek Taşınır İşlem Fişi ile çıkış kaydedilir.</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b="1" dirty="0">
                <a:solidFill>
                  <a:srgbClr val="FF0000"/>
                </a:solidFill>
                <a:latin typeface="Open Sans"/>
              </a:rPr>
              <a:t>2-Taşınır İşlem Fişi düzenlenmeden </a:t>
            </a:r>
            <a:r>
              <a:rPr lang="tr-TR" dirty="0">
                <a:latin typeface="Open Sans"/>
              </a:rPr>
              <a:t>hiçbir şekilde tüketim malzemesi çıkışı yapılamaz.</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3-Tüketim malzemelerinin çıkış kayıtları, </a:t>
            </a:r>
            <a:r>
              <a:rPr lang="tr-TR" b="1" dirty="0">
                <a:solidFill>
                  <a:srgbClr val="FF0000"/>
                </a:solidFill>
                <a:latin typeface="Open Sans"/>
              </a:rPr>
              <a:t>ambarlara girişlerindeki öncelik sırası dikkate alınarak </a:t>
            </a:r>
            <a:r>
              <a:rPr lang="tr-TR" dirty="0">
                <a:latin typeface="Open Sans"/>
              </a:rPr>
              <a:t>"ilk giren-ilk çıkar" esasına göre ve giriş bedelleri üzerinden yapılır.</a:t>
            </a:r>
          </a:p>
          <a:p>
            <a:pPr marL="0" indent="0" algn="just">
              <a:buNone/>
            </a:pPr>
            <a:endParaRPr lang="tr-TR" dirty="0"/>
          </a:p>
        </p:txBody>
      </p:sp>
    </p:spTree>
    <p:extLst>
      <p:ext uri="{BB962C8B-B14F-4D97-AF65-F5344CB8AC3E}">
        <p14:creationId xmlns:p14="http://schemas.microsoft.com/office/powerpoint/2010/main" val="3142429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DAYANIKLI TAŞINIRLARIN KULLANIMA VERİLMESİ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945000" y="322540"/>
            <a:ext cx="868362" cy="868362"/>
          </a:xfrm>
          <a:prstGeom prst="rect">
            <a:avLst/>
          </a:prstGeom>
          <a:noFill/>
          <a:ln>
            <a:noFill/>
          </a:ln>
        </p:spPr>
      </p:pic>
      <p:sp>
        <p:nvSpPr>
          <p:cNvPr id="5" name="İçerik Yer Tutucusu 4"/>
          <p:cNvSpPr>
            <a:spLocks noGrp="1"/>
          </p:cNvSpPr>
          <p:nvPr>
            <p:ph idx="1"/>
          </p:nvPr>
        </p:nvSpPr>
        <p:spPr/>
        <p:txBody>
          <a:bodyPr>
            <a:normAutofit/>
          </a:bodyPr>
          <a:lstStyle/>
          <a:p>
            <a:pPr marL="342900" indent="-342900" algn="just">
              <a:buFont typeface="Wingdings" panose="05000000000000000000" pitchFamily="2" charset="2"/>
              <a:buChar char="Ø"/>
            </a:pPr>
            <a:r>
              <a:rPr lang="tr-TR" dirty="0">
                <a:latin typeface="Open Sans"/>
              </a:rPr>
              <a:t>1-Tesis, taşıt ve iş makineleri haricindeki dayanıklı taşınırlar, </a:t>
            </a:r>
            <a:r>
              <a:rPr lang="tr-TR" u="sng" dirty="0">
                <a:latin typeface="Open Sans"/>
              </a:rPr>
              <a:t>Taşınır İstek Belgesi düzenlenmek suretiyle talep edilir. </a:t>
            </a:r>
            <a:r>
              <a:rPr lang="tr-TR" dirty="0">
                <a:latin typeface="Open Sans"/>
              </a:rPr>
              <a:t>Talep edilen dayanıklı taşınırlar </a:t>
            </a:r>
            <a:r>
              <a:rPr lang="tr-TR" b="1" dirty="0">
                <a:solidFill>
                  <a:srgbClr val="FF0000"/>
                </a:solidFill>
                <a:latin typeface="Open Sans"/>
              </a:rPr>
              <a:t>Taşınır Teslim Belgesi </a:t>
            </a:r>
            <a:r>
              <a:rPr lang="tr-TR" dirty="0">
                <a:latin typeface="Open Sans"/>
              </a:rPr>
              <a:t>düzenlenerek kullanıma verilir.</a:t>
            </a:r>
          </a:p>
          <a:p>
            <a:pPr marL="342900" indent="-342900" algn="just">
              <a:buFont typeface="Wingdings" panose="05000000000000000000" pitchFamily="2" charset="2"/>
              <a:buChar char="Ø"/>
            </a:pPr>
            <a:endParaRPr lang="tr-TR" dirty="0">
              <a:latin typeface="Open Sans"/>
            </a:endParaRPr>
          </a:p>
          <a:p>
            <a:pPr marL="342900" indent="-342900" algn="just">
              <a:buFont typeface="Wingdings" panose="05000000000000000000" pitchFamily="2" charset="2"/>
              <a:buChar char="Ø"/>
            </a:pPr>
            <a:r>
              <a:rPr lang="tr-TR" dirty="0">
                <a:latin typeface="Open Sans"/>
              </a:rPr>
              <a:t>2-Taşınırlar; oda, büro, bölüm, geçit, salon, atölye, garaj ve servis gibi ortak kullanım alanlarına </a:t>
            </a:r>
            <a:r>
              <a:rPr lang="tr-TR" b="1" dirty="0">
                <a:solidFill>
                  <a:srgbClr val="FF0000"/>
                </a:solidFill>
                <a:latin typeface="Open Sans"/>
              </a:rPr>
              <a:t>Dayanıklı Taşınırlar Listesi</a:t>
            </a:r>
            <a:r>
              <a:rPr lang="tr-TR" dirty="0">
                <a:solidFill>
                  <a:srgbClr val="FF0000"/>
                </a:solidFill>
                <a:latin typeface="Open Sans"/>
              </a:rPr>
              <a:t> </a:t>
            </a:r>
            <a:r>
              <a:rPr lang="tr-TR" dirty="0">
                <a:latin typeface="Open Sans"/>
              </a:rPr>
              <a:t>düzenlenmek ve </a:t>
            </a:r>
            <a:r>
              <a:rPr lang="tr-TR" u="sng" dirty="0">
                <a:latin typeface="Open Sans"/>
              </a:rPr>
              <a:t>istek yapan birim yetkilisinin ve/veya varsa ortak kullanım alanı sorumlusunun imzası alınmak </a:t>
            </a:r>
            <a:r>
              <a:rPr lang="tr-TR" dirty="0">
                <a:latin typeface="Open Sans"/>
              </a:rPr>
              <a:t>suretiyle verilir.</a:t>
            </a:r>
          </a:p>
        </p:txBody>
      </p:sp>
    </p:spTree>
    <p:extLst>
      <p:ext uri="{BB962C8B-B14F-4D97-AF65-F5344CB8AC3E}">
        <p14:creationId xmlns:p14="http://schemas.microsoft.com/office/powerpoint/2010/main" val="3713065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DEVİR SURETİYLE ÇIKIŞ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20000"/>
          </a:bodyPr>
          <a:lstStyle/>
          <a:p>
            <a:pPr algn="just"/>
            <a:r>
              <a:rPr lang="tr-TR" dirty="0">
                <a:latin typeface="Open Sans"/>
              </a:rPr>
              <a:t>1-Bedelsiz olarak devredilen taşınırların çıkışı </a:t>
            </a:r>
            <a:r>
              <a:rPr lang="tr-TR" b="1" dirty="0">
                <a:solidFill>
                  <a:srgbClr val="FF0000"/>
                </a:solidFill>
                <a:latin typeface="Open Sans"/>
              </a:rPr>
              <a:t>Taşınır İşlem Fişi </a:t>
            </a:r>
            <a:r>
              <a:rPr lang="tr-TR" dirty="0">
                <a:latin typeface="Open Sans"/>
              </a:rPr>
              <a:t>düzenlenerek yapılır. </a:t>
            </a:r>
            <a:r>
              <a:rPr lang="tr-TR" u="sng" dirty="0">
                <a:latin typeface="Open Sans"/>
              </a:rPr>
              <a:t>Fişin bir nüshası taşınırın devredildiği idareye verilir. </a:t>
            </a:r>
            <a:r>
              <a:rPr lang="tr-TR" dirty="0">
                <a:latin typeface="Open Sans"/>
              </a:rPr>
              <a:t>Devir alan idareden alınan Fiş, düzenlenen Fişin ekine bağlanır.</a:t>
            </a:r>
          </a:p>
          <a:p>
            <a:pPr algn="just"/>
            <a:endParaRPr lang="tr-TR" dirty="0">
              <a:latin typeface="Open Sans"/>
            </a:endParaRPr>
          </a:p>
          <a:p>
            <a:pPr algn="just"/>
            <a:r>
              <a:rPr lang="tr-TR" dirty="0">
                <a:latin typeface="Open Sans"/>
              </a:rPr>
              <a:t>2-Aynı kamu idaresinin muhtelif harcama birimlerinin </a:t>
            </a:r>
            <a:r>
              <a:rPr lang="tr-TR" u="sng" dirty="0">
                <a:latin typeface="Open Sans"/>
              </a:rPr>
              <a:t>ambarları arasında devredilen taşınırlar için </a:t>
            </a:r>
            <a:r>
              <a:rPr lang="tr-TR" dirty="0">
                <a:latin typeface="Open Sans"/>
              </a:rPr>
              <a:t>de </a:t>
            </a:r>
            <a:r>
              <a:rPr lang="tr-TR" b="1" dirty="0">
                <a:solidFill>
                  <a:srgbClr val="FF0000"/>
                </a:solidFill>
                <a:latin typeface="Open Sans"/>
              </a:rPr>
              <a:t>Taşınır İşlem Fişi düzenlenir </a:t>
            </a:r>
            <a:r>
              <a:rPr lang="tr-TR" dirty="0">
                <a:latin typeface="Open Sans"/>
              </a:rPr>
              <a:t>ve </a:t>
            </a:r>
            <a:r>
              <a:rPr lang="tr-TR" u="sng" dirty="0">
                <a:latin typeface="Open Sans"/>
              </a:rPr>
              <a:t>Fişin birinci nüshası devredilen harcama biriminin taşınır kayıt yetkilisine verilir.</a:t>
            </a:r>
          </a:p>
          <a:p>
            <a:pPr algn="just"/>
            <a:endParaRPr lang="tr-TR" u="sng" dirty="0">
              <a:latin typeface="Open Sans"/>
            </a:endParaRPr>
          </a:p>
          <a:p>
            <a:pPr algn="just"/>
            <a:r>
              <a:rPr lang="tr-TR" dirty="0">
                <a:latin typeface="Open Sans"/>
              </a:rPr>
              <a:t>3-Aynı harcama biriminin </a:t>
            </a:r>
            <a:r>
              <a:rPr lang="tr-TR" u="sng" dirty="0">
                <a:latin typeface="Open Sans"/>
              </a:rPr>
              <a:t>ambarları arasındaki taşınır devirlerinde de </a:t>
            </a:r>
            <a:r>
              <a:rPr lang="tr-TR" b="1" dirty="0">
                <a:solidFill>
                  <a:srgbClr val="FF0000"/>
                </a:solidFill>
                <a:latin typeface="Open Sans"/>
              </a:rPr>
              <a:t>Taşınır İşlem Fişi düzenlenir, </a:t>
            </a:r>
            <a:r>
              <a:rPr lang="tr-TR" u="sng" dirty="0">
                <a:latin typeface="Open Sans"/>
              </a:rPr>
              <a:t>ancak bu Fişler muhasebe birimine gönderilmez.</a:t>
            </a:r>
          </a:p>
          <a:p>
            <a:pPr marL="0" indent="0" algn="just">
              <a:buNone/>
            </a:pPr>
            <a:endParaRPr lang="tr-TR" dirty="0"/>
          </a:p>
        </p:txBody>
      </p:sp>
    </p:spTree>
    <p:extLst>
      <p:ext uri="{BB962C8B-B14F-4D97-AF65-F5344CB8AC3E}">
        <p14:creationId xmlns:p14="http://schemas.microsoft.com/office/powerpoint/2010/main" val="4056880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KULLANILMAZ HALE GELME, YOK OLMA VEYA </a:t>
            </a:r>
            <a:br>
              <a:rPr lang="tr-TR" sz="2800" b="1" dirty="0">
                <a:solidFill>
                  <a:srgbClr val="C00000"/>
                </a:solidFill>
                <a:latin typeface="Times New Roman" panose="02020603050405020304" pitchFamily="18" charset="0"/>
                <a:cs typeface="Times New Roman" panose="02020603050405020304" pitchFamily="18" charset="0"/>
              </a:rPr>
            </a:br>
            <a:r>
              <a:rPr lang="tr-TR" sz="2800" b="1" dirty="0">
                <a:solidFill>
                  <a:srgbClr val="C00000"/>
                </a:solidFill>
                <a:latin typeface="Times New Roman" panose="02020603050405020304" pitchFamily="18" charset="0"/>
                <a:cs typeface="Times New Roman" panose="02020603050405020304" pitchFamily="18" charset="0"/>
              </a:rPr>
              <a:t>SAYIM NOKSANI NEDENİYLE ÇIKIŞ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491613" y="1691148"/>
            <a:ext cx="11061290" cy="4689987"/>
          </a:xfrm>
        </p:spPr>
        <p:txBody>
          <a:bodyPr>
            <a:normAutofit fontScale="77500" lnSpcReduction="20000"/>
          </a:bodyPr>
          <a:lstStyle/>
          <a:p>
            <a:pPr marL="342900" indent="-342900" algn="just">
              <a:buFont typeface="Wingdings" panose="05000000000000000000" pitchFamily="2" charset="2"/>
              <a:buChar char="Ø"/>
            </a:pPr>
            <a:r>
              <a:rPr lang="tr-TR" dirty="0">
                <a:latin typeface="Open Sans"/>
              </a:rPr>
              <a:t>1-Tüketim malzemelerinin özelliklerinde, ağırlıklarında veya miktarlarında meydana gelen değişmeler nedeniyle oluşan fireler, </a:t>
            </a:r>
          </a:p>
          <a:p>
            <a:pPr algn="just"/>
            <a:r>
              <a:rPr lang="tr-TR" dirty="0">
                <a:latin typeface="Open Sans"/>
              </a:rPr>
              <a:t>Sayımda noksan çıkan taşınırlar, </a:t>
            </a:r>
          </a:p>
          <a:p>
            <a:pPr algn="just"/>
            <a:r>
              <a:rPr lang="tr-TR" dirty="0">
                <a:latin typeface="Open Sans"/>
              </a:rPr>
              <a:t>Çalınma, kaybolma gibi nedenlerle yok olan taşınırlar ya da </a:t>
            </a:r>
          </a:p>
          <a:p>
            <a:pPr algn="just"/>
            <a:r>
              <a:rPr lang="tr-TR" dirty="0">
                <a:latin typeface="Open Sans"/>
              </a:rPr>
              <a:t>Yıpranma, kırılma veya bozulma gibi nedenlerle kullanılamaz hale gelen taşınırlar ile </a:t>
            </a:r>
          </a:p>
          <a:p>
            <a:pPr algn="just"/>
            <a:r>
              <a:rPr lang="tr-TR" dirty="0">
                <a:latin typeface="Open Sans"/>
              </a:rPr>
              <a:t>Canlı taşınırın ölmesi halinde, </a:t>
            </a:r>
            <a:r>
              <a:rPr lang="tr-TR" b="1" dirty="0">
                <a:solidFill>
                  <a:srgbClr val="FF0000"/>
                </a:solidFill>
                <a:latin typeface="Open Sans"/>
              </a:rPr>
              <a:t>Kayıttan Düşme Teklif ve Onay Tutanağı </a:t>
            </a:r>
            <a:r>
              <a:rPr lang="tr-TR" dirty="0">
                <a:latin typeface="Open Sans"/>
              </a:rPr>
              <a:t>ve </a:t>
            </a:r>
            <a:r>
              <a:rPr lang="tr-TR" b="1" dirty="0">
                <a:solidFill>
                  <a:srgbClr val="FF0000"/>
                </a:solidFill>
                <a:latin typeface="Open Sans"/>
              </a:rPr>
              <a:t>Taşınır İşlem Fişi </a:t>
            </a:r>
            <a:r>
              <a:rPr lang="tr-TR" dirty="0">
                <a:latin typeface="Open Sans"/>
              </a:rPr>
              <a:t>düzenlenerek kayıtlardan çıkarılır</a:t>
            </a:r>
            <a:r>
              <a:rPr lang="tr-TR" dirty="0" smtClean="0">
                <a:latin typeface="Open Sans"/>
              </a:rPr>
              <a:t>.</a:t>
            </a:r>
            <a:endParaRPr lang="tr-TR" dirty="0"/>
          </a:p>
          <a:p>
            <a:pPr marL="342900" indent="-342900" algn="just">
              <a:buFont typeface="Wingdings" panose="05000000000000000000" pitchFamily="2" charset="2"/>
              <a:buChar char="Ø"/>
            </a:pPr>
            <a:r>
              <a:rPr lang="tr-TR" dirty="0">
                <a:latin typeface="Open Sans"/>
              </a:rPr>
              <a:t>2-Garanti veya sigorta taahhütnamesi kapsamında</a:t>
            </a:r>
            <a:r>
              <a:rPr lang="tr-TR" b="1" dirty="0">
                <a:solidFill>
                  <a:srgbClr val="FF0000"/>
                </a:solidFill>
                <a:latin typeface="Open Sans"/>
              </a:rPr>
              <a:t> yenisi ile değiştirilmek üzere yüklenicisine iade edilen taşınırlar </a:t>
            </a:r>
            <a:r>
              <a:rPr lang="tr-TR" dirty="0">
                <a:latin typeface="Open Sans"/>
              </a:rPr>
              <a:t>Kayıttan Düşme Teklif ve Onay Tutanağına dayanılarak düzenlenecek Taşınır İşlem Fişiyle kayıtlardan çıkarılır ve yenisi kayıtlara alınır</a:t>
            </a:r>
            <a:r>
              <a:rPr lang="tr-TR" dirty="0" smtClean="0">
                <a:latin typeface="Open Sans"/>
              </a:rPr>
              <a:t>.</a:t>
            </a:r>
            <a:endParaRPr lang="tr-TR" dirty="0">
              <a:latin typeface="Open Sans"/>
            </a:endParaRPr>
          </a:p>
          <a:p>
            <a:pPr marL="342900" indent="-342900" algn="just">
              <a:buFont typeface="Wingdings" panose="05000000000000000000" pitchFamily="2" charset="2"/>
              <a:buChar char="Ø"/>
            </a:pPr>
            <a:r>
              <a:rPr lang="tr-TR" dirty="0">
                <a:latin typeface="Open Sans"/>
              </a:rPr>
              <a:t>3-Kamu idaresi ile yüklenici arasında imzalanan mal alımına ilişkin sözleşmede hüküm bulunması ve fiyat farkı veya ek bir maliyet talep edilmemesi kaydıyla; </a:t>
            </a:r>
            <a:r>
              <a:rPr lang="tr-TR" b="1" dirty="0">
                <a:solidFill>
                  <a:srgbClr val="FF0000"/>
                </a:solidFill>
                <a:latin typeface="Open Sans"/>
              </a:rPr>
              <a:t>kullanım süresi dolan veya dolmak üzere olan taşınırlardan daha uzun </a:t>
            </a:r>
            <a:r>
              <a:rPr lang="tr-TR" b="1" dirty="0" err="1">
                <a:solidFill>
                  <a:srgbClr val="FF0000"/>
                </a:solidFill>
                <a:latin typeface="Open Sans"/>
              </a:rPr>
              <a:t>miadlı</a:t>
            </a:r>
            <a:r>
              <a:rPr lang="tr-TR" b="1" dirty="0">
                <a:solidFill>
                  <a:srgbClr val="FF0000"/>
                </a:solidFill>
                <a:latin typeface="Open Sans"/>
              </a:rPr>
              <a:t> olanlarla değiştirilenler,</a:t>
            </a:r>
            <a:r>
              <a:rPr lang="tr-TR" dirty="0">
                <a:latin typeface="Open Sans"/>
              </a:rPr>
              <a:t> Kayıttan Düşme Teklif ve Onay Tutanağına dayanılarak düzenlenecek Taşınır İşlem Fişiyle kayıtlardan çıkarılır ve yenisi kayıtlara alınır</a:t>
            </a:r>
            <a:endParaRPr lang="tr-TR" b="1" dirty="0">
              <a:latin typeface="Open Sans"/>
            </a:endParaRPr>
          </a:p>
          <a:p>
            <a:pPr marL="342900" indent="-342900" algn="just">
              <a:buFont typeface="Wingdings" panose="05000000000000000000" pitchFamily="2" charset="2"/>
              <a:buChar char="Ø"/>
            </a:pPr>
            <a:endParaRPr lang="tr-TR" dirty="0">
              <a:latin typeface="Open Sans"/>
            </a:endParaRPr>
          </a:p>
        </p:txBody>
      </p:sp>
    </p:spTree>
    <p:extLst>
      <p:ext uri="{BB962C8B-B14F-4D97-AF65-F5344CB8AC3E}">
        <p14:creationId xmlns:p14="http://schemas.microsoft.com/office/powerpoint/2010/main" val="1759994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9655"/>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GENEL BAKIŞ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143353"/>
            <a:ext cx="868362" cy="868362"/>
          </a:xfrm>
          <a:prstGeom prst="rect">
            <a:avLst/>
          </a:prstGeom>
          <a:noFill/>
          <a:ln>
            <a:noFill/>
          </a:ln>
        </p:spPr>
      </p:pic>
      <p:sp>
        <p:nvSpPr>
          <p:cNvPr id="6" name="Başlık 1"/>
          <p:cNvSpPr>
            <a:spLocks noGrp="1"/>
          </p:cNvSpPr>
          <p:nvPr>
            <p:ph idx="1"/>
          </p:nvPr>
        </p:nvSpPr>
        <p:spPr>
          <a:xfrm>
            <a:off x="838200" y="1316038"/>
            <a:ext cx="10515600" cy="4860925"/>
          </a:xfrm>
        </p:spPr>
        <p:txBody>
          <a:bodyPr>
            <a:normAutofit/>
          </a:bodyPr>
          <a:lstStyle/>
          <a:p>
            <a:pPr lvl="1" algn="just">
              <a:spcBef>
                <a:spcPts val="600"/>
              </a:spcBef>
              <a:buClr>
                <a:srgbClr val="FF0000"/>
              </a:buClr>
              <a:buFont typeface="Wingdings" pitchFamily="2" charset="2"/>
              <a:buChar char="ü"/>
              <a:defRPr/>
            </a:pPr>
            <a:r>
              <a:rPr lang="tr-TR" sz="2200" dirty="0" smtClean="0">
                <a:latin typeface="Open Sans"/>
              </a:rPr>
              <a:t>Taşınırların </a:t>
            </a:r>
            <a:r>
              <a:rPr lang="tr-TR" sz="2200" dirty="0">
                <a:latin typeface="Open Sans"/>
              </a:rPr>
              <a:t>Giriş İşlemleri</a:t>
            </a:r>
          </a:p>
          <a:p>
            <a:pPr lvl="1" algn="just">
              <a:spcBef>
                <a:spcPts val="600"/>
              </a:spcBef>
              <a:buClr>
                <a:srgbClr val="FF0000"/>
              </a:buClr>
              <a:buFont typeface="Wingdings" pitchFamily="2" charset="2"/>
              <a:buChar char="ü"/>
              <a:defRPr/>
            </a:pPr>
            <a:r>
              <a:rPr lang="tr-TR" sz="2200" dirty="0">
                <a:latin typeface="Open Sans"/>
              </a:rPr>
              <a:t>Tüketim Suretiyle Çıkış</a:t>
            </a:r>
          </a:p>
          <a:p>
            <a:pPr lvl="1" algn="just">
              <a:spcBef>
                <a:spcPts val="600"/>
              </a:spcBef>
              <a:buClr>
                <a:srgbClr val="FF0000"/>
              </a:buClr>
              <a:buFont typeface="Wingdings" pitchFamily="2" charset="2"/>
              <a:buChar char="ü"/>
              <a:defRPr/>
            </a:pPr>
            <a:r>
              <a:rPr lang="tr-TR" sz="2200" dirty="0">
                <a:latin typeface="Open Sans"/>
              </a:rPr>
              <a:t>Dayanıklı Taşınırların Kullanıma Verilmesi</a:t>
            </a:r>
          </a:p>
          <a:p>
            <a:pPr lvl="1" algn="just">
              <a:spcBef>
                <a:spcPts val="600"/>
              </a:spcBef>
              <a:buClr>
                <a:srgbClr val="FF0000"/>
              </a:buClr>
              <a:buFont typeface="Wingdings" pitchFamily="2" charset="2"/>
              <a:buChar char="ü"/>
              <a:defRPr/>
            </a:pPr>
            <a:r>
              <a:rPr lang="tr-TR" sz="2200" dirty="0">
                <a:latin typeface="Open Sans"/>
              </a:rPr>
              <a:t>Devir Suretiyle Çıkış</a:t>
            </a:r>
          </a:p>
          <a:p>
            <a:pPr lvl="1" algn="just">
              <a:spcBef>
                <a:spcPts val="600"/>
              </a:spcBef>
              <a:buClr>
                <a:srgbClr val="FF0000"/>
              </a:buClr>
              <a:buFont typeface="Wingdings" pitchFamily="2" charset="2"/>
              <a:buChar char="ü"/>
              <a:defRPr/>
            </a:pPr>
            <a:r>
              <a:rPr lang="tr-TR" sz="2200" dirty="0">
                <a:latin typeface="Open Sans"/>
              </a:rPr>
              <a:t>Kullanılmaz Hale Gelme, Yok Olma Veya Sayım Noksanı Nedeniyle </a:t>
            </a:r>
            <a:r>
              <a:rPr lang="tr-TR" sz="2200" dirty="0" smtClean="0">
                <a:latin typeface="Open Sans"/>
              </a:rPr>
              <a:t>Çıkış</a:t>
            </a:r>
            <a:endParaRPr lang="tr-TR" b="1" i="1" dirty="0">
              <a:solidFill>
                <a:schemeClr val="accent2">
                  <a:lumMod val="50000"/>
                </a:schemeClr>
              </a:solidFill>
              <a:latin typeface="Calibri" panose="020F0502020204030204" pitchFamily="34" charset="0"/>
              <a:cs typeface="Calibri" panose="020F0502020204030204" pitchFamily="34" charset="0"/>
            </a:endParaRPr>
          </a:p>
          <a:p>
            <a:pPr lvl="1" algn="just">
              <a:spcBef>
                <a:spcPts val="600"/>
              </a:spcBef>
              <a:buClr>
                <a:srgbClr val="FF0000"/>
              </a:buClr>
              <a:buFont typeface="Wingdings" pitchFamily="2" charset="2"/>
              <a:buChar char="ü"/>
              <a:defRPr/>
            </a:pPr>
            <a:r>
              <a:rPr lang="tr-TR" sz="2200" dirty="0">
                <a:latin typeface="Open Sans"/>
              </a:rPr>
              <a:t>Hurdaya Ayırma Nedeniyle Çıkış</a:t>
            </a:r>
          </a:p>
          <a:p>
            <a:pPr lvl="1" algn="just">
              <a:spcBef>
                <a:spcPts val="600"/>
              </a:spcBef>
              <a:buClr>
                <a:srgbClr val="FF0000"/>
              </a:buClr>
              <a:buFont typeface="Wingdings" pitchFamily="2" charset="2"/>
              <a:buChar char="ü"/>
              <a:defRPr/>
            </a:pPr>
            <a:r>
              <a:rPr lang="tr-TR" sz="2200" dirty="0">
                <a:latin typeface="Open Sans"/>
              </a:rPr>
              <a:t>Taşınır Giriş Ve Çıkış İşlemlerinin Muhasebe Birimine Bildirilmesi</a:t>
            </a:r>
          </a:p>
          <a:p>
            <a:pPr lvl="1" algn="just">
              <a:spcBef>
                <a:spcPts val="600"/>
              </a:spcBef>
              <a:buClr>
                <a:srgbClr val="FF0000"/>
              </a:buClr>
              <a:buFont typeface="Wingdings" pitchFamily="2" charset="2"/>
              <a:buChar char="ü"/>
              <a:defRPr/>
            </a:pPr>
            <a:r>
              <a:rPr lang="tr-TR" sz="2200" dirty="0">
                <a:latin typeface="Open Sans"/>
              </a:rPr>
              <a:t>Kamu İdareleri Arasında Bedelsiz Devir Ve Tahsis</a:t>
            </a:r>
          </a:p>
          <a:p>
            <a:pPr lvl="1" algn="just">
              <a:spcBef>
                <a:spcPts val="600"/>
              </a:spcBef>
              <a:buClr>
                <a:srgbClr val="FF0000"/>
              </a:buClr>
              <a:buFont typeface="Wingdings" pitchFamily="2" charset="2"/>
              <a:buChar char="ü"/>
              <a:defRPr/>
            </a:pPr>
            <a:r>
              <a:rPr lang="tr-TR" sz="2200" dirty="0">
                <a:latin typeface="Open Sans"/>
              </a:rPr>
              <a:t>Sayım Ve Sayım Sonrası Yapılacak İşlemler</a:t>
            </a:r>
          </a:p>
          <a:p>
            <a:pPr lvl="1" algn="just">
              <a:spcBef>
                <a:spcPts val="600"/>
              </a:spcBef>
              <a:buClr>
                <a:srgbClr val="FF0000"/>
              </a:buClr>
              <a:buFont typeface="Wingdings" pitchFamily="2" charset="2"/>
              <a:buChar char="ü"/>
              <a:defRPr/>
            </a:pPr>
            <a:r>
              <a:rPr lang="tr-TR" sz="2200" dirty="0">
                <a:latin typeface="Open Sans"/>
              </a:rPr>
              <a:t>Devir İşlemleri </a:t>
            </a:r>
          </a:p>
        </p:txBody>
      </p:sp>
    </p:spTree>
    <p:extLst>
      <p:ext uri="{BB962C8B-B14F-4D97-AF65-F5344CB8AC3E}">
        <p14:creationId xmlns:p14="http://schemas.microsoft.com/office/powerpoint/2010/main" val="580425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HURDAYA AYIRMA NEDENİYLE ÇIKIŞ</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491613" y="1691148"/>
            <a:ext cx="11061290" cy="4689987"/>
          </a:xfrm>
        </p:spPr>
        <p:txBody>
          <a:bodyPr>
            <a:normAutofit fontScale="92500" lnSpcReduction="10000"/>
          </a:bodyPr>
          <a:lstStyle/>
          <a:p>
            <a:pPr marL="342900" indent="-342900" algn="just">
              <a:buFont typeface="Wingdings" panose="05000000000000000000" pitchFamily="2" charset="2"/>
              <a:buChar char="Ø"/>
            </a:pPr>
            <a:r>
              <a:rPr lang="tr-TR" dirty="0">
                <a:latin typeface="Open Sans"/>
              </a:rPr>
              <a:t>1-Ekonomik ömrünü tamamlamış olan veya </a:t>
            </a:r>
            <a:endParaRPr lang="tr-TR" dirty="0" smtClean="0">
              <a:latin typeface="Open Sans"/>
            </a:endParaRPr>
          </a:p>
          <a:p>
            <a:pPr algn="just"/>
            <a:r>
              <a:rPr lang="tr-TR" dirty="0" smtClean="0">
                <a:latin typeface="Open Sans"/>
              </a:rPr>
              <a:t>Tamamlamadığı </a:t>
            </a:r>
            <a:r>
              <a:rPr lang="tr-TR" dirty="0">
                <a:latin typeface="Open Sans"/>
              </a:rPr>
              <a:t>halde kullanılmasında yarar görülmeyerek hizmet dışı bırakılması gerektiği ilgililer veya özel mevzuatı çerçevesinde oluşturulan komisyon tarafından bildirilen taşınırlar, </a:t>
            </a:r>
          </a:p>
          <a:p>
            <a:pPr algn="just"/>
            <a:r>
              <a:rPr lang="tr-TR" dirty="0">
                <a:latin typeface="Open Sans"/>
              </a:rPr>
              <a:t>Biri işin uzmanı olmak kaydıyla harcama yetkilisinin belirleyeceği </a:t>
            </a:r>
            <a:r>
              <a:rPr lang="tr-TR" b="1" dirty="0">
                <a:solidFill>
                  <a:srgbClr val="FF0000"/>
                </a:solidFill>
                <a:latin typeface="Open Sans"/>
              </a:rPr>
              <a:t>en az üç kişiden </a:t>
            </a:r>
            <a:r>
              <a:rPr lang="tr-TR" dirty="0">
                <a:latin typeface="Open Sans"/>
              </a:rPr>
              <a:t>oluşan komisyon tarafından değerlendirilir.</a:t>
            </a:r>
          </a:p>
          <a:p>
            <a:pPr marL="342900" indent="-342900" algn="just">
              <a:buFont typeface="Wingdings" panose="05000000000000000000" pitchFamily="2" charset="2"/>
              <a:buChar char="Ø"/>
            </a:pPr>
            <a:r>
              <a:rPr lang="tr-TR" dirty="0">
                <a:latin typeface="Open Sans"/>
              </a:rPr>
              <a:t>2-Komisyonca yapılan değerlendirme sonucunda hurdaya ayrılması uygun görülmeyen taşınırlar hakkındaki gerekçeli karar, harcama yetkilisine bildirilir</a:t>
            </a:r>
            <a:r>
              <a:rPr lang="tr-TR" dirty="0" smtClean="0">
                <a:latin typeface="Open Sans"/>
              </a:rPr>
              <a:t>.</a:t>
            </a:r>
            <a:endParaRPr lang="tr-TR" dirty="0">
              <a:latin typeface="Open Sans"/>
            </a:endParaRPr>
          </a:p>
          <a:p>
            <a:pPr marL="342900" indent="-342900" algn="just">
              <a:buFont typeface="Wingdings" panose="05000000000000000000" pitchFamily="2" charset="2"/>
              <a:buChar char="Ø"/>
            </a:pPr>
            <a:r>
              <a:rPr lang="tr-TR" dirty="0">
                <a:latin typeface="Open Sans"/>
              </a:rPr>
              <a:t>3-Komisyonca hurdaya ayrılmasına karar verilenler için ise; Kayıttan Düşme Teklif ve Onay Tutanağı düzenlenir ve harcama yetkilisinin onayı ile kayıtlardan çıkarılır.</a:t>
            </a:r>
          </a:p>
          <a:p>
            <a:pPr marL="0" indent="0" algn="just">
              <a:buNone/>
            </a:pPr>
            <a:endParaRPr lang="tr-TR" dirty="0">
              <a:latin typeface="Open Sans"/>
            </a:endParaRPr>
          </a:p>
        </p:txBody>
      </p:sp>
    </p:spTree>
    <p:extLst>
      <p:ext uri="{BB962C8B-B14F-4D97-AF65-F5344CB8AC3E}">
        <p14:creationId xmlns:p14="http://schemas.microsoft.com/office/powerpoint/2010/main" val="2134670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TAŞINIR GİRİŞ VE ÇIKIŞ İŞLEMLERİNİN </a:t>
            </a:r>
            <a:br>
              <a:rPr lang="tr-TR" sz="2800" b="1" dirty="0">
                <a:solidFill>
                  <a:srgbClr val="C00000"/>
                </a:solidFill>
                <a:latin typeface="Times New Roman" panose="02020603050405020304" pitchFamily="18" charset="0"/>
                <a:cs typeface="Times New Roman" panose="02020603050405020304" pitchFamily="18" charset="0"/>
              </a:rPr>
            </a:br>
            <a:r>
              <a:rPr lang="tr-TR" sz="2800" b="1" dirty="0">
                <a:solidFill>
                  <a:srgbClr val="C00000"/>
                </a:solidFill>
                <a:latin typeface="Times New Roman" panose="02020603050405020304" pitchFamily="18" charset="0"/>
                <a:cs typeface="Times New Roman" panose="02020603050405020304" pitchFamily="18" charset="0"/>
              </a:rPr>
              <a:t>MUHASEBE BİRİMİNE BİLDİRİLMESİ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186812" y="1520066"/>
            <a:ext cx="11867535" cy="5224863"/>
          </a:xfrm>
        </p:spPr>
        <p:txBody>
          <a:bodyPr>
            <a:normAutofit fontScale="70000" lnSpcReduction="20000"/>
          </a:bodyPr>
          <a:lstStyle/>
          <a:p>
            <a:pPr marL="342900" indent="-342900" algn="just">
              <a:buFont typeface="Wingdings" panose="05000000000000000000" pitchFamily="2" charset="2"/>
              <a:buChar char="Ø"/>
            </a:pPr>
            <a:r>
              <a:rPr lang="tr-TR" b="1" dirty="0">
                <a:solidFill>
                  <a:srgbClr val="FF0000"/>
                </a:solidFill>
                <a:latin typeface="Open Sans"/>
              </a:rPr>
              <a:t>Taşınır kayıt yetkilileri tarafından, </a:t>
            </a:r>
            <a:endParaRPr lang="tr-TR" dirty="0" smtClean="0">
              <a:latin typeface="Open Sans"/>
            </a:endParaRPr>
          </a:p>
          <a:p>
            <a:pPr marL="342900" indent="-342900" algn="just">
              <a:buFont typeface="Wingdings" panose="05000000000000000000" pitchFamily="2" charset="2"/>
              <a:buChar char="Ø"/>
            </a:pPr>
            <a:r>
              <a:rPr lang="tr-TR" dirty="0" smtClean="0">
                <a:latin typeface="Open Sans"/>
              </a:rPr>
              <a:t>Kamu </a:t>
            </a:r>
            <a:r>
              <a:rPr lang="tr-TR" dirty="0">
                <a:latin typeface="Open Sans"/>
              </a:rPr>
              <a:t>idarelerinin muhasebe kayıtlarında </a:t>
            </a:r>
          </a:p>
          <a:p>
            <a:pPr marL="342900" indent="-342900" algn="just">
              <a:buFont typeface="Wingdings" panose="05000000000000000000" pitchFamily="2" charset="2"/>
              <a:buChar char="Ø"/>
            </a:pPr>
            <a:r>
              <a:rPr lang="tr-TR" dirty="0">
                <a:latin typeface="Open Sans"/>
              </a:rPr>
              <a:t>İlgili stok ve maddi duran varlık hesaplarında izlenen taşınırlardan; </a:t>
            </a:r>
          </a:p>
          <a:p>
            <a:pPr marL="342900" indent="-342900" algn="just">
              <a:buFont typeface="Wingdings" panose="05000000000000000000" pitchFamily="2" charset="2"/>
              <a:buChar char="Ø"/>
            </a:pPr>
            <a:r>
              <a:rPr lang="tr-TR" dirty="0">
                <a:latin typeface="Open Sans"/>
              </a:rPr>
              <a:t>Satın alma suretiyle edinilenlerin giriş işlemleri ile </a:t>
            </a:r>
          </a:p>
          <a:p>
            <a:pPr marL="342900" indent="-342900" algn="just">
              <a:buFont typeface="Wingdings" panose="05000000000000000000" pitchFamily="2" charset="2"/>
              <a:buChar char="Ø"/>
            </a:pPr>
            <a:r>
              <a:rPr lang="tr-TR" dirty="0">
                <a:latin typeface="Open Sans"/>
              </a:rPr>
              <a:t>Değer artırıcı harcamalar için düzenlenen Taşınır İşlem Fişlerinin bir nüshası ödeme emri belgesi ekinde, muhasebe birimine gönderilir. </a:t>
            </a:r>
          </a:p>
          <a:p>
            <a:pPr marL="342900" indent="-342900" algn="just">
              <a:buFont typeface="Wingdings" panose="05000000000000000000" pitchFamily="2" charset="2"/>
              <a:buChar char="Ø"/>
            </a:pPr>
            <a:r>
              <a:rPr lang="tr-TR" dirty="0">
                <a:latin typeface="Open Sans"/>
              </a:rPr>
              <a:t>Diğer şekillerde edinilen taşınırların girişleri ve </a:t>
            </a:r>
          </a:p>
          <a:p>
            <a:pPr marL="342900" indent="-342900" algn="just">
              <a:buFont typeface="Wingdings" panose="05000000000000000000" pitchFamily="2" charset="2"/>
              <a:buChar char="Ø"/>
            </a:pPr>
            <a:r>
              <a:rPr lang="tr-TR" dirty="0">
                <a:latin typeface="Open Sans"/>
              </a:rPr>
              <a:t>Maddi duran varlık hesaplarında izlenen taşınırların çıkışları için düzenlenen Taşınır İşlem Fişlerinin birer nüshasının, </a:t>
            </a:r>
          </a:p>
          <a:p>
            <a:pPr marL="342900" indent="-342900" algn="just">
              <a:buFont typeface="Wingdings" panose="05000000000000000000" pitchFamily="2" charset="2"/>
              <a:buChar char="Ø"/>
            </a:pPr>
            <a:r>
              <a:rPr lang="tr-TR" dirty="0">
                <a:latin typeface="Open Sans"/>
              </a:rPr>
              <a:t>Düzenleme tarihini takip eden </a:t>
            </a:r>
            <a:r>
              <a:rPr lang="tr-TR" b="1" dirty="0">
                <a:solidFill>
                  <a:srgbClr val="FF0000"/>
                </a:solidFill>
                <a:latin typeface="Open Sans"/>
              </a:rPr>
              <a:t>en geç on gün içinde </a:t>
            </a:r>
            <a:r>
              <a:rPr lang="tr-TR" dirty="0">
                <a:latin typeface="Open Sans"/>
              </a:rPr>
              <a:t>ve </a:t>
            </a:r>
          </a:p>
          <a:p>
            <a:pPr marL="342900" indent="-342900" algn="just">
              <a:buFont typeface="Wingdings" panose="05000000000000000000" pitchFamily="2" charset="2"/>
              <a:buChar char="Ø"/>
            </a:pPr>
            <a:r>
              <a:rPr lang="tr-TR" dirty="0">
                <a:latin typeface="Open Sans"/>
              </a:rPr>
              <a:t>Her durumda malî yıl sona ermeden önce muhasebe birimine gönderilmesi zorunludur. </a:t>
            </a:r>
            <a:endParaRPr lang="tr-TR" dirty="0" smtClean="0">
              <a:latin typeface="Open Sans"/>
            </a:endParaRPr>
          </a:p>
          <a:p>
            <a:pPr marL="342900" indent="-342900" algn="just">
              <a:buFont typeface="Wingdings" panose="05000000000000000000" pitchFamily="2" charset="2"/>
              <a:buChar char="Ø"/>
            </a:pPr>
            <a:r>
              <a:rPr lang="tr-TR" dirty="0">
                <a:latin typeface="Open Sans"/>
              </a:rPr>
              <a:t>Muhasebe kayıtlarında</a:t>
            </a:r>
            <a:r>
              <a:rPr lang="tr-TR" u="sng" dirty="0">
                <a:latin typeface="Open Sans"/>
              </a:rPr>
              <a:t> "150-İlk Madde ve Malzemeler </a:t>
            </a:r>
            <a:r>
              <a:rPr lang="tr-TR" u="sng" dirty="0" err="1">
                <a:latin typeface="Open Sans"/>
              </a:rPr>
              <a:t>Hesabı"nda</a:t>
            </a:r>
            <a:r>
              <a:rPr lang="tr-TR" u="sng" dirty="0">
                <a:latin typeface="Open Sans"/>
              </a:rPr>
              <a:t> izlenen tüketim malzemelerinin çıkışları için düzenlenen </a:t>
            </a:r>
            <a:r>
              <a:rPr lang="tr-TR" b="1" dirty="0">
                <a:solidFill>
                  <a:srgbClr val="FF0000"/>
                </a:solidFill>
                <a:latin typeface="Open Sans"/>
              </a:rPr>
              <a:t>Taşınır İşlem Fişleri </a:t>
            </a:r>
            <a:r>
              <a:rPr lang="tr-TR" u="sng" dirty="0">
                <a:latin typeface="Open Sans"/>
              </a:rPr>
              <a:t>muhasebe birimine gönderilmez. </a:t>
            </a:r>
            <a:endParaRPr lang="tr-TR" dirty="0">
              <a:latin typeface="Open Sans"/>
            </a:endParaRPr>
          </a:p>
          <a:p>
            <a:pPr marL="342900" indent="-342900" algn="just">
              <a:buFont typeface="Wingdings" panose="05000000000000000000" pitchFamily="2" charset="2"/>
              <a:buChar char="Ø"/>
            </a:pPr>
            <a:r>
              <a:rPr lang="tr-TR" dirty="0">
                <a:latin typeface="Open Sans"/>
              </a:rPr>
              <a:t>Bunların yerine, </a:t>
            </a:r>
            <a:r>
              <a:rPr lang="tr-TR" u="sng" dirty="0">
                <a:latin typeface="Open Sans"/>
              </a:rPr>
              <a:t>genel bütçe kapsamındaki kamu idarelerinde </a:t>
            </a:r>
            <a:r>
              <a:rPr lang="tr-TR" b="1" u="sng" dirty="0">
                <a:solidFill>
                  <a:srgbClr val="FF0000"/>
                </a:solidFill>
                <a:latin typeface="Open Sans"/>
              </a:rPr>
              <a:t>üç aylık dönemler itibarıyla</a:t>
            </a:r>
            <a:r>
              <a:rPr lang="tr-TR" b="1" dirty="0">
                <a:solidFill>
                  <a:srgbClr val="FF0000"/>
                </a:solidFill>
                <a:latin typeface="Open Sans"/>
              </a:rPr>
              <a:t>, </a:t>
            </a:r>
            <a:r>
              <a:rPr lang="tr-TR" dirty="0">
                <a:latin typeface="Open Sans"/>
              </a:rPr>
              <a:t>diğer idarelerde ise üç ayı geçmemek üzere</a:t>
            </a:r>
            <a:r>
              <a:rPr lang="tr-TR" dirty="0">
                <a:solidFill>
                  <a:srgbClr val="FF0000"/>
                </a:solidFill>
                <a:latin typeface="Open Sans"/>
              </a:rPr>
              <a:t> </a:t>
            </a:r>
            <a:r>
              <a:rPr lang="tr-TR" b="1" dirty="0">
                <a:solidFill>
                  <a:srgbClr val="FF0000"/>
                </a:solidFill>
                <a:latin typeface="Open Sans"/>
              </a:rPr>
              <a:t>üst yöneticiler tarafından belirlenen sürede </a:t>
            </a:r>
            <a:r>
              <a:rPr lang="tr-TR" dirty="0">
                <a:latin typeface="Open Sans"/>
              </a:rPr>
              <a:t>kullanılmış tüketim malzemelerinin taşınır II </a:t>
            </a:r>
            <a:r>
              <a:rPr lang="tr-TR" dirty="0" err="1">
                <a:latin typeface="Open Sans"/>
              </a:rPr>
              <a:t>nci</a:t>
            </a:r>
            <a:r>
              <a:rPr lang="tr-TR" dirty="0">
                <a:latin typeface="Open Sans"/>
              </a:rPr>
              <a:t> düzey detay kodu bazında düzenlenen </a:t>
            </a:r>
            <a:r>
              <a:rPr lang="tr-TR" b="1" dirty="0">
                <a:solidFill>
                  <a:srgbClr val="FF0000"/>
                </a:solidFill>
                <a:latin typeface="Open Sans"/>
              </a:rPr>
              <a:t>onaylı bir listesi</a:t>
            </a:r>
            <a:r>
              <a:rPr lang="tr-TR" dirty="0">
                <a:solidFill>
                  <a:srgbClr val="FF0000"/>
                </a:solidFill>
                <a:latin typeface="Open Sans"/>
              </a:rPr>
              <a:t>,</a:t>
            </a:r>
            <a:r>
              <a:rPr lang="tr-TR" dirty="0">
                <a:latin typeface="Open Sans"/>
              </a:rPr>
              <a:t> en geç </a:t>
            </a:r>
            <a:r>
              <a:rPr lang="tr-TR" b="1" dirty="0">
                <a:solidFill>
                  <a:srgbClr val="FF0000"/>
                </a:solidFill>
                <a:latin typeface="Open Sans"/>
              </a:rPr>
              <a:t>ilgili dönemin son iş günü mesai bitimine kadar</a:t>
            </a:r>
            <a:r>
              <a:rPr lang="tr-TR" dirty="0">
                <a:solidFill>
                  <a:srgbClr val="FF0000"/>
                </a:solidFill>
                <a:latin typeface="Open Sans"/>
              </a:rPr>
              <a:t> </a:t>
            </a:r>
            <a:r>
              <a:rPr lang="tr-TR" dirty="0">
                <a:latin typeface="Open Sans"/>
              </a:rPr>
              <a:t>muhasebe birimine gönderilir.</a:t>
            </a:r>
          </a:p>
          <a:p>
            <a:pPr marL="342900" indent="-342900" algn="just">
              <a:buFont typeface="Wingdings" panose="05000000000000000000" pitchFamily="2" charset="2"/>
              <a:buChar char="Ø"/>
            </a:pPr>
            <a:endParaRPr lang="tr-TR" dirty="0">
              <a:latin typeface="Open Sans"/>
            </a:endParaRPr>
          </a:p>
          <a:p>
            <a:pPr marL="0" indent="0" algn="just">
              <a:buNone/>
            </a:pPr>
            <a:endParaRPr lang="tr-TR" dirty="0">
              <a:latin typeface="Open Sans"/>
            </a:endParaRPr>
          </a:p>
        </p:txBody>
      </p:sp>
    </p:spTree>
    <p:extLst>
      <p:ext uri="{BB962C8B-B14F-4D97-AF65-F5344CB8AC3E}">
        <p14:creationId xmlns:p14="http://schemas.microsoft.com/office/powerpoint/2010/main" val="1341118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KAMU İDARELERİ ARASINDA </a:t>
            </a:r>
            <a:br>
              <a:rPr lang="tr-TR" sz="2800" b="1" dirty="0">
                <a:solidFill>
                  <a:srgbClr val="C00000"/>
                </a:solidFill>
                <a:latin typeface="Times New Roman" panose="02020603050405020304" pitchFamily="18" charset="0"/>
                <a:cs typeface="Times New Roman" panose="02020603050405020304" pitchFamily="18" charset="0"/>
              </a:rPr>
            </a:br>
            <a:r>
              <a:rPr lang="tr-TR" sz="2800" b="1" dirty="0">
                <a:solidFill>
                  <a:srgbClr val="C00000"/>
                </a:solidFill>
                <a:latin typeface="Times New Roman" panose="02020603050405020304" pitchFamily="18" charset="0"/>
                <a:cs typeface="Times New Roman" panose="02020603050405020304" pitchFamily="18" charset="0"/>
              </a:rPr>
              <a:t>BEDELSİZ DEVİR VE TAHSİS</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491613" y="1691148"/>
            <a:ext cx="11061290" cy="4689987"/>
          </a:xfrm>
        </p:spPr>
        <p:txBody>
          <a:bodyPr>
            <a:normAutofit fontScale="70000" lnSpcReduction="20000"/>
          </a:bodyPr>
          <a:lstStyle/>
          <a:p>
            <a:pPr marL="342900" indent="-342900" algn="just">
              <a:buFont typeface="Wingdings" panose="05000000000000000000" pitchFamily="2" charset="2"/>
              <a:buChar char="Ø"/>
            </a:pPr>
            <a:r>
              <a:rPr lang="tr-TR" dirty="0">
                <a:latin typeface="Open Sans"/>
              </a:rPr>
              <a:t>1-Kayıtlara alınış tarihi itibarıyla </a:t>
            </a:r>
            <a:r>
              <a:rPr lang="tr-TR" b="1" dirty="0">
                <a:solidFill>
                  <a:srgbClr val="FF0000"/>
                </a:solidFill>
                <a:latin typeface="Open Sans"/>
              </a:rPr>
              <a:t>beş yılını tamamlamış ve idarece kullanılmasına ihtiyaç duyulmayan taşınırlar</a:t>
            </a:r>
            <a:r>
              <a:rPr lang="tr-TR" b="1" dirty="0">
                <a:latin typeface="Open Sans"/>
              </a:rPr>
              <a:t>, </a:t>
            </a:r>
            <a:r>
              <a:rPr lang="tr-TR" dirty="0">
                <a:latin typeface="Open Sans"/>
              </a:rPr>
              <a:t>bu taşınıra ihtiyaç duyan idarelere </a:t>
            </a:r>
            <a:r>
              <a:rPr lang="tr-TR" u="sng" dirty="0">
                <a:latin typeface="Open Sans"/>
              </a:rPr>
              <a:t>bedelsiz devredilebilir</a:t>
            </a:r>
            <a:r>
              <a:rPr lang="tr-TR" u="sng" dirty="0" smtClean="0">
                <a:latin typeface="Open Sans"/>
              </a:rPr>
              <a:t>.</a:t>
            </a:r>
            <a:endParaRPr lang="tr-TR" dirty="0">
              <a:latin typeface="Open Sans"/>
            </a:endParaRPr>
          </a:p>
          <a:p>
            <a:pPr marL="342900" indent="-342900" algn="just">
              <a:buFont typeface="Wingdings" panose="05000000000000000000" pitchFamily="2" charset="2"/>
              <a:buChar char="Ø"/>
            </a:pPr>
            <a:r>
              <a:rPr lang="tr-TR" dirty="0">
                <a:latin typeface="Open Sans"/>
              </a:rPr>
              <a:t>2-Bakım, onarım ve taşıma giderleri nedeniyle ekonomik olmayan ve </a:t>
            </a:r>
            <a:r>
              <a:rPr lang="tr-TR" u="sng" dirty="0">
                <a:latin typeface="Open Sans"/>
              </a:rPr>
              <a:t>kullanılmasında fayda görülmeyen taşınırlar devredilemez.</a:t>
            </a:r>
          </a:p>
          <a:p>
            <a:pPr algn="just"/>
            <a:r>
              <a:rPr lang="tr-TR" b="1" dirty="0">
                <a:solidFill>
                  <a:srgbClr val="FF0000"/>
                </a:solidFill>
                <a:latin typeface="Open Sans"/>
              </a:rPr>
              <a:t>Bedelsiz devrinde beş yıl şartı aranmayan taşınırlar şunlardır</a:t>
            </a:r>
            <a:r>
              <a:rPr lang="tr-TR" b="1" dirty="0" smtClean="0">
                <a:solidFill>
                  <a:srgbClr val="FF0000"/>
                </a:solidFill>
                <a:latin typeface="Open Sans"/>
              </a:rPr>
              <a:t>:</a:t>
            </a:r>
            <a:endParaRPr lang="tr-TR" b="1" dirty="0">
              <a:latin typeface="Open Sans"/>
            </a:endParaRPr>
          </a:p>
          <a:p>
            <a:pPr algn="just"/>
            <a:r>
              <a:rPr lang="tr-TR" dirty="0">
                <a:latin typeface="Open Sans"/>
              </a:rPr>
              <a:t>1-Projelerin gerçekleştirilmesi için edinilen </a:t>
            </a:r>
            <a:r>
              <a:rPr lang="tr-TR" b="1" dirty="0">
                <a:solidFill>
                  <a:srgbClr val="FF0000"/>
                </a:solidFill>
                <a:latin typeface="Open Sans"/>
              </a:rPr>
              <a:t>araştırma ve geliştirme amaçlı taşınırlar</a:t>
            </a:r>
            <a:r>
              <a:rPr lang="tr-TR" b="1" dirty="0" smtClean="0">
                <a:solidFill>
                  <a:srgbClr val="FF0000"/>
                </a:solidFill>
                <a:latin typeface="Open Sans"/>
              </a:rPr>
              <a:t>.</a:t>
            </a:r>
            <a:endParaRPr lang="tr-TR" dirty="0">
              <a:latin typeface="Open Sans"/>
            </a:endParaRPr>
          </a:p>
          <a:p>
            <a:pPr algn="just"/>
            <a:r>
              <a:rPr lang="tr-TR" dirty="0">
                <a:latin typeface="Open Sans"/>
              </a:rPr>
              <a:t>2-Ulusal otomasyon sistemleri çerçevesinde edinilerek sisteme dâhil idarelerin kullanımına tahsis edilen taşınırlar</a:t>
            </a:r>
            <a:r>
              <a:rPr lang="tr-TR" dirty="0" smtClean="0">
                <a:latin typeface="Open Sans"/>
              </a:rPr>
              <a:t>.</a:t>
            </a:r>
            <a:endParaRPr lang="tr-TR" dirty="0">
              <a:latin typeface="Open Sans"/>
            </a:endParaRPr>
          </a:p>
          <a:p>
            <a:pPr algn="just"/>
            <a:r>
              <a:rPr lang="tr-TR" u="sng" dirty="0">
                <a:latin typeface="Open Sans"/>
              </a:rPr>
              <a:t>3-Uluslararası organizasyonların </a:t>
            </a:r>
            <a:r>
              <a:rPr lang="tr-TR" dirty="0">
                <a:latin typeface="Open Sans"/>
              </a:rPr>
              <a:t>gerçekleştirilmesi için alınan taşınırlar</a:t>
            </a:r>
            <a:r>
              <a:rPr lang="tr-TR" dirty="0" smtClean="0">
                <a:latin typeface="Open Sans"/>
              </a:rPr>
              <a:t>.</a:t>
            </a:r>
          </a:p>
          <a:p>
            <a:pPr algn="just"/>
            <a:r>
              <a:rPr lang="tr-TR" dirty="0">
                <a:latin typeface="Open Sans"/>
              </a:rPr>
              <a:t>4-Diğer idarelere verilmek üzere temin edilen taşınırlar</a:t>
            </a:r>
            <a:r>
              <a:rPr lang="tr-TR" dirty="0" smtClean="0">
                <a:latin typeface="Open Sans"/>
              </a:rPr>
              <a:t>.</a:t>
            </a:r>
            <a:endParaRPr lang="tr-TR" dirty="0">
              <a:latin typeface="Open Sans"/>
            </a:endParaRPr>
          </a:p>
          <a:p>
            <a:pPr algn="just"/>
            <a:r>
              <a:rPr lang="tr-TR" dirty="0">
                <a:latin typeface="Open Sans"/>
              </a:rPr>
              <a:t>5-Devredilmediği takdirde kullanım imkânı kalmayacak olan veya zorunlu sebeplerle devredilmesi gereken tüketim malzemeleri</a:t>
            </a:r>
            <a:r>
              <a:rPr lang="tr-TR" dirty="0" smtClean="0">
                <a:latin typeface="Open Sans"/>
              </a:rPr>
              <a:t>.</a:t>
            </a:r>
            <a:endParaRPr lang="tr-TR" dirty="0">
              <a:latin typeface="Open Sans"/>
            </a:endParaRPr>
          </a:p>
          <a:p>
            <a:pPr algn="just"/>
            <a:r>
              <a:rPr lang="tr-TR" dirty="0">
                <a:latin typeface="Open Sans"/>
              </a:rPr>
              <a:t>6-Devredilmeleri halinde daha etkin, verimli ve ekonomik kullanılacağı veya görev ve yetki alanları itibarıyla devirlerinin daha faydalı olacağı anlaşılan taşınırlar, devreden ve devralmak isteyen kamu idarelerinin müşterek talebi üzerine Maliye Bakanının uygun görüşü ile herhangi bir şarta bağlı kalmaksızın bedelsiz devredilebilir.</a:t>
            </a:r>
          </a:p>
          <a:p>
            <a:pPr algn="just"/>
            <a:endParaRPr lang="tr-TR" dirty="0">
              <a:latin typeface="Open Sans"/>
            </a:endParaRPr>
          </a:p>
          <a:p>
            <a:pPr algn="just"/>
            <a:endParaRPr lang="tr-TR" dirty="0">
              <a:latin typeface="Open Sans"/>
            </a:endParaRPr>
          </a:p>
        </p:txBody>
      </p:sp>
    </p:spTree>
    <p:extLst>
      <p:ext uri="{BB962C8B-B14F-4D97-AF65-F5344CB8AC3E}">
        <p14:creationId xmlns:p14="http://schemas.microsoft.com/office/powerpoint/2010/main" val="3890234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400" b="1" dirty="0">
                <a:solidFill>
                  <a:srgbClr val="C00000"/>
                </a:solidFill>
                <a:latin typeface="Times New Roman" panose="02020603050405020304" pitchFamily="18" charset="0"/>
                <a:cs typeface="Times New Roman" panose="02020603050405020304" pitchFamily="18" charset="0"/>
              </a:rPr>
              <a:t>SAYIM VE SAYIM SONRASI YAPILACAK İŞLEMLER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491613" y="1691148"/>
            <a:ext cx="11061290" cy="4689987"/>
          </a:xfrm>
        </p:spPr>
        <p:txBody>
          <a:bodyPr>
            <a:normAutofit fontScale="62500" lnSpcReduction="20000"/>
          </a:bodyPr>
          <a:lstStyle/>
          <a:p>
            <a:pPr marL="342900" indent="-342900" algn="just">
              <a:buFont typeface="Wingdings" panose="05000000000000000000" pitchFamily="2" charset="2"/>
              <a:buChar char="Ø"/>
            </a:pPr>
            <a:r>
              <a:rPr lang="tr-TR" b="1" dirty="0">
                <a:solidFill>
                  <a:srgbClr val="FF0000"/>
                </a:solidFill>
                <a:latin typeface="Open Sans"/>
              </a:rPr>
              <a:t>1-Kamu idarelerine ait taşınırların</a:t>
            </a:r>
            <a:r>
              <a:rPr lang="tr-TR" dirty="0">
                <a:latin typeface="Open Sans"/>
              </a:rPr>
              <a:t>, </a:t>
            </a:r>
          </a:p>
          <a:p>
            <a:pPr algn="just"/>
            <a:r>
              <a:rPr lang="tr-TR" dirty="0">
                <a:latin typeface="Open Sans"/>
              </a:rPr>
              <a:t>Taşınır kayıt yetkililerinin görevlerinden ayrılmalarında, </a:t>
            </a:r>
          </a:p>
          <a:p>
            <a:pPr algn="just"/>
            <a:r>
              <a:rPr lang="tr-TR" dirty="0">
                <a:latin typeface="Open Sans"/>
              </a:rPr>
              <a:t>Yıl sonlarında ve </a:t>
            </a:r>
          </a:p>
          <a:p>
            <a:pPr algn="just"/>
            <a:r>
              <a:rPr lang="tr-TR" dirty="0">
                <a:latin typeface="Open Sans"/>
              </a:rPr>
              <a:t>Harcama yetkilisinin gerekli gördüğü durum ve zamanlarda sayımı yapılır</a:t>
            </a:r>
            <a:r>
              <a:rPr lang="tr-TR" dirty="0" smtClean="0">
                <a:latin typeface="Open Sans"/>
              </a:rPr>
              <a:t>.</a:t>
            </a:r>
            <a:endParaRPr lang="tr-TR" dirty="0">
              <a:latin typeface="Open Sans"/>
            </a:endParaRPr>
          </a:p>
          <a:p>
            <a:pPr algn="just">
              <a:buFont typeface="Wingdings" panose="05000000000000000000" pitchFamily="2" charset="2"/>
              <a:buChar char="Ø"/>
            </a:pPr>
            <a:r>
              <a:rPr lang="tr-TR" b="1" dirty="0">
                <a:solidFill>
                  <a:srgbClr val="FF0000"/>
                </a:solidFill>
                <a:latin typeface="Open Sans"/>
              </a:rPr>
              <a:t>2-Taşınır sayımları, </a:t>
            </a:r>
          </a:p>
          <a:p>
            <a:pPr algn="just"/>
            <a:r>
              <a:rPr lang="tr-TR" dirty="0">
                <a:latin typeface="Open Sans"/>
              </a:rPr>
              <a:t>Harcama yetkilisince, </a:t>
            </a:r>
          </a:p>
          <a:p>
            <a:pPr algn="just"/>
            <a:r>
              <a:rPr lang="tr-TR" dirty="0">
                <a:latin typeface="Open Sans"/>
              </a:rPr>
              <a:t>Kendisinin veya görevlendireceği bir kişinin başkanlığında </a:t>
            </a:r>
          </a:p>
          <a:p>
            <a:pPr algn="just"/>
            <a:r>
              <a:rPr lang="tr-TR" dirty="0">
                <a:latin typeface="Open Sans"/>
              </a:rPr>
              <a:t>Taşınır kayıt yetkilisinin de katılımıyla</a:t>
            </a:r>
            <a:r>
              <a:rPr lang="tr-TR" b="1" dirty="0">
                <a:solidFill>
                  <a:srgbClr val="FF0000"/>
                </a:solidFill>
                <a:latin typeface="Open Sans"/>
              </a:rPr>
              <a:t>, en az üç kişiden </a:t>
            </a:r>
            <a:r>
              <a:rPr lang="tr-TR" dirty="0">
                <a:latin typeface="Open Sans"/>
              </a:rPr>
              <a:t>oluşturulan sayım kurulu tarafından yapılır</a:t>
            </a:r>
            <a:r>
              <a:rPr lang="tr-TR" dirty="0" smtClean="0">
                <a:latin typeface="Open Sans"/>
              </a:rPr>
              <a:t>.</a:t>
            </a:r>
          </a:p>
          <a:p>
            <a:pPr algn="just">
              <a:buFont typeface="Wingdings" panose="05000000000000000000" pitchFamily="2" charset="2"/>
              <a:buChar char="Ø"/>
            </a:pPr>
            <a:r>
              <a:rPr lang="tr-TR" dirty="0">
                <a:latin typeface="Open Sans"/>
              </a:rPr>
              <a:t>3-Sayım süresince, </a:t>
            </a:r>
            <a:r>
              <a:rPr lang="tr-TR" b="1" dirty="0">
                <a:solidFill>
                  <a:srgbClr val="FF0000"/>
                </a:solidFill>
                <a:latin typeface="Open Sans"/>
              </a:rPr>
              <a:t>taşınır giriş ve çıkışları </a:t>
            </a:r>
            <a:r>
              <a:rPr lang="tr-TR" dirty="0">
                <a:latin typeface="Open Sans"/>
              </a:rPr>
              <a:t>sayım kurulunun talebi üzerine </a:t>
            </a:r>
            <a:r>
              <a:rPr lang="tr-TR" b="1" dirty="0">
                <a:solidFill>
                  <a:srgbClr val="FF0000"/>
                </a:solidFill>
                <a:latin typeface="Open Sans"/>
              </a:rPr>
              <a:t>harcama yetkilisince durdurulabilir. </a:t>
            </a:r>
            <a:r>
              <a:rPr lang="tr-TR" dirty="0">
                <a:latin typeface="Open Sans"/>
              </a:rPr>
              <a:t>Sayım yapılırken gerekli önlemlerin alınması, sayım kurulunun görev ve sorumluluğu altındadır</a:t>
            </a:r>
            <a:r>
              <a:rPr lang="tr-TR" dirty="0" smtClean="0">
                <a:latin typeface="Open Sans"/>
              </a:rPr>
              <a:t>.</a:t>
            </a:r>
            <a:endParaRPr lang="tr-TR" dirty="0">
              <a:latin typeface="Open Sans"/>
            </a:endParaRPr>
          </a:p>
          <a:p>
            <a:pPr algn="just">
              <a:buFont typeface="Wingdings" panose="05000000000000000000" pitchFamily="2" charset="2"/>
              <a:buChar char="Ø"/>
            </a:pPr>
            <a:r>
              <a:rPr lang="tr-TR" dirty="0">
                <a:latin typeface="Open Sans"/>
              </a:rPr>
              <a:t>4-Sayım kurulu öncelikle, taşınır kayıt yetkilisince ambarda bulunduğu veya ambardan çıktığı halde belgesi düzenlenmediği ve kayıtları yapılmadığı belirtilen taşınırlara ilişkin işlemlerin yaptırılmasını sağlar. Sayım Tutanağının </a:t>
            </a:r>
            <a:r>
              <a:rPr lang="tr-TR" b="1" dirty="0">
                <a:solidFill>
                  <a:srgbClr val="FF0000"/>
                </a:solidFill>
                <a:latin typeface="Open Sans"/>
              </a:rPr>
              <a:t>"Kayıtlara Göre Ambardaki Miktar" </a:t>
            </a:r>
            <a:r>
              <a:rPr lang="tr-TR" dirty="0">
                <a:latin typeface="Open Sans"/>
              </a:rPr>
              <a:t>sütunu, defter kayıtları esas alınarak doldurulduktan sonra </a:t>
            </a:r>
            <a:r>
              <a:rPr lang="tr-TR" b="1" dirty="0">
                <a:solidFill>
                  <a:srgbClr val="FF0000"/>
                </a:solidFill>
                <a:latin typeface="Open Sans"/>
              </a:rPr>
              <a:t>ambarlardaki taşınırlar fiilen sayılır </a:t>
            </a:r>
            <a:r>
              <a:rPr lang="tr-TR" dirty="0">
                <a:latin typeface="Open Sans"/>
              </a:rPr>
              <a:t>ve bulunan miktarlar Sayım Tutanağının </a:t>
            </a:r>
            <a:r>
              <a:rPr lang="tr-TR" u="sng" dirty="0">
                <a:latin typeface="Open Sans"/>
              </a:rPr>
              <a:t>"Ambarda Bulunan Miktar" sütununa kaydedilir. </a:t>
            </a:r>
          </a:p>
          <a:p>
            <a:pPr marL="342900" indent="-342900" algn="just">
              <a:buFont typeface="Wingdings" panose="05000000000000000000" pitchFamily="2" charset="2"/>
              <a:buChar char="Ø"/>
            </a:pPr>
            <a:endParaRPr lang="tr-TR" dirty="0">
              <a:latin typeface="Open Sans"/>
            </a:endParaRPr>
          </a:p>
          <a:p>
            <a:pPr marL="0" indent="0" algn="just">
              <a:buNone/>
            </a:pPr>
            <a:endParaRPr lang="tr-TR" dirty="0">
              <a:latin typeface="Open Sans"/>
            </a:endParaRPr>
          </a:p>
        </p:txBody>
      </p:sp>
    </p:spTree>
    <p:extLst>
      <p:ext uri="{BB962C8B-B14F-4D97-AF65-F5344CB8AC3E}">
        <p14:creationId xmlns:p14="http://schemas.microsoft.com/office/powerpoint/2010/main" val="19215433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400" b="1" dirty="0">
                <a:solidFill>
                  <a:srgbClr val="C00000"/>
                </a:solidFill>
                <a:latin typeface="Times New Roman" panose="02020603050405020304" pitchFamily="18" charset="0"/>
                <a:cs typeface="Times New Roman" panose="02020603050405020304" pitchFamily="18" charset="0"/>
              </a:rPr>
              <a:t>SAYIM VE SAYIM SONRASI YAPILACAK İŞLEMLER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737419" y="1691149"/>
            <a:ext cx="10616381" cy="4326194"/>
          </a:xfrm>
        </p:spPr>
        <p:txBody>
          <a:bodyPr>
            <a:normAutofit fontScale="77500" lnSpcReduction="20000"/>
          </a:bodyPr>
          <a:lstStyle/>
          <a:p>
            <a:pPr algn="just">
              <a:buFont typeface="Wingdings" panose="05000000000000000000" pitchFamily="2" charset="2"/>
              <a:buChar char="Ø"/>
            </a:pPr>
            <a:r>
              <a:rPr lang="tr-TR" dirty="0">
                <a:latin typeface="Open Sans"/>
              </a:rPr>
              <a:t>5-Ambar sayım işlemleri tamamlandıktan sonra </a:t>
            </a:r>
            <a:r>
              <a:rPr lang="tr-TR" u="sng" dirty="0">
                <a:latin typeface="Open Sans"/>
              </a:rPr>
              <a:t>oda, büro, bölüm, geçit, salon, atölye, garaj ve servis gibi ortak kullanım alanlarında bulunan taşınırlar </a:t>
            </a:r>
            <a:r>
              <a:rPr lang="tr-TR" dirty="0">
                <a:latin typeface="Open Sans"/>
              </a:rPr>
              <a:t>Dayanıklı Taşınırlar Listeleri esas alınarak sayılır ve </a:t>
            </a:r>
            <a:r>
              <a:rPr lang="tr-TR" u="sng" dirty="0">
                <a:latin typeface="Open Sans"/>
              </a:rPr>
              <a:t>sayım sonuçları Sayım Tutanağında gösterilir</a:t>
            </a:r>
            <a:r>
              <a:rPr lang="tr-TR" u="sng" dirty="0" smtClean="0">
                <a:latin typeface="Open Sans"/>
              </a:rPr>
              <a:t>.</a:t>
            </a:r>
            <a:endParaRPr lang="tr-TR" dirty="0">
              <a:latin typeface="Open Sans"/>
            </a:endParaRPr>
          </a:p>
          <a:p>
            <a:pPr algn="just">
              <a:buFont typeface="Wingdings" panose="05000000000000000000" pitchFamily="2" charset="2"/>
              <a:buChar char="Ø"/>
            </a:pPr>
            <a:r>
              <a:rPr lang="tr-TR" u="sng" dirty="0">
                <a:latin typeface="Open Sans"/>
              </a:rPr>
              <a:t>6-Sayımda bulunan miktar ile kayıtlı miktar arasında fark bulunması halinde </a:t>
            </a:r>
            <a:r>
              <a:rPr lang="tr-TR" dirty="0">
                <a:latin typeface="Open Sans"/>
              </a:rPr>
              <a:t>miktarlarında farklılık bulunan taşınırların sayımı bir kez daha tekrarlanır. Yine farklı çıkarsa bu miktar</a:t>
            </a:r>
            <a:r>
              <a:rPr lang="tr-TR" b="1" dirty="0">
                <a:solidFill>
                  <a:srgbClr val="FF0000"/>
                </a:solidFill>
                <a:latin typeface="Open Sans"/>
              </a:rPr>
              <a:t> "Fazla" veya "Noksan" sütununa kaydedilir</a:t>
            </a:r>
            <a:r>
              <a:rPr lang="tr-TR" b="1" dirty="0" smtClean="0">
                <a:solidFill>
                  <a:srgbClr val="FF0000"/>
                </a:solidFill>
                <a:latin typeface="Open Sans"/>
              </a:rPr>
              <a:t>.</a:t>
            </a:r>
          </a:p>
          <a:p>
            <a:pPr algn="just">
              <a:buFont typeface="Wingdings" panose="05000000000000000000" pitchFamily="2" charset="2"/>
              <a:buChar char="Ø"/>
            </a:pPr>
            <a:r>
              <a:rPr lang="tr-TR" dirty="0">
                <a:latin typeface="Open Sans"/>
              </a:rPr>
              <a:t>7-Sayım kurulunca, noksanlık tespit edilirse, Kayıttan Düşme Teklif ve Onay Tutanağı ve Taşınır İşlem Fişi; fazlalık tespit edilmesi halinde ise; Taşınır İşlem Fişi düzenlettirilerek, </a:t>
            </a:r>
            <a:r>
              <a:rPr lang="tr-TR" b="1" dirty="0">
                <a:solidFill>
                  <a:srgbClr val="FF0000"/>
                </a:solidFill>
                <a:latin typeface="Open Sans"/>
              </a:rPr>
              <a:t>defter kayıtlarının sayım sonuçlarıyla uygunluğu sağlanır</a:t>
            </a:r>
            <a:r>
              <a:rPr lang="tr-TR" b="1" dirty="0" smtClean="0">
                <a:solidFill>
                  <a:srgbClr val="FF0000"/>
                </a:solidFill>
                <a:latin typeface="Open Sans"/>
              </a:rPr>
              <a:t>.</a:t>
            </a:r>
            <a:endParaRPr lang="tr-TR" dirty="0">
              <a:latin typeface="Open Sans"/>
            </a:endParaRPr>
          </a:p>
          <a:p>
            <a:pPr algn="just">
              <a:buFont typeface="Wingdings" panose="05000000000000000000" pitchFamily="2" charset="2"/>
              <a:buChar char="Ø"/>
            </a:pPr>
            <a:r>
              <a:rPr lang="tr-TR" dirty="0">
                <a:latin typeface="Open Sans"/>
              </a:rPr>
              <a:t>8-Düzenlenen giriş ve çıkış belgelerinin bir örneği, </a:t>
            </a:r>
            <a:r>
              <a:rPr lang="tr-TR" u="sng" dirty="0">
                <a:latin typeface="Open Sans"/>
              </a:rPr>
              <a:t>muhasebe birimine gönderilir</a:t>
            </a:r>
            <a:r>
              <a:rPr lang="tr-TR" u="sng" dirty="0" smtClean="0">
                <a:latin typeface="Open Sans"/>
              </a:rPr>
              <a:t>.</a:t>
            </a:r>
            <a:endParaRPr lang="tr-TR" dirty="0">
              <a:latin typeface="Open Sans"/>
            </a:endParaRPr>
          </a:p>
          <a:p>
            <a:pPr algn="just">
              <a:buFont typeface="Wingdings" panose="05000000000000000000" pitchFamily="2" charset="2"/>
              <a:buChar char="Ø"/>
            </a:pPr>
            <a:r>
              <a:rPr lang="tr-TR" dirty="0">
                <a:latin typeface="Open Sans"/>
              </a:rPr>
              <a:t>9-Kayıtların sayım sonuçlarıyla uygunluğu sağlandıktan sonra sayım kurulu tarafından </a:t>
            </a:r>
            <a:r>
              <a:rPr lang="tr-TR" b="1" dirty="0">
                <a:solidFill>
                  <a:srgbClr val="FF0000"/>
                </a:solidFill>
                <a:latin typeface="Open Sans"/>
              </a:rPr>
              <a:t>Taşınır Sayım ve Döküm Cetveli </a:t>
            </a:r>
            <a:r>
              <a:rPr lang="tr-TR" dirty="0">
                <a:latin typeface="Open Sans"/>
              </a:rPr>
              <a:t>düzenlenir. </a:t>
            </a:r>
            <a:r>
              <a:rPr lang="tr-TR" u="sng" dirty="0">
                <a:latin typeface="Open Sans"/>
              </a:rPr>
              <a:t>Cetvel, sayım kurulu ile taşınır kayıt yetkilisi tarafından imzalanır</a:t>
            </a:r>
            <a:r>
              <a:rPr lang="tr-TR" dirty="0" smtClean="0">
                <a:latin typeface="Open Sans"/>
              </a:rPr>
              <a:t>.</a:t>
            </a:r>
            <a:endParaRPr lang="tr-TR" b="1" dirty="0">
              <a:solidFill>
                <a:srgbClr val="FF0000"/>
              </a:solidFill>
              <a:latin typeface="Open Sans"/>
            </a:endParaRPr>
          </a:p>
        </p:txBody>
      </p:sp>
    </p:spTree>
    <p:extLst>
      <p:ext uri="{BB962C8B-B14F-4D97-AF65-F5344CB8AC3E}">
        <p14:creationId xmlns:p14="http://schemas.microsoft.com/office/powerpoint/2010/main" val="3434080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DEVİR İŞLEMLERİ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838200" y="460652"/>
            <a:ext cx="868362" cy="868362"/>
          </a:xfrm>
          <a:prstGeom prst="rect">
            <a:avLst/>
          </a:prstGeom>
          <a:noFill/>
          <a:ln>
            <a:noFill/>
          </a:ln>
        </p:spPr>
      </p:pic>
      <p:sp>
        <p:nvSpPr>
          <p:cNvPr id="5" name="İçerik Yer Tutucusu 4"/>
          <p:cNvSpPr>
            <a:spLocks noGrp="1"/>
          </p:cNvSpPr>
          <p:nvPr>
            <p:ph idx="1"/>
          </p:nvPr>
        </p:nvSpPr>
        <p:spPr>
          <a:xfrm>
            <a:off x="275304" y="1520066"/>
            <a:ext cx="11474244" cy="5264192"/>
          </a:xfrm>
        </p:spPr>
        <p:txBody>
          <a:bodyPr>
            <a:normAutofit fontScale="62500" lnSpcReduction="20000"/>
          </a:bodyPr>
          <a:lstStyle/>
          <a:p>
            <a:pPr marL="342900" indent="-342900" algn="just">
              <a:buFont typeface="Wingdings" panose="05000000000000000000" pitchFamily="2" charset="2"/>
              <a:buChar char="Ø"/>
            </a:pPr>
            <a:r>
              <a:rPr lang="tr-TR" b="1" dirty="0">
                <a:solidFill>
                  <a:srgbClr val="FF0000"/>
                </a:solidFill>
                <a:latin typeface="Open Sans"/>
              </a:rPr>
              <a:t>1-Taşınır kayıt yetkilileri</a:t>
            </a:r>
            <a:r>
              <a:rPr lang="tr-TR" dirty="0">
                <a:latin typeface="Open Sans"/>
              </a:rPr>
              <a:t>, </a:t>
            </a:r>
          </a:p>
          <a:p>
            <a:pPr algn="just"/>
            <a:r>
              <a:rPr lang="tr-TR" dirty="0">
                <a:latin typeface="Open Sans"/>
              </a:rPr>
              <a:t>Sorumlulukları altındaki ambarlarda bulunan taşınırları ve </a:t>
            </a:r>
          </a:p>
          <a:p>
            <a:pPr algn="just"/>
            <a:r>
              <a:rPr lang="tr-TR" dirty="0">
                <a:latin typeface="Open Sans"/>
              </a:rPr>
              <a:t>Bunlara ilişkin kayıt ve belgeleri, </a:t>
            </a:r>
          </a:p>
          <a:p>
            <a:pPr algn="just"/>
            <a:r>
              <a:rPr lang="tr-TR" dirty="0">
                <a:latin typeface="Open Sans"/>
              </a:rPr>
              <a:t>Yerlerine görevlendirilenlere devretmeden görevlerinden ayrılamazlar. </a:t>
            </a:r>
          </a:p>
          <a:p>
            <a:pPr algn="just"/>
            <a:r>
              <a:rPr lang="tr-TR" dirty="0">
                <a:latin typeface="Open Sans"/>
              </a:rPr>
              <a:t>Yeni görevlendirilen taşınır kayıt yetkilileri de söz konusu kayıt ve belgeleri aramak ve almak </a:t>
            </a:r>
            <a:r>
              <a:rPr lang="tr-TR" dirty="0" smtClean="0">
                <a:latin typeface="Open Sans"/>
              </a:rPr>
              <a:t>zorundadır.</a:t>
            </a:r>
          </a:p>
          <a:p>
            <a:pPr algn="just">
              <a:buFont typeface="Wingdings" panose="05000000000000000000" pitchFamily="2" charset="2"/>
              <a:buChar char="Ø"/>
            </a:pPr>
            <a:r>
              <a:rPr lang="tr-TR" dirty="0" smtClean="0">
                <a:latin typeface="Open Sans"/>
              </a:rPr>
              <a:t>2-Ambarlarındaki </a:t>
            </a:r>
            <a:r>
              <a:rPr lang="tr-TR" dirty="0">
                <a:latin typeface="Open Sans"/>
              </a:rPr>
              <a:t>taşınırları ve taşınır işlemlerine ilişkin kayıt ve belgeleri teslim etmeyen veya </a:t>
            </a:r>
          </a:p>
          <a:p>
            <a:pPr algn="just"/>
            <a:r>
              <a:rPr lang="tr-TR" dirty="0">
                <a:latin typeface="Open Sans"/>
              </a:rPr>
              <a:t>İstifa, hastalık, tutuklanma, ölüm gibi nedenlerle devir ve teslim edemeyen taşınır kayıt yetkililerinin sorumluluğundaki taşınırlar ile </a:t>
            </a:r>
          </a:p>
          <a:p>
            <a:pPr algn="just"/>
            <a:r>
              <a:rPr lang="tr-TR" dirty="0">
                <a:latin typeface="Open Sans"/>
              </a:rPr>
              <a:t>Dayanağı kayıt ve belgeler, devir kurulu aracılığı ile yeni taşınır kayıt yetkilisine devir ve teslim edilir</a:t>
            </a:r>
            <a:r>
              <a:rPr lang="tr-TR" dirty="0" smtClean="0">
                <a:latin typeface="Open Sans"/>
              </a:rPr>
              <a:t>.</a:t>
            </a:r>
            <a:endParaRPr lang="tr-TR" dirty="0">
              <a:latin typeface="Open Sans"/>
            </a:endParaRPr>
          </a:p>
          <a:p>
            <a:pPr marL="342900" indent="-342900" algn="just">
              <a:buFont typeface="Wingdings" panose="05000000000000000000" pitchFamily="2" charset="2"/>
              <a:buChar char="Ø"/>
            </a:pPr>
            <a:r>
              <a:rPr lang="tr-TR" b="1" dirty="0">
                <a:solidFill>
                  <a:srgbClr val="FF0000"/>
                </a:solidFill>
                <a:latin typeface="Open Sans"/>
              </a:rPr>
              <a:t>3-Devir kurulu, </a:t>
            </a:r>
            <a:r>
              <a:rPr lang="tr-TR" dirty="0">
                <a:latin typeface="Open Sans"/>
              </a:rPr>
              <a:t>harcama yetkilisi tarafından belirlenen bir kişinin başkanlığında, taşınır kayıt yetkililerinin de katıldığı, </a:t>
            </a:r>
            <a:r>
              <a:rPr lang="tr-TR" b="1" dirty="0">
                <a:solidFill>
                  <a:srgbClr val="FF0000"/>
                </a:solidFill>
                <a:latin typeface="Open Sans"/>
              </a:rPr>
              <a:t>en az üç kişiden oluşur. </a:t>
            </a:r>
            <a:endParaRPr lang="tr-TR" dirty="0">
              <a:latin typeface="Open Sans"/>
            </a:endParaRPr>
          </a:p>
          <a:p>
            <a:pPr marL="342900" indent="-342900" algn="just">
              <a:buFont typeface="Wingdings" panose="05000000000000000000" pitchFamily="2" charset="2"/>
              <a:buChar char="Ø"/>
            </a:pPr>
            <a:r>
              <a:rPr lang="tr-TR" b="1" dirty="0">
                <a:solidFill>
                  <a:srgbClr val="FF0000"/>
                </a:solidFill>
                <a:latin typeface="Open Sans"/>
              </a:rPr>
              <a:t>4-Ambarların devri, </a:t>
            </a:r>
            <a:r>
              <a:rPr lang="tr-TR" dirty="0">
                <a:latin typeface="Open Sans"/>
              </a:rPr>
              <a:t>Ambar Devir ve Teslim Tutanağı düzenlenerek yapılır.</a:t>
            </a:r>
          </a:p>
          <a:p>
            <a:pPr algn="just">
              <a:buFont typeface="Wingdings" panose="05000000000000000000" pitchFamily="2" charset="2"/>
              <a:buChar char="Ø"/>
            </a:pPr>
            <a:r>
              <a:rPr lang="tr-TR" dirty="0">
                <a:latin typeface="Open Sans"/>
              </a:rPr>
              <a:t>5-Oda, büro, bölüm, geçit, salon, atölye, garaj ve servis gibi ortak kullanım alanlarında bulunan taşınırlar, buralarda asılı Dayanıklı Taşınırlar Listesinde gösterilen miktarlar esas alınarak sayılmak ve listedeki ilgili bölüm imzalanmak suretiyle </a:t>
            </a:r>
            <a:r>
              <a:rPr lang="tr-TR" b="1" dirty="0">
                <a:solidFill>
                  <a:srgbClr val="FF0000"/>
                </a:solidFill>
                <a:latin typeface="Open Sans"/>
              </a:rPr>
              <a:t>yeni sorumluya devir ve teslim edilir</a:t>
            </a:r>
            <a:r>
              <a:rPr lang="tr-TR" b="1" dirty="0" smtClean="0">
                <a:solidFill>
                  <a:srgbClr val="FF0000"/>
                </a:solidFill>
                <a:latin typeface="Open Sans"/>
              </a:rPr>
              <a:t>.</a:t>
            </a:r>
            <a:endParaRPr lang="tr-TR" dirty="0">
              <a:latin typeface="Open Sans"/>
            </a:endParaRPr>
          </a:p>
          <a:p>
            <a:pPr algn="just">
              <a:buFont typeface="Wingdings" panose="05000000000000000000" pitchFamily="2" charset="2"/>
              <a:buChar char="Ø"/>
            </a:pPr>
            <a:r>
              <a:rPr lang="tr-TR" dirty="0">
                <a:latin typeface="Open Sans"/>
              </a:rPr>
              <a:t>6-Taşınır kayıt yetkililerinin geçici görev, aylıksız izin, hastalık izni gibi </a:t>
            </a:r>
            <a:r>
              <a:rPr lang="tr-TR" b="1" dirty="0">
                <a:solidFill>
                  <a:srgbClr val="FF0000"/>
                </a:solidFill>
                <a:latin typeface="Open Sans"/>
              </a:rPr>
              <a:t>on günlük süreyi aşmayan </a:t>
            </a:r>
            <a:r>
              <a:rPr lang="tr-TR" dirty="0">
                <a:latin typeface="Open Sans"/>
              </a:rPr>
              <a:t>geçici ayrılmalarında, harcama yetkilisi tarafından idarenin ihtiyaçları göz önünde bulundurularak gerekli tedbirler alınmak suretiyle ambar kapalı tutulabilir. Bu süre gerektiğinde harcama yetkilisi tarafından uzatılabilir</a:t>
            </a:r>
          </a:p>
          <a:p>
            <a:pPr algn="just"/>
            <a:endParaRPr lang="tr-TR" dirty="0">
              <a:latin typeface="Open Sans"/>
            </a:endParaRPr>
          </a:p>
          <a:p>
            <a:pPr marL="0" indent="0" algn="just">
              <a:buNone/>
            </a:pPr>
            <a:endParaRPr lang="tr-TR" dirty="0">
              <a:latin typeface="Open Sans"/>
            </a:endParaRPr>
          </a:p>
        </p:txBody>
      </p:sp>
    </p:spTree>
    <p:extLst>
      <p:ext uri="{BB962C8B-B14F-4D97-AF65-F5344CB8AC3E}">
        <p14:creationId xmlns:p14="http://schemas.microsoft.com/office/powerpoint/2010/main" val="2235144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808522" y="375385"/>
            <a:ext cx="9859478" cy="4004110"/>
          </a:xfrm>
        </p:spPr>
        <p:txBody>
          <a:bodyPr anchor="b">
            <a:normAutofit/>
          </a:bodyPr>
          <a:lstStyle/>
          <a:p>
            <a:r>
              <a:rPr lang="tr-TR" sz="4200" b="1" dirty="0" smtClean="0">
                <a:solidFill>
                  <a:srgbClr val="C00000"/>
                </a:solidFill>
                <a:latin typeface="Times New Roman" panose="02020603050405020304" pitchFamily="18" charset="0"/>
                <a:cs typeface="Times New Roman" panose="02020603050405020304" pitchFamily="18" charset="0"/>
              </a:rPr>
              <a:t>İSKENDERUN TEKNİK ÜNİVERSİTESİ</a:t>
            </a:r>
            <a:br>
              <a:rPr lang="tr-TR" sz="4200" b="1" dirty="0" smtClean="0">
                <a:solidFill>
                  <a:srgbClr val="C00000"/>
                </a:solidFill>
                <a:latin typeface="Times New Roman" panose="02020603050405020304" pitchFamily="18" charset="0"/>
                <a:cs typeface="Times New Roman" panose="02020603050405020304" pitchFamily="18" charset="0"/>
              </a:rPr>
            </a:br>
            <a:r>
              <a:rPr lang="tr-TR" sz="4200" dirty="0" smtClean="0">
                <a:solidFill>
                  <a:srgbClr val="C00000"/>
                </a:solidFill>
                <a:latin typeface="Times New Roman" panose="02020603050405020304" pitchFamily="18" charset="0"/>
                <a:cs typeface="Times New Roman" panose="02020603050405020304" pitchFamily="18" charset="0"/>
              </a:rPr>
              <a:t/>
            </a:r>
            <a:br>
              <a:rPr lang="tr-TR" sz="4200" dirty="0" smtClean="0">
                <a:solidFill>
                  <a:srgbClr val="C00000"/>
                </a:solidFill>
                <a:latin typeface="Times New Roman" panose="02020603050405020304" pitchFamily="18" charset="0"/>
                <a:cs typeface="Times New Roman" panose="02020603050405020304" pitchFamily="18" charset="0"/>
              </a:rPr>
            </a:br>
            <a:r>
              <a:rPr lang="tr-TR" sz="3600" b="1" dirty="0" smtClean="0">
                <a:solidFill>
                  <a:srgbClr val="C00000"/>
                </a:solidFill>
                <a:latin typeface="Times New Roman" panose="02020603050405020304" pitchFamily="18" charset="0"/>
                <a:cs typeface="Times New Roman" panose="02020603050405020304" pitchFamily="18" charset="0"/>
              </a:rPr>
              <a:t>STRATEJİ GELİŞTİRME DAİRESİ BAŞKANLIĞI</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5" name="Alt Başlık 4"/>
          <p:cNvSpPr>
            <a:spLocks noGrp="1"/>
          </p:cNvSpPr>
          <p:nvPr>
            <p:ph type="subTitle" idx="1"/>
          </p:nvPr>
        </p:nvSpPr>
        <p:spPr>
          <a:xfrm>
            <a:off x="1524000" y="5669280"/>
            <a:ext cx="9144000" cy="1022684"/>
          </a:xfrm>
        </p:spPr>
        <p:txBody>
          <a:bodyPr anchor="b">
            <a:normAutofit/>
          </a:bodyPr>
          <a:lstStyle/>
          <a:p>
            <a:r>
              <a:rPr lang="tr-TR" sz="6000" dirty="0" smtClean="0">
                <a:solidFill>
                  <a:schemeClr val="bg2">
                    <a:lumMod val="50000"/>
                  </a:schemeClr>
                </a:solidFill>
                <a:latin typeface="Times New Roman" panose="02020603050405020304" pitchFamily="18" charset="0"/>
                <a:cs typeface="Times New Roman" panose="02020603050405020304" pitchFamily="18" charset="0"/>
              </a:rPr>
              <a:t>TEŞEKÜRLER…</a:t>
            </a:r>
            <a:endParaRPr lang="tr-TR" sz="6000"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6" name="Resim 5"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193533" y="452387"/>
            <a:ext cx="1309035" cy="1328287"/>
          </a:xfrm>
          <a:prstGeom prst="rect">
            <a:avLst/>
          </a:prstGeom>
          <a:noFill/>
          <a:ln>
            <a:noFill/>
          </a:ln>
        </p:spPr>
      </p:pic>
    </p:spTree>
    <p:extLst>
      <p:ext uri="{BB962C8B-B14F-4D97-AF65-F5344CB8AC3E}">
        <p14:creationId xmlns:p14="http://schemas.microsoft.com/office/powerpoint/2010/main" val="338383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YÖNETMELİĞİN </a:t>
            </a:r>
            <a:r>
              <a:rPr lang="tr-TR" sz="3200" b="1" dirty="0" smtClean="0">
                <a:solidFill>
                  <a:srgbClr val="C00000"/>
                </a:solidFill>
                <a:latin typeface="Times New Roman" panose="02020603050405020304" pitchFamily="18" charset="0"/>
                <a:cs typeface="Times New Roman" panose="02020603050405020304" pitchFamily="18" charset="0"/>
              </a:rPr>
              <a:t>AMACI/</a:t>
            </a:r>
            <a:r>
              <a:rPr lang="tr-TR" sz="3200" b="1" dirty="0">
                <a:solidFill>
                  <a:srgbClr val="C00000"/>
                </a:solidFill>
                <a:latin typeface="Times New Roman" panose="02020603050405020304" pitchFamily="18" charset="0"/>
                <a:cs typeface="Times New Roman" panose="02020603050405020304" pitchFamily="18" charset="0"/>
              </a:rPr>
              <a:t>KAPSAMI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85000" lnSpcReduction="20000"/>
          </a:bodyPr>
          <a:lstStyle/>
          <a:p>
            <a:pPr marL="342900" indent="-342900" algn="just">
              <a:buFont typeface="Wingdings" panose="05000000000000000000" pitchFamily="2" charset="2"/>
              <a:buChar char="Ø"/>
            </a:pPr>
            <a:r>
              <a:rPr lang="tr-TR" b="1" dirty="0">
                <a:latin typeface="Open Sans"/>
              </a:rPr>
              <a:t>Bu Yönetmeliğin amacı, </a:t>
            </a:r>
          </a:p>
          <a:p>
            <a:pPr marL="342900" indent="-342900" algn="just">
              <a:buFont typeface="Wingdings" panose="05000000000000000000" pitchFamily="2" charset="2"/>
              <a:buChar char="Ø"/>
            </a:pPr>
            <a:endParaRPr lang="tr-TR" b="1" dirty="0">
              <a:latin typeface="Open Sans"/>
            </a:endParaRPr>
          </a:p>
          <a:p>
            <a:pPr marL="342900" indent="-342900" algn="just">
              <a:buFont typeface="Wingdings" panose="05000000000000000000" pitchFamily="2" charset="2"/>
              <a:buChar char="Ø"/>
            </a:pPr>
            <a:r>
              <a:rPr lang="tr-TR" dirty="0">
                <a:latin typeface="Open Sans"/>
              </a:rPr>
              <a:t>Kamu idarelerine ait taşınır malların kaydı, muhafazası ve kullanımı,</a:t>
            </a:r>
          </a:p>
          <a:p>
            <a:pPr marL="342900" indent="-342900" algn="just">
              <a:buFont typeface="Wingdings" panose="05000000000000000000" pitchFamily="2" charset="2"/>
              <a:buChar char="Ø"/>
            </a:pPr>
            <a:r>
              <a:rPr lang="tr-TR" dirty="0">
                <a:latin typeface="Open Sans"/>
              </a:rPr>
              <a:t>Yönetim hesabının verilmesi, </a:t>
            </a:r>
          </a:p>
          <a:p>
            <a:pPr marL="342900" indent="-342900" algn="just">
              <a:buFont typeface="Wingdings" panose="05000000000000000000" pitchFamily="2" charset="2"/>
              <a:buChar char="Ø"/>
            </a:pPr>
            <a:r>
              <a:rPr lang="tr-TR" dirty="0">
                <a:latin typeface="Open Sans"/>
              </a:rPr>
              <a:t>Merkez ve taşrada taşınır yönetim sorumlularıyla bunlar adına görev yapacak olanların belirlenmesi,</a:t>
            </a:r>
          </a:p>
          <a:p>
            <a:pPr marL="342900" indent="-342900" algn="just">
              <a:buFont typeface="Wingdings" panose="05000000000000000000" pitchFamily="2" charset="2"/>
              <a:buChar char="Ø"/>
            </a:pPr>
            <a:r>
              <a:rPr lang="tr-TR" dirty="0">
                <a:latin typeface="Open Sans"/>
              </a:rPr>
              <a:t>Kamu idareleri arasında taşınırların bedelsiz devri ile tahsisine ilişkin esas ve usulleri belirlemektir</a:t>
            </a:r>
            <a:r>
              <a:rPr lang="tr-TR" dirty="0" smtClean="0">
                <a:latin typeface="Open Sans"/>
              </a:rPr>
              <a:t>.</a:t>
            </a:r>
            <a:r>
              <a:rPr lang="tr-TR" b="1" dirty="0">
                <a:latin typeface="Open Sans"/>
              </a:rPr>
              <a:t> </a:t>
            </a:r>
            <a:endParaRPr lang="tr-TR" b="1" dirty="0" smtClean="0">
              <a:latin typeface="Open Sans"/>
            </a:endParaRPr>
          </a:p>
          <a:p>
            <a:pPr marL="342900" indent="-342900" algn="just">
              <a:buFont typeface="Wingdings" panose="05000000000000000000" pitchFamily="2" charset="2"/>
              <a:buChar char="Ø"/>
            </a:pPr>
            <a:r>
              <a:rPr lang="tr-TR" b="1" dirty="0">
                <a:latin typeface="Open Sans"/>
              </a:rPr>
              <a:t>Bu </a:t>
            </a:r>
            <a:r>
              <a:rPr lang="tr-TR" b="1" dirty="0" smtClean="0">
                <a:latin typeface="Open Sans"/>
              </a:rPr>
              <a:t>Yönetmeliğin kapsamı,</a:t>
            </a:r>
            <a:endParaRPr lang="tr-TR" b="1" dirty="0">
              <a:latin typeface="Open Sans"/>
            </a:endParaRPr>
          </a:p>
          <a:p>
            <a:pPr marL="342900" indent="-342900" algn="just">
              <a:buFont typeface="Wingdings" panose="05000000000000000000" pitchFamily="2" charset="2"/>
              <a:buChar char="Ø"/>
            </a:pPr>
            <a:endParaRPr lang="tr-TR" b="1" dirty="0">
              <a:latin typeface="Open Sans"/>
            </a:endParaRPr>
          </a:p>
          <a:p>
            <a:pPr marL="342900" indent="-342900" algn="just">
              <a:buFont typeface="Wingdings" panose="05000000000000000000" pitchFamily="2" charset="2"/>
              <a:buChar char="Ø"/>
            </a:pPr>
            <a:r>
              <a:rPr lang="tr-TR" dirty="0">
                <a:latin typeface="Open Sans"/>
              </a:rPr>
              <a:t>Genel yönetim kapsamındaki kamu idarelerini ve bunlara ait taşınır malları kapsamaktadır.</a:t>
            </a:r>
          </a:p>
          <a:p>
            <a:pPr marL="342900" indent="-342900" algn="just">
              <a:buFont typeface="Wingdings" panose="05000000000000000000" pitchFamily="2" charset="2"/>
              <a:buChar char="Ø"/>
            </a:pPr>
            <a:endParaRPr lang="tr-TR" dirty="0" smtClean="0">
              <a:latin typeface="Open Sans"/>
            </a:endParaRPr>
          </a:p>
          <a:p>
            <a:pPr marL="342900" indent="-342900" algn="just">
              <a:buFont typeface="Wingdings" panose="05000000000000000000" pitchFamily="2" charset="2"/>
              <a:buChar char="Ø"/>
            </a:pPr>
            <a:endParaRPr lang="tr-TR" dirty="0">
              <a:latin typeface="Open Sans"/>
            </a:endParaRPr>
          </a:p>
          <a:p>
            <a:pPr marL="0" indent="0">
              <a:buNone/>
            </a:pPr>
            <a:endParaRPr lang="tr-TR" dirty="0"/>
          </a:p>
        </p:txBody>
      </p:sp>
    </p:spTree>
    <p:extLst>
      <p:ext uri="{BB962C8B-B14F-4D97-AF65-F5344CB8AC3E}">
        <p14:creationId xmlns:p14="http://schemas.microsoft.com/office/powerpoint/2010/main" val="249056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TANIMLAR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77500" lnSpcReduction="20000"/>
          </a:bodyPr>
          <a:lstStyle/>
          <a:p>
            <a:pPr algn="just"/>
            <a:r>
              <a:rPr lang="tr-TR" b="1" dirty="0">
                <a:solidFill>
                  <a:srgbClr val="FF0000"/>
                </a:solidFill>
                <a:latin typeface="Open Sans"/>
              </a:rPr>
              <a:t>Ambar: </a:t>
            </a:r>
            <a:r>
              <a:rPr lang="tr-TR" dirty="0">
                <a:latin typeface="Open Sans"/>
              </a:rPr>
              <a:t>Kamu idarelerine ait taşınırların kullanıma verilinceye kadar veya kullanımdan iade edildiğinde muhafaza edildiği yeri,</a:t>
            </a:r>
          </a:p>
          <a:p>
            <a:pPr algn="just"/>
            <a:r>
              <a:rPr lang="tr-TR" b="1" dirty="0" smtClean="0">
                <a:solidFill>
                  <a:srgbClr val="FF0000"/>
                </a:solidFill>
                <a:latin typeface="Open Sans"/>
              </a:rPr>
              <a:t>Gerçeğe </a:t>
            </a:r>
            <a:r>
              <a:rPr lang="tr-TR" b="1" dirty="0">
                <a:solidFill>
                  <a:srgbClr val="FF0000"/>
                </a:solidFill>
                <a:latin typeface="Open Sans"/>
              </a:rPr>
              <a:t>uygun değer: </a:t>
            </a:r>
            <a:r>
              <a:rPr lang="tr-TR" dirty="0">
                <a:latin typeface="Open Sans"/>
              </a:rPr>
              <a:t>Piyasa koşullarında muvazaasız bir işlemde bilgili ve istekli taraflar arasında bir varlığın el değiştirmesi veya bir borcun ödenmesi için belirlenen tutarı,</a:t>
            </a:r>
          </a:p>
          <a:p>
            <a:pPr algn="just"/>
            <a:r>
              <a:rPr lang="tr-TR" b="1" dirty="0">
                <a:solidFill>
                  <a:srgbClr val="FF0000"/>
                </a:solidFill>
                <a:latin typeface="Open Sans"/>
              </a:rPr>
              <a:t>Harcama birimi: </a:t>
            </a:r>
            <a:r>
              <a:rPr lang="tr-TR" dirty="0">
                <a:latin typeface="Open Sans"/>
              </a:rPr>
              <a:t>Kamu idaresi bütçesinde ödenek tahsis edilen ve harcama yetkisi bulunan merkez birimi ile ödenek gönderme belgesiyle harcama yetkisi verilen merkez dışı birimi</a:t>
            </a:r>
            <a:r>
              <a:rPr lang="tr-TR" dirty="0" smtClean="0">
                <a:latin typeface="Open Sans"/>
              </a:rPr>
              <a:t>,</a:t>
            </a:r>
          </a:p>
          <a:p>
            <a:pPr algn="just"/>
            <a:r>
              <a:rPr lang="tr-TR" b="1" dirty="0">
                <a:solidFill>
                  <a:srgbClr val="FF0000"/>
                </a:solidFill>
                <a:latin typeface="Open Sans"/>
              </a:rPr>
              <a:t>Harcama yetkilisi: </a:t>
            </a:r>
            <a:r>
              <a:rPr lang="tr-TR" dirty="0">
                <a:latin typeface="Open Sans"/>
              </a:rPr>
              <a:t>Harcama biriminin en üst yöneticisini,</a:t>
            </a:r>
          </a:p>
          <a:p>
            <a:pPr algn="just"/>
            <a:r>
              <a:rPr lang="tr-TR" b="1" dirty="0" smtClean="0">
                <a:solidFill>
                  <a:srgbClr val="FF0000"/>
                </a:solidFill>
                <a:latin typeface="Open Sans"/>
              </a:rPr>
              <a:t>Hurda: </a:t>
            </a:r>
            <a:r>
              <a:rPr lang="tr-TR" dirty="0" smtClean="0">
                <a:latin typeface="Open Sans"/>
              </a:rPr>
              <a:t>Ekonomik </a:t>
            </a:r>
            <a:r>
              <a:rPr lang="tr-TR" dirty="0">
                <a:latin typeface="Open Sans"/>
              </a:rPr>
              <a:t>ömrünü tamamlamış olan veya tamamlamadığı halde teknik ve fiziki nedenlerle alınış amaçları doğrultusunda kullanılması imkânı kalmayan ya da kullanılmasında yarar görülmeyerek hizmet dışı bırakılan taşınırlar ile üretim sırasında elde edilen kırpıntı, döküntü ve artık parçaları</a:t>
            </a:r>
            <a:r>
              <a:rPr lang="tr-TR" dirty="0" smtClean="0">
                <a:latin typeface="Open Sans"/>
              </a:rPr>
              <a:t>,</a:t>
            </a:r>
            <a:endParaRPr lang="tr-TR" dirty="0">
              <a:latin typeface="Open Sans"/>
            </a:endParaRPr>
          </a:p>
          <a:p>
            <a:pPr algn="just"/>
            <a:r>
              <a:rPr lang="tr-TR" b="1" dirty="0">
                <a:solidFill>
                  <a:srgbClr val="FF0000"/>
                </a:solidFill>
                <a:latin typeface="Open Sans"/>
              </a:rPr>
              <a:t>Sanal ambar</a:t>
            </a:r>
            <a:r>
              <a:rPr lang="tr-TR" b="1" dirty="0" smtClean="0">
                <a:solidFill>
                  <a:srgbClr val="FF0000"/>
                </a:solidFill>
                <a:latin typeface="Open Sans"/>
              </a:rPr>
              <a:t>: </a:t>
            </a:r>
            <a:r>
              <a:rPr lang="tr-TR" dirty="0" smtClean="0">
                <a:latin typeface="Open Sans"/>
              </a:rPr>
              <a:t>Tesis </a:t>
            </a:r>
            <a:r>
              <a:rPr lang="tr-TR" dirty="0">
                <a:latin typeface="Open Sans"/>
              </a:rPr>
              <a:t>kapsamındaki taşınırların yalnızca elektronik ortamda takip edilebilmesi amacıyla oluşturulan ambarı,</a:t>
            </a:r>
          </a:p>
          <a:p>
            <a:pPr algn="just"/>
            <a:endParaRPr lang="tr-TR" dirty="0">
              <a:latin typeface="Open Sans"/>
            </a:endParaRPr>
          </a:p>
          <a:p>
            <a:endParaRPr lang="tr-TR" dirty="0"/>
          </a:p>
        </p:txBody>
      </p:sp>
    </p:spTree>
    <p:extLst>
      <p:ext uri="{BB962C8B-B14F-4D97-AF65-F5344CB8AC3E}">
        <p14:creationId xmlns:p14="http://schemas.microsoft.com/office/powerpoint/2010/main" val="144680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TANIMLAR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92500"/>
          </a:bodyPr>
          <a:lstStyle/>
          <a:p>
            <a:pPr marL="342900" indent="-342900" algn="just">
              <a:buFont typeface="Wingdings" panose="05000000000000000000" pitchFamily="2" charset="2"/>
              <a:buChar char="Ø"/>
            </a:pPr>
            <a:r>
              <a:rPr lang="tr-TR" b="1" dirty="0">
                <a:solidFill>
                  <a:srgbClr val="FF0000"/>
                </a:solidFill>
                <a:latin typeface="Open Sans"/>
              </a:rPr>
              <a:t>Taşınır kayıt yetkilisi:</a:t>
            </a:r>
          </a:p>
          <a:p>
            <a:pPr marL="342900" indent="-342900" algn="just">
              <a:buFont typeface="Wingdings" panose="05000000000000000000" pitchFamily="2" charset="2"/>
              <a:buChar char="Ø"/>
            </a:pPr>
            <a:endParaRPr lang="tr-TR" b="1" dirty="0">
              <a:solidFill>
                <a:srgbClr val="FF0000"/>
              </a:solidFill>
              <a:latin typeface="Open Sans"/>
            </a:endParaRPr>
          </a:p>
          <a:p>
            <a:pPr marL="342900" indent="-342900" algn="just">
              <a:buFont typeface="Wingdings" panose="05000000000000000000" pitchFamily="2" charset="2"/>
              <a:buChar char="Ø"/>
            </a:pPr>
            <a:r>
              <a:rPr lang="tr-TR" dirty="0">
                <a:latin typeface="Open Sans"/>
              </a:rPr>
              <a:t>Taşınırları teslim alan, </a:t>
            </a:r>
          </a:p>
          <a:p>
            <a:pPr marL="342900" indent="-342900" algn="just">
              <a:buFont typeface="Wingdings" panose="05000000000000000000" pitchFamily="2" charset="2"/>
              <a:buChar char="Ø"/>
            </a:pPr>
            <a:r>
              <a:rPr lang="tr-TR" dirty="0">
                <a:latin typeface="Open Sans"/>
              </a:rPr>
              <a:t>Sorumluluğundaki ambarlarda muhafaza eden, </a:t>
            </a:r>
          </a:p>
          <a:p>
            <a:pPr marL="342900" indent="-342900" algn="just">
              <a:buFont typeface="Wingdings" panose="05000000000000000000" pitchFamily="2" charset="2"/>
              <a:buChar char="Ø"/>
            </a:pPr>
            <a:r>
              <a:rPr lang="tr-TR" dirty="0">
                <a:latin typeface="Open Sans"/>
              </a:rPr>
              <a:t>Kullanıcılarına ve kullanım yerlerine teslim eden, </a:t>
            </a:r>
          </a:p>
          <a:p>
            <a:pPr marL="342900" indent="-342900" algn="just">
              <a:buFont typeface="Wingdings" panose="05000000000000000000" pitchFamily="2" charset="2"/>
              <a:buChar char="Ø"/>
            </a:pPr>
            <a:r>
              <a:rPr lang="tr-TR" dirty="0">
                <a:latin typeface="Open Sans"/>
              </a:rPr>
              <a:t>Bu Yönetmelikte belirtilen esas ve usullere göre kayıtları tutan, </a:t>
            </a:r>
          </a:p>
          <a:p>
            <a:pPr marL="342900" indent="-342900" algn="just">
              <a:buFont typeface="Wingdings" panose="05000000000000000000" pitchFamily="2" charset="2"/>
              <a:buChar char="Ø"/>
            </a:pPr>
            <a:r>
              <a:rPr lang="tr-TR" dirty="0">
                <a:latin typeface="Open Sans"/>
              </a:rPr>
              <a:t>Bunlara ilişkin belge ve cetvelleri düzenleyen ve </a:t>
            </a:r>
          </a:p>
          <a:p>
            <a:pPr marL="342900" indent="-342900" algn="just">
              <a:buFont typeface="Wingdings" panose="05000000000000000000" pitchFamily="2" charset="2"/>
              <a:buChar char="Ø"/>
            </a:pPr>
            <a:r>
              <a:rPr lang="tr-TR" dirty="0">
                <a:latin typeface="Open Sans"/>
              </a:rPr>
              <a:t>Bu hususlarda hesap verme sorumluluğu çerçevesinde taşınır kontrol yetkilisi ve harcama yetkilisine karşı sorumlu olan görevlileri,</a:t>
            </a:r>
          </a:p>
          <a:p>
            <a:endParaRPr lang="tr-TR" dirty="0"/>
          </a:p>
        </p:txBody>
      </p:sp>
    </p:spTree>
    <p:extLst>
      <p:ext uri="{BB962C8B-B14F-4D97-AF65-F5344CB8AC3E}">
        <p14:creationId xmlns:p14="http://schemas.microsoft.com/office/powerpoint/2010/main" val="1165405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TANIMLAR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92500"/>
          </a:bodyPr>
          <a:lstStyle/>
          <a:p>
            <a:pPr marL="342900" indent="-342900" algn="just">
              <a:buFont typeface="Wingdings" panose="05000000000000000000" pitchFamily="2" charset="2"/>
              <a:buChar char="Ø"/>
            </a:pPr>
            <a:r>
              <a:rPr lang="tr-TR" b="1" dirty="0">
                <a:solidFill>
                  <a:srgbClr val="FF0000"/>
                </a:solidFill>
                <a:latin typeface="Open Sans"/>
              </a:rPr>
              <a:t>Taşınır konsolide görevlisi: </a:t>
            </a:r>
            <a:r>
              <a:rPr lang="tr-TR" dirty="0">
                <a:latin typeface="Open Sans"/>
              </a:rPr>
              <a:t>Kamu idaresinin taşınır kayıt yetkilisinden aldığı harcama birimi taşınır hesaplarını konsolide ederek taşınır hesap cetvellerini hazırlamak ve biriminin bir üst teşkilattaki taşınır konsolide görevlisine vermekle sorumlu olan görevlileri,</a:t>
            </a:r>
          </a:p>
          <a:p>
            <a:pPr marL="342900" indent="-342900" algn="just">
              <a:buFont typeface="Wingdings" panose="05000000000000000000" pitchFamily="2" charset="2"/>
              <a:buChar char="Ø"/>
            </a:pPr>
            <a:endParaRPr lang="tr-TR" b="1" dirty="0">
              <a:latin typeface="Open Sans"/>
            </a:endParaRPr>
          </a:p>
          <a:p>
            <a:pPr marL="342900" indent="-342900" algn="just">
              <a:buFont typeface="Wingdings" panose="05000000000000000000" pitchFamily="2" charset="2"/>
              <a:buChar char="Ø"/>
            </a:pPr>
            <a:r>
              <a:rPr lang="tr-TR" b="1" dirty="0">
                <a:solidFill>
                  <a:srgbClr val="FF0000"/>
                </a:solidFill>
                <a:latin typeface="Open Sans"/>
              </a:rPr>
              <a:t>Taşınır kontrol yetkilisi: </a:t>
            </a:r>
            <a:r>
              <a:rPr lang="tr-TR" dirty="0">
                <a:latin typeface="Open Sans"/>
              </a:rPr>
              <a:t>Taşınır 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 ifade eder.</a:t>
            </a:r>
          </a:p>
        </p:txBody>
      </p:sp>
    </p:spTree>
    <p:extLst>
      <p:ext uri="{BB962C8B-B14F-4D97-AF65-F5344CB8AC3E}">
        <p14:creationId xmlns:p14="http://schemas.microsoft.com/office/powerpoint/2010/main" val="423083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SORUMLULUK VE GÖREVLİLER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62500" lnSpcReduction="20000"/>
          </a:bodyPr>
          <a:lstStyle/>
          <a:p>
            <a:r>
              <a:rPr lang="tr-TR" b="1" dirty="0">
                <a:solidFill>
                  <a:srgbClr val="FF0000"/>
                </a:solidFill>
                <a:latin typeface="Open Sans"/>
              </a:rPr>
              <a:t>Harcama Yetkilileri;</a:t>
            </a:r>
          </a:p>
          <a:p>
            <a:endParaRPr lang="tr-TR" dirty="0">
              <a:latin typeface="Open Sans"/>
            </a:endParaRPr>
          </a:p>
          <a:p>
            <a:pPr marL="342900" indent="-342900" algn="just">
              <a:buFont typeface="Wingdings" panose="05000000000000000000" pitchFamily="2" charset="2"/>
              <a:buChar char="Ø"/>
            </a:pPr>
            <a:r>
              <a:rPr lang="tr-TR" dirty="0" smtClean="0">
                <a:latin typeface="Open Sans"/>
              </a:rPr>
              <a:t>1-Taşınırların </a:t>
            </a:r>
            <a:r>
              <a:rPr lang="tr-TR" dirty="0">
                <a:latin typeface="Open Sans"/>
              </a:rPr>
              <a:t>etkili, ekonomik, verimli ve hukuka uygun olarak edinilmesinden, </a:t>
            </a:r>
          </a:p>
          <a:p>
            <a:pPr algn="just"/>
            <a:r>
              <a:rPr lang="tr-TR" dirty="0">
                <a:latin typeface="Open Sans"/>
              </a:rPr>
              <a:t>Kullanılmasından, kontrolünden, </a:t>
            </a:r>
          </a:p>
          <a:p>
            <a:pPr algn="just"/>
            <a:r>
              <a:rPr lang="tr-TR" dirty="0">
                <a:latin typeface="Open Sans"/>
              </a:rPr>
              <a:t>Kayıtlarının bu Yönetmelikte belirtilen esas ve usullere göre saydam ve erişilebilir şekilde tutulmasını sağlamaktan sorumludur.</a:t>
            </a:r>
          </a:p>
          <a:p>
            <a:pPr algn="just"/>
            <a:r>
              <a:rPr lang="tr-TR" dirty="0" smtClean="0">
                <a:latin typeface="Open Sans"/>
              </a:rPr>
              <a:t>Harcama </a:t>
            </a:r>
            <a:r>
              <a:rPr lang="tr-TR" dirty="0">
                <a:latin typeface="Open Sans"/>
              </a:rPr>
              <a:t>yetkilileri bu sorumluluğu, </a:t>
            </a:r>
            <a:r>
              <a:rPr lang="tr-TR" b="1" dirty="0">
                <a:solidFill>
                  <a:srgbClr val="FF0000"/>
                </a:solidFill>
                <a:latin typeface="Open Sans"/>
              </a:rPr>
              <a:t>taşınır kayıt yetkilileri</a:t>
            </a:r>
            <a:r>
              <a:rPr lang="tr-TR" dirty="0">
                <a:latin typeface="Open Sans"/>
              </a:rPr>
              <a:t> ve </a:t>
            </a:r>
            <a:r>
              <a:rPr lang="tr-TR" b="1" dirty="0">
                <a:solidFill>
                  <a:srgbClr val="FF0000"/>
                </a:solidFill>
                <a:latin typeface="Open Sans"/>
              </a:rPr>
              <a:t>taşınır kontrol yetkilileri </a:t>
            </a:r>
            <a:r>
              <a:rPr lang="tr-TR" dirty="0">
                <a:latin typeface="Open Sans"/>
              </a:rPr>
              <a:t>aracılığıyla yerine getirir</a:t>
            </a:r>
            <a:r>
              <a:rPr lang="tr-TR" dirty="0" smtClean="0">
                <a:latin typeface="Open Sans"/>
              </a:rPr>
              <a:t>.</a:t>
            </a:r>
          </a:p>
          <a:p>
            <a:pPr algn="just"/>
            <a:r>
              <a:rPr lang="tr-TR" dirty="0">
                <a:latin typeface="Open Sans"/>
              </a:rPr>
              <a:t>2- Harcama yetkilileri, taşınırlara ilişkin işlem ve kayıtların usule uygun olarak yapılıp yapılmadığını kontrol etmeye veya ettirmeye; </a:t>
            </a:r>
            <a:r>
              <a:rPr lang="tr-TR" b="1" dirty="0">
                <a:solidFill>
                  <a:srgbClr val="FF0000"/>
                </a:solidFill>
                <a:latin typeface="Open Sans"/>
              </a:rPr>
              <a:t>kasıt, kusur veya ihmal sonucu kırılan, bozulan veya kaybolan taşınırların</a:t>
            </a:r>
            <a:r>
              <a:rPr lang="tr-TR" dirty="0">
                <a:latin typeface="Open Sans"/>
              </a:rPr>
              <a:t> ilgililerden tazmini için</a:t>
            </a:r>
            <a:r>
              <a:rPr lang="tr-TR" u="sng" dirty="0">
                <a:latin typeface="Open Sans"/>
              </a:rPr>
              <a:t> gerekli işlemleri yapmaya veya yaptırmaya yetkilidir.</a:t>
            </a:r>
          </a:p>
          <a:p>
            <a:pPr algn="just"/>
            <a:r>
              <a:rPr lang="tr-TR" dirty="0">
                <a:latin typeface="Open Sans"/>
              </a:rPr>
              <a:t>3- Kamu idarelerine ait taşınırların muhafazası ile görevli olan veya kendilerine kullanılmak üzere taşınır teslim edilen kamu görevlileri </a:t>
            </a:r>
            <a:r>
              <a:rPr lang="tr-TR" b="1" dirty="0">
                <a:solidFill>
                  <a:srgbClr val="FF0000"/>
                </a:solidFill>
                <a:latin typeface="Open Sans"/>
              </a:rPr>
              <a:t>bu taşınırları en iyi şekilde muhafaza etmek, gerekli bakım ve onarımlarını yapmak veya yaptırmak, </a:t>
            </a:r>
            <a:r>
              <a:rPr lang="tr-TR" dirty="0">
                <a:latin typeface="Open Sans"/>
              </a:rPr>
              <a:t>veriliş amacına uygun bir şekilde kullanmak ve görevin sona ermesi veya görevden ayrılma halinde iade etmek zorundadırlar.</a:t>
            </a:r>
          </a:p>
          <a:p>
            <a:pPr algn="just"/>
            <a:endParaRPr lang="tr-TR" dirty="0">
              <a:latin typeface="Open Sans"/>
            </a:endParaRPr>
          </a:p>
          <a:p>
            <a:endParaRPr lang="tr-TR" dirty="0"/>
          </a:p>
        </p:txBody>
      </p:sp>
    </p:spTree>
    <p:extLst>
      <p:ext uri="{BB962C8B-B14F-4D97-AF65-F5344CB8AC3E}">
        <p14:creationId xmlns:p14="http://schemas.microsoft.com/office/powerpoint/2010/main" val="3544262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SORUMLULUK VE GÖREVLİLER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3" name="İçerik Yer Tutucusu 2"/>
          <p:cNvSpPr>
            <a:spLocks noGrp="1"/>
          </p:cNvSpPr>
          <p:nvPr>
            <p:ph idx="1"/>
          </p:nvPr>
        </p:nvSpPr>
        <p:spPr/>
        <p:txBody>
          <a:bodyPr>
            <a:normAutofit fontScale="85000" lnSpcReduction="20000"/>
          </a:bodyPr>
          <a:lstStyle/>
          <a:p>
            <a:pPr algn="just"/>
            <a:r>
              <a:rPr lang="tr-TR" dirty="0" smtClean="0">
                <a:latin typeface="Open Sans"/>
              </a:rPr>
              <a:t>4-Kamu </a:t>
            </a:r>
            <a:r>
              <a:rPr lang="tr-TR" dirty="0">
                <a:latin typeface="Open Sans"/>
              </a:rPr>
              <a:t>görevlilerinin kullanımına verilen dayanıklı taşınırlar, kullanıcıları tarafından </a:t>
            </a:r>
            <a:r>
              <a:rPr lang="tr-TR" b="1" dirty="0">
                <a:solidFill>
                  <a:srgbClr val="FF0000"/>
                </a:solidFill>
                <a:latin typeface="Open Sans"/>
              </a:rPr>
              <a:t>başkasına devredilemez</a:t>
            </a:r>
            <a:r>
              <a:rPr lang="tr-TR" dirty="0">
                <a:latin typeface="Open Sans"/>
              </a:rPr>
              <a:t>. Kullanıcılarının görevden ayrılması halinde söz konusu taşınırların </a:t>
            </a:r>
            <a:r>
              <a:rPr lang="tr-TR" u="sng" dirty="0">
                <a:latin typeface="Open Sans"/>
              </a:rPr>
              <a:t>ambara iade edilmesi zorunludur.</a:t>
            </a:r>
          </a:p>
          <a:p>
            <a:pPr algn="just"/>
            <a:r>
              <a:rPr lang="tr-TR" dirty="0" smtClean="0">
                <a:latin typeface="Open Sans"/>
              </a:rPr>
              <a:t>5-Taşınırların </a:t>
            </a:r>
            <a:r>
              <a:rPr lang="tr-TR" dirty="0">
                <a:latin typeface="Open Sans"/>
              </a:rPr>
              <a:t>muhafazasından ve yönetilmesinden sorumlu olanların, gerekli tedbirlerin alınmaması veya özenin gösterilmemesi nedeniyle taşınırın kullanılmaz hale gelmesi veya yok olması sonucunda </a:t>
            </a:r>
            <a:r>
              <a:rPr lang="tr-TR" b="1" dirty="0">
                <a:solidFill>
                  <a:srgbClr val="FF0000"/>
                </a:solidFill>
                <a:latin typeface="Open Sans"/>
              </a:rPr>
              <a:t>sebep oldukları kamu zararları hakkında</a:t>
            </a:r>
            <a:r>
              <a:rPr lang="tr-TR" dirty="0">
                <a:latin typeface="Open Sans"/>
              </a:rPr>
              <a:t>, </a:t>
            </a:r>
            <a:r>
              <a:rPr lang="tr-TR" u="sng" dirty="0">
                <a:latin typeface="Open Sans"/>
              </a:rPr>
              <a:t>Kamu Zararlarının Tahsiline İlişkin Usul ve Esaslar Hakkında Yönetmelik hükümleri </a:t>
            </a:r>
            <a:r>
              <a:rPr lang="tr-TR" dirty="0">
                <a:latin typeface="Open Sans"/>
              </a:rPr>
              <a:t>uygulanır</a:t>
            </a:r>
            <a:r>
              <a:rPr lang="tr-TR" dirty="0" smtClean="0">
                <a:latin typeface="Open Sans"/>
              </a:rPr>
              <a:t>.</a:t>
            </a:r>
          </a:p>
          <a:p>
            <a:pPr algn="just"/>
            <a:r>
              <a:rPr lang="tr-TR" dirty="0">
                <a:latin typeface="Open Sans"/>
              </a:rPr>
              <a:t>6-Kullanılmak üzere kendilerine taşınır teslim edilen kamu görevlilerinin </a:t>
            </a:r>
            <a:r>
              <a:rPr lang="tr-TR" b="1" dirty="0">
                <a:solidFill>
                  <a:srgbClr val="FF0000"/>
                </a:solidFill>
                <a:latin typeface="Open Sans"/>
              </a:rPr>
              <a:t>kasıt, kusur, ihmal veya tedbirsizlik ya da dikkatsizlikleri nedeniyle oluşan kamu zararı, </a:t>
            </a:r>
            <a:r>
              <a:rPr lang="tr-TR" dirty="0">
                <a:latin typeface="Open Sans"/>
              </a:rPr>
              <a:t>değer tespit komisyonu tarafından tespit edilecek gerçeğe uygun değer üzerinden, tahsil edilir. </a:t>
            </a:r>
          </a:p>
          <a:p>
            <a:pPr algn="just"/>
            <a:r>
              <a:rPr lang="tr-TR" dirty="0">
                <a:latin typeface="Open Sans"/>
              </a:rPr>
              <a:t>7-Taşınırların özelliğinden veya olağan kullanımından kaynaklanan </a:t>
            </a:r>
            <a:r>
              <a:rPr lang="tr-TR" b="1" dirty="0">
                <a:solidFill>
                  <a:srgbClr val="FF0000"/>
                </a:solidFill>
                <a:latin typeface="Open Sans"/>
              </a:rPr>
              <a:t>yıpranma ile usulüne uygun olarak belirlenen firelerden dolayı sorumluluk aranmaz.</a:t>
            </a:r>
          </a:p>
          <a:p>
            <a:pPr algn="just"/>
            <a:endParaRPr lang="tr-TR" dirty="0">
              <a:latin typeface="Open Sans"/>
            </a:endParaRPr>
          </a:p>
          <a:p>
            <a:pPr algn="just"/>
            <a:endParaRPr lang="tr-TR" dirty="0">
              <a:latin typeface="Open Sans"/>
            </a:endParaRPr>
          </a:p>
          <a:p>
            <a:endParaRPr lang="tr-TR" dirty="0"/>
          </a:p>
        </p:txBody>
      </p:sp>
    </p:spTree>
    <p:extLst>
      <p:ext uri="{BB962C8B-B14F-4D97-AF65-F5344CB8AC3E}">
        <p14:creationId xmlns:p14="http://schemas.microsoft.com/office/powerpoint/2010/main" val="3508152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3174</Words>
  <Application>Microsoft Office PowerPoint</Application>
  <PresentationFormat>Geniş ekran</PresentationFormat>
  <Paragraphs>275</Paragraphs>
  <Slides>36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36</vt:i4>
      </vt:variant>
    </vt:vector>
  </HeadingPairs>
  <TitlesOfParts>
    <vt:vector size="43" baseType="lpstr">
      <vt:lpstr>Arial</vt:lpstr>
      <vt:lpstr>Calibri</vt:lpstr>
      <vt:lpstr>Calibri Light</vt:lpstr>
      <vt:lpstr>Open Sans</vt:lpstr>
      <vt:lpstr>Times New Roman</vt:lpstr>
      <vt:lpstr>Wingdings</vt:lpstr>
      <vt:lpstr>Office Teması</vt:lpstr>
      <vt:lpstr>PowerPoint Sunusu</vt:lpstr>
      <vt:lpstr>GENEL BAKIŞ</vt:lpstr>
      <vt:lpstr>GENEL BAKIŞ</vt:lpstr>
      <vt:lpstr>YÖNETMELİĞİN AMACI/KAPSAMI</vt:lpstr>
      <vt:lpstr>TANIMLAR</vt:lpstr>
      <vt:lpstr>TANIMLAR</vt:lpstr>
      <vt:lpstr>TANIMLAR</vt:lpstr>
      <vt:lpstr>SORUMLULUK VE GÖREVLİLER</vt:lpstr>
      <vt:lpstr>SORUMLULUK VE GÖREVLİLER</vt:lpstr>
      <vt:lpstr>TAŞINIR KAYIT VE TAŞINIR KONTROL YETKİLİLERİ</vt:lpstr>
      <vt:lpstr>TAŞINIR KAYIT VE TAŞINIR KONTROL YETKİLİLERİ</vt:lpstr>
      <vt:lpstr>TAŞINIR KAYIT YETKİLİLERİNİN GÖREV VE SORUMLULUKLARI</vt:lpstr>
      <vt:lpstr>TAŞINIR KAYIT YETKİLİLERİNİN GÖREV VE SORUMLULUKLARI</vt:lpstr>
      <vt:lpstr>TAŞINIR KONTROL YETKİLİLERİNİN GÖREV VE SORUMLULUKLARI</vt:lpstr>
      <vt:lpstr>DEFTER VE BELGELER</vt:lpstr>
      <vt:lpstr>BELGE VE CETVELLER</vt:lpstr>
      <vt:lpstr>BELGE VE CETVELLER</vt:lpstr>
      <vt:lpstr>TİF DÜZENLENMEYECEK DURUMLAR</vt:lpstr>
      <vt:lpstr>DEFTER VE BELGELERİN ELEKTRONİK ORTAMDA TUTULMASI</vt:lpstr>
      <vt:lpstr>TAŞINIRLARIN KAYDI</vt:lpstr>
      <vt:lpstr>KAYIT ZAMANI, KAYIT DEĞERİ VE DEĞER TESPİT KOMİSYONU</vt:lpstr>
      <vt:lpstr>TAŞINIRLARIN GİRİŞ İŞLEMLERİ</vt:lpstr>
      <vt:lpstr>TAŞINIRLARIN GİRİŞ İŞLEMLERİ</vt:lpstr>
      <vt:lpstr>DOĞRUDAN TEMİN NEDİR?</vt:lpstr>
      <vt:lpstr>DOĞRUDAN TEMİN NEDİR?</vt:lpstr>
      <vt:lpstr>TÜKETİM SURETİYLE ÇIKIŞ</vt:lpstr>
      <vt:lpstr>DAYANIKLI TAŞINIRLARIN KULLANIMA VERİLMESİ</vt:lpstr>
      <vt:lpstr>DEVİR SURETİYLE ÇIKIŞ</vt:lpstr>
      <vt:lpstr>KULLANILMAZ HALE GELME, YOK OLMA VEYA  SAYIM NOKSANI NEDENİYLE ÇIKIŞ</vt:lpstr>
      <vt:lpstr>HURDAYA AYIRMA NEDENİYLE ÇIKIŞ</vt:lpstr>
      <vt:lpstr>TAŞINIR GİRİŞ VE ÇIKIŞ İŞLEMLERİNİN  MUHASEBE BİRİMİNE BİLDİRİLMESİ</vt:lpstr>
      <vt:lpstr>KAMU İDARELERİ ARASINDA  BEDELSİZ DEVİR VE TAHSİS</vt:lpstr>
      <vt:lpstr>SAYIM VE SAYIM SONRASI YAPILACAK İŞLEMLER</vt:lpstr>
      <vt:lpstr>SAYIM VE SAYIM SONRASI YAPILACAK İŞLEMLER</vt:lpstr>
      <vt:lpstr>DEVİR İŞLEMLERİ</vt:lpstr>
      <vt:lpstr>İSKENDERUN TEKNİK ÜNİVERSİTESİ  STRATEJİ GELİŞTİRME DAİRESİ BAŞKANLIĞI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 Ders Mevzuatı</dc:title>
  <dc:creator>İste Sgdb</dc:creator>
  <cp:lastModifiedBy>O.DUZEL</cp:lastModifiedBy>
  <cp:revision>188</cp:revision>
  <cp:lastPrinted>2022-05-17T11:45:47Z</cp:lastPrinted>
  <dcterms:created xsi:type="dcterms:W3CDTF">2017-01-22T17:51:59Z</dcterms:created>
  <dcterms:modified xsi:type="dcterms:W3CDTF">2022-05-18T08:27:03Z</dcterms:modified>
</cp:coreProperties>
</file>