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307" r:id="rId2"/>
    <p:sldId id="402" r:id="rId3"/>
    <p:sldId id="404" r:id="rId4"/>
    <p:sldId id="403" r:id="rId5"/>
    <p:sldId id="391" r:id="rId6"/>
    <p:sldId id="441" r:id="rId7"/>
    <p:sldId id="361" r:id="rId8"/>
    <p:sldId id="384" r:id="rId9"/>
    <p:sldId id="385" r:id="rId10"/>
    <p:sldId id="386" r:id="rId11"/>
    <p:sldId id="387" r:id="rId12"/>
    <p:sldId id="389" r:id="rId13"/>
    <p:sldId id="406" r:id="rId14"/>
    <p:sldId id="407" r:id="rId15"/>
    <p:sldId id="388" r:id="rId16"/>
    <p:sldId id="390" r:id="rId17"/>
    <p:sldId id="392" r:id="rId18"/>
    <p:sldId id="408" r:id="rId19"/>
    <p:sldId id="409" r:id="rId20"/>
    <p:sldId id="393" r:id="rId21"/>
    <p:sldId id="396" r:id="rId22"/>
    <p:sldId id="410" r:id="rId23"/>
    <p:sldId id="411" r:id="rId24"/>
    <p:sldId id="413" r:id="rId25"/>
    <p:sldId id="395" r:id="rId26"/>
    <p:sldId id="412" r:id="rId27"/>
    <p:sldId id="394" r:id="rId28"/>
    <p:sldId id="398" r:id="rId29"/>
    <p:sldId id="399" r:id="rId30"/>
    <p:sldId id="400" r:id="rId31"/>
    <p:sldId id="401" r:id="rId32"/>
    <p:sldId id="414" r:id="rId33"/>
    <p:sldId id="415" r:id="rId34"/>
    <p:sldId id="416" r:id="rId35"/>
    <p:sldId id="417" r:id="rId36"/>
    <p:sldId id="419" r:id="rId37"/>
    <p:sldId id="438" r:id="rId38"/>
    <p:sldId id="439" r:id="rId39"/>
    <p:sldId id="420" r:id="rId40"/>
    <p:sldId id="421" r:id="rId41"/>
    <p:sldId id="440" r:id="rId42"/>
    <p:sldId id="422" r:id="rId43"/>
    <p:sldId id="423" r:id="rId44"/>
    <p:sldId id="424" r:id="rId45"/>
    <p:sldId id="425" r:id="rId46"/>
    <p:sldId id="426" r:id="rId47"/>
    <p:sldId id="427" r:id="rId48"/>
    <p:sldId id="442" r:id="rId49"/>
    <p:sldId id="428" r:id="rId50"/>
    <p:sldId id="429" r:id="rId51"/>
    <p:sldId id="430" r:id="rId52"/>
    <p:sldId id="431" r:id="rId53"/>
    <p:sldId id="432" r:id="rId54"/>
    <p:sldId id="433" r:id="rId55"/>
    <p:sldId id="434" r:id="rId56"/>
    <p:sldId id="435" r:id="rId57"/>
    <p:sldId id="436" r:id="rId58"/>
    <p:sldId id="383" r:id="rId59"/>
  </p:sldIdLst>
  <p:sldSz cx="12192000" cy="6858000"/>
  <p:notesSz cx="6797675" cy="99250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5">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m" initials="b" lastIdx="0" clrIdx="0"/>
  <p:cmAuthor id="1" name="O.DUZEL" initials="O" lastIdx="2" clrIdx="1">
    <p:extLst>
      <p:ext uri="{19B8F6BF-5375-455C-9EA6-DF929625EA0E}">
        <p15:presenceInfo xmlns:p15="http://schemas.microsoft.com/office/powerpoint/2012/main" userId="O.DUZ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147"/>
    <a:srgbClr val="0000FF"/>
    <a:srgbClr val="3C4849"/>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63" autoAdjust="0"/>
    <p:restoredTop sz="94662" autoAdjust="0"/>
  </p:normalViewPr>
  <p:slideViewPr>
    <p:cSldViewPr snapToGrid="0">
      <p:cViewPr varScale="1">
        <p:scale>
          <a:sx n="65" d="100"/>
          <a:sy n="65" d="100"/>
        </p:scale>
        <p:origin x="416" y="-3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2" d="100"/>
          <a:sy n="52" d="100"/>
        </p:scale>
        <p:origin x="-2880" y="-84"/>
      </p:cViewPr>
      <p:guideLst>
        <p:guide orient="horz" pos="3125"/>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AEC468-FF8D-45B6-9FB7-3CFC2430E71C}" type="doc">
      <dgm:prSet loTypeId="urn:microsoft.com/office/officeart/2005/8/layout/hierarchy1" loCatId="hierarchy" qsTypeId="urn:microsoft.com/office/officeart/2005/8/quickstyle/simple3" qsCatId="simple" csTypeId="urn:microsoft.com/office/officeart/2005/8/colors/accent2_2" csCatId="accent2" phldr="1"/>
      <dgm:spPr/>
      <dgm:t>
        <a:bodyPr/>
        <a:lstStyle/>
        <a:p>
          <a:endParaRPr lang="tr-TR"/>
        </a:p>
      </dgm:t>
    </dgm:pt>
    <dgm:pt modelId="{7D85AA77-9557-446F-8DCD-8B34E0200B1D}">
      <dgm:prSet phldrT="[Metin]" custT="1"/>
      <dgm:spPr/>
      <dgm:t>
        <a:bodyPr/>
        <a:lstStyle/>
        <a:p>
          <a:r>
            <a:rPr lang="tr-TR" sz="2400" b="1" dirty="0" smtClean="0">
              <a:latin typeface="Arial" panose="020B0604020202020204" pitchFamily="34" charset="0"/>
              <a:cs typeface="Arial" panose="020B0604020202020204" pitchFamily="34" charset="0"/>
            </a:rPr>
            <a:t>GENEL YÖNETİM </a:t>
          </a:r>
          <a:endParaRPr lang="tr-TR" sz="2400" b="1" dirty="0">
            <a:latin typeface="Arial" panose="020B0604020202020204" pitchFamily="34" charset="0"/>
            <a:cs typeface="Arial" panose="020B0604020202020204" pitchFamily="34" charset="0"/>
          </a:endParaRPr>
        </a:p>
      </dgm:t>
    </dgm:pt>
    <dgm:pt modelId="{1CAE3B97-471B-4B4B-937C-BCEF9713174B}" type="parTrans" cxnId="{0235B746-0ED6-4573-AA43-FC1D8A11E8C9}">
      <dgm:prSet/>
      <dgm:spPr/>
      <dgm:t>
        <a:bodyPr/>
        <a:lstStyle/>
        <a:p>
          <a:endParaRPr lang="tr-TR">
            <a:latin typeface="Arial" panose="020B0604020202020204" pitchFamily="34" charset="0"/>
            <a:cs typeface="Arial" panose="020B0604020202020204" pitchFamily="34" charset="0"/>
          </a:endParaRPr>
        </a:p>
      </dgm:t>
    </dgm:pt>
    <dgm:pt modelId="{B07870FA-6EBB-4E10-980E-087126E18347}" type="sibTrans" cxnId="{0235B746-0ED6-4573-AA43-FC1D8A11E8C9}">
      <dgm:prSet/>
      <dgm:spPr/>
      <dgm:t>
        <a:bodyPr/>
        <a:lstStyle/>
        <a:p>
          <a:endParaRPr lang="tr-TR">
            <a:latin typeface="Arial" panose="020B0604020202020204" pitchFamily="34" charset="0"/>
            <a:cs typeface="Arial" panose="020B0604020202020204" pitchFamily="34" charset="0"/>
          </a:endParaRPr>
        </a:p>
      </dgm:t>
    </dgm:pt>
    <dgm:pt modelId="{C5AD9588-0C57-4089-A7A0-B1DBE1F0DB7D}">
      <dgm:prSet phldrT="[Metin]" custT="1"/>
      <dgm:spPr/>
      <dgm:t>
        <a:bodyPr/>
        <a:lstStyle/>
        <a:p>
          <a:r>
            <a:rPr lang="tr-TR" sz="1800" b="1" dirty="0" smtClean="0">
              <a:latin typeface="Arial" panose="020B0604020202020204" pitchFamily="34" charset="0"/>
              <a:cs typeface="Arial" panose="020B0604020202020204" pitchFamily="34" charset="0"/>
            </a:rPr>
            <a:t>MERKEZİ YÖNETİM BÜTÇESİ  </a:t>
          </a:r>
          <a:endParaRPr lang="tr-TR" sz="1800" b="1" dirty="0">
            <a:latin typeface="Arial" panose="020B0604020202020204" pitchFamily="34" charset="0"/>
            <a:cs typeface="Arial" panose="020B0604020202020204" pitchFamily="34" charset="0"/>
          </a:endParaRPr>
        </a:p>
      </dgm:t>
    </dgm:pt>
    <dgm:pt modelId="{B5ED26F2-344B-4802-A7FB-DE1EB1060D1B}" type="parTrans" cxnId="{1358A424-34EE-4895-AB80-EB2D912E4E0A}">
      <dgm:prSet/>
      <dgm:spPr/>
      <dgm:t>
        <a:bodyPr/>
        <a:lstStyle/>
        <a:p>
          <a:endParaRPr lang="tr-TR">
            <a:latin typeface="Arial" panose="020B0604020202020204" pitchFamily="34" charset="0"/>
            <a:cs typeface="Arial" panose="020B0604020202020204" pitchFamily="34" charset="0"/>
          </a:endParaRPr>
        </a:p>
      </dgm:t>
    </dgm:pt>
    <dgm:pt modelId="{621A2AA3-5141-45EF-9738-99B221307507}" type="sibTrans" cxnId="{1358A424-34EE-4895-AB80-EB2D912E4E0A}">
      <dgm:prSet/>
      <dgm:spPr/>
      <dgm:t>
        <a:bodyPr/>
        <a:lstStyle/>
        <a:p>
          <a:endParaRPr lang="tr-TR">
            <a:latin typeface="Arial" panose="020B0604020202020204" pitchFamily="34" charset="0"/>
            <a:cs typeface="Arial" panose="020B0604020202020204" pitchFamily="34" charset="0"/>
          </a:endParaRPr>
        </a:p>
      </dgm:t>
    </dgm:pt>
    <dgm:pt modelId="{51C4F695-868A-454F-9B5F-9875C8EBA26C}">
      <dgm:prSet phldrT="[Metin]" custT="1"/>
      <dgm:spPr/>
      <dgm:t>
        <a:bodyPr/>
        <a:lstStyle/>
        <a:p>
          <a:r>
            <a:rPr lang="tr-TR" sz="1800" b="1" dirty="0" smtClean="0">
              <a:latin typeface="Arial" panose="020B0604020202020204" pitchFamily="34" charset="0"/>
              <a:cs typeface="Arial" panose="020B0604020202020204" pitchFamily="34" charset="0"/>
            </a:rPr>
            <a:t>SOSYAL GÜVENLİK KURUMLARI</a:t>
          </a:r>
          <a:endParaRPr lang="tr-TR" sz="1800" b="1" dirty="0">
            <a:latin typeface="Arial" panose="020B0604020202020204" pitchFamily="34" charset="0"/>
            <a:cs typeface="Arial" panose="020B0604020202020204" pitchFamily="34" charset="0"/>
          </a:endParaRPr>
        </a:p>
      </dgm:t>
    </dgm:pt>
    <dgm:pt modelId="{23025453-2AEC-4B6B-B102-AA38EF9E9F7C}" type="parTrans" cxnId="{37536924-AFCE-4EA3-AC3D-53C6171978E2}">
      <dgm:prSet/>
      <dgm:spPr/>
      <dgm:t>
        <a:bodyPr/>
        <a:lstStyle/>
        <a:p>
          <a:endParaRPr lang="tr-TR">
            <a:latin typeface="Arial" panose="020B0604020202020204" pitchFamily="34" charset="0"/>
            <a:cs typeface="Arial" panose="020B0604020202020204" pitchFamily="34" charset="0"/>
          </a:endParaRPr>
        </a:p>
      </dgm:t>
    </dgm:pt>
    <dgm:pt modelId="{03769818-5D38-429B-8EE3-1D150BDEF9C6}" type="sibTrans" cxnId="{37536924-AFCE-4EA3-AC3D-53C6171978E2}">
      <dgm:prSet/>
      <dgm:spPr/>
      <dgm:t>
        <a:bodyPr/>
        <a:lstStyle/>
        <a:p>
          <a:endParaRPr lang="tr-TR">
            <a:latin typeface="Arial" panose="020B0604020202020204" pitchFamily="34" charset="0"/>
            <a:cs typeface="Arial" panose="020B0604020202020204" pitchFamily="34" charset="0"/>
          </a:endParaRPr>
        </a:p>
      </dgm:t>
    </dgm:pt>
    <dgm:pt modelId="{C61CA682-1E4E-4A80-88F1-A5A1A8D35C21}">
      <dgm:prSet custT="1"/>
      <dgm:spPr/>
      <dgm:t>
        <a:bodyPr/>
        <a:lstStyle/>
        <a:p>
          <a:r>
            <a:rPr lang="tr-TR" sz="1800" b="1" dirty="0" smtClean="0">
              <a:latin typeface="Arial" panose="020B0604020202020204" pitchFamily="34" charset="0"/>
              <a:cs typeface="Arial" panose="020B0604020202020204" pitchFamily="34" charset="0"/>
            </a:rPr>
            <a:t>MAHALLİ İDARELER</a:t>
          </a:r>
          <a:endParaRPr lang="tr-TR" sz="1800" b="1" dirty="0">
            <a:latin typeface="Arial" panose="020B0604020202020204" pitchFamily="34" charset="0"/>
            <a:cs typeface="Arial" panose="020B0604020202020204" pitchFamily="34" charset="0"/>
          </a:endParaRPr>
        </a:p>
      </dgm:t>
    </dgm:pt>
    <dgm:pt modelId="{C6FCA0BA-195E-4756-ACC7-00094FAFBF0B}" type="parTrans" cxnId="{1725D30E-C581-4A86-8055-F80CD68FB785}">
      <dgm:prSet/>
      <dgm:spPr/>
      <dgm:t>
        <a:bodyPr/>
        <a:lstStyle/>
        <a:p>
          <a:endParaRPr lang="tr-TR">
            <a:latin typeface="Arial" panose="020B0604020202020204" pitchFamily="34" charset="0"/>
            <a:cs typeface="Arial" panose="020B0604020202020204" pitchFamily="34" charset="0"/>
          </a:endParaRPr>
        </a:p>
      </dgm:t>
    </dgm:pt>
    <dgm:pt modelId="{9EA3F929-5B43-4B30-B632-410ADB595F76}" type="sibTrans" cxnId="{1725D30E-C581-4A86-8055-F80CD68FB785}">
      <dgm:prSet/>
      <dgm:spPr/>
      <dgm:t>
        <a:bodyPr/>
        <a:lstStyle/>
        <a:p>
          <a:endParaRPr lang="tr-TR">
            <a:latin typeface="Arial" panose="020B0604020202020204" pitchFamily="34" charset="0"/>
            <a:cs typeface="Arial" panose="020B0604020202020204" pitchFamily="34" charset="0"/>
          </a:endParaRPr>
        </a:p>
      </dgm:t>
    </dgm:pt>
    <dgm:pt modelId="{3D18AD2A-4CBA-4603-A6E5-969B99D49FBF}">
      <dgm:prSet custT="1"/>
      <dgm:spPr/>
      <dgm:t>
        <a:bodyPr/>
        <a:lstStyle/>
        <a:p>
          <a:r>
            <a:rPr lang="tr-TR" sz="1600" b="0" dirty="0" smtClean="0">
              <a:latin typeface="Arial" panose="020B0604020202020204" pitchFamily="34" charset="0"/>
              <a:cs typeface="Arial" panose="020B0604020202020204" pitchFamily="34" charset="0"/>
            </a:rPr>
            <a:t>Düzenleyici ve Denetleyici Kurumlar </a:t>
          </a:r>
        </a:p>
        <a:p>
          <a:r>
            <a:rPr lang="tr-TR" sz="1600" b="0" dirty="0" smtClean="0">
              <a:latin typeface="Arial" panose="020B0604020202020204" pitchFamily="34" charset="0"/>
              <a:cs typeface="Arial" panose="020B0604020202020204" pitchFamily="34" charset="0"/>
            </a:rPr>
            <a:t>( III ) Sayılı Cetvel </a:t>
          </a:r>
          <a:endParaRPr lang="tr-TR" sz="1600" b="0" dirty="0">
            <a:latin typeface="Arial" panose="020B0604020202020204" pitchFamily="34" charset="0"/>
            <a:cs typeface="Arial" panose="020B0604020202020204" pitchFamily="34" charset="0"/>
          </a:endParaRPr>
        </a:p>
      </dgm:t>
    </dgm:pt>
    <dgm:pt modelId="{4847E80E-7539-4F48-B502-84DA7F542D66}" type="parTrans" cxnId="{8B122AC7-6252-448F-9D50-D8ADFC3E7CE3}">
      <dgm:prSet/>
      <dgm:spPr/>
      <dgm:t>
        <a:bodyPr/>
        <a:lstStyle/>
        <a:p>
          <a:endParaRPr lang="tr-TR">
            <a:latin typeface="Arial" panose="020B0604020202020204" pitchFamily="34" charset="0"/>
            <a:cs typeface="Arial" panose="020B0604020202020204" pitchFamily="34" charset="0"/>
          </a:endParaRPr>
        </a:p>
      </dgm:t>
    </dgm:pt>
    <dgm:pt modelId="{D6230712-A19E-433F-9A38-4A12BD6C8114}" type="sibTrans" cxnId="{8B122AC7-6252-448F-9D50-D8ADFC3E7CE3}">
      <dgm:prSet/>
      <dgm:spPr/>
      <dgm:t>
        <a:bodyPr/>
        <a:lstStyle/>
        <a:p>
          <a:endParaRPr lang="tr-TR">
            <a:latin typeface="Arial" panose="020B0604020202020204" pitchFamily="34" charset="0"/>
            <a:cs typeface="Arial" panose="020B0604020202020204" pitchFamily="34" charset="0"/>
          </a:endParaRPr>
        </a:p>
      </dgm:t>
    </dgm:pt>
    <dgm:pt modelId="{14E5BD77-226C-4AA7-B5E4-EDE53934B72D}">
      <dgm:prSet custT="1"/>
      <dgm:spPr/>
      <dgm:t>
        <a:bodyPr/>
        <a:lstStyle/>
        <a:p>
          <a:r>
            <a:rPr lang="tr-TR" sz="1600" b="0" dirty="0" smtClean="0">
              <a:latin typeface="Arial" panose="020B0604020202020204" pitchFamily="34" charset="0"/>
              <a:cs typeface="Arial" panose="020B0604020202020204" pitchFamily="34" charset="0"/>
            </a:rPr>
            <a:t>Özel Bütçeli İdareler </a:t>
          </a:r>
        </a:p>
        <a:p>
          <a:r>
            <a:rPr lang="tr-TR" sz="1600" b="0" dirty="0" smtClean="0">
              <a:latin typeface="Arial" panose="020B0604020202020204" pitchFamily="34" charset="0"/>
              <a:cs typeface="Arial" panose="020B0604020202020204" pitchFamily="34" charset="0"/>
            </a:rPr>
            <a:t>( II ) Sayılı Cetvel </a:t>
          </a:r>
          <a:endParaRPr lang="tr-TR" sz="1600" b="0" dirty="0">
            <a:latin typeface="Arial" panose="020B0604020202020204" pitchFamily="34" charset="0"/>
            <a:cs typeface="Arial" panose="020B0604020202020204" pitchFamily="34" charset="0"/>
          </a:endParaRPr>
        </a:p>
      </dgm:t>
    </dgm:pt>
    <dgm:pt modelId="{EAF7B0B3-224D-428C-B119-D914E5BF4BF6}" type="parTrans" cxnId="{C8D69C2D-2212-4A5D-AA9B-D571DD5FBAE4}">
      <dgm:prSet/>
      <dgm:spPr/>
      <dgm:t>
        <a:bodyPr/>
        <a:lstStyle/>
        <a:p>
          <a:endParaRPr lang="tr-TR">
            <a:latin typeface="Arial" panose="020B0604020202020204" pitchFamily="34" charset="0"/>
            <a:cs typeface="Arial" panose="020B0604020202020204" pitchFamily="34" charset="0"/>
          </a:endParaRPr>
        </a:p>
      </dgm:t>
    </dgm:pt>
    <dgm:pt modelId="{008B4E43-B6C3-4B80-A368-FF8E9E3AB04B}" type="sibTrans" cxnId="{C8D69C2D-2212-4A5D-AA9B-D571DD5FBAE4}">
      <dgm:prSet/>
      <dgm:spPr/>
      <dgm:t>
        <a:bodyPr/>
        <a:lstStyle/>
        <a:p>
          <a:endParaRPr lang="tr-TR">
            <a:latin typeface="Arial" panose="020B0604020202020204" pitchFamily="34" charset="0"/>
            <a:cs typeface="Arial" panose="020B0604020202020204" pitchFamily="34" charset="0"/>
          </a:endParaRPr>
        </a:p>
      </dgm:t>
    </dgm:pt>
    <dgm:pt modelId="{3DA6D223-FBBD-4B8E-B6A8-7380CC3AB3E0}">
      <dgm:prSet custT="1"/>
      <dgm:spPr/>
      <dgm:t>
        <a:bodyPr/>
        <a:lstStyle/>
        <a:p>
          <a:pPr algn="ctr"/>
          <a:r>
            <a:rPr lang="tr-TR" sz="1600" dirty="0" smtClean="0">
              <a:latin typeface="Arial" panose="020B0604020202020204" pitchFamily="34" charset="0"/>
              <a:cs typeface="Arial" panose="020B0604020202020204" pitchFamily="34" charset="0"/>
            </a:rPr>
            <a:t>1- Sosyal Güvenlik Kurumları </a:t>
          </a:r>
          <a:endParaRPr lang="tr-TR" sz="1600" dirty="0">
            <a:latin typeface="Arial" panose="020B0604020202020204" pitchFamily="34" charset="0"/>
            <a:cs typeface="Arial" panose="020B0604020202020204" pitchFamily="34" charset="0"/>
          </a:endParaRPr>
        </a:p>
      </dgm:t>
    </dgm:pt>
    <dgm:pt modelId="{022743E4-2E72-4380-9A1E-210211947138}" type="parTrans" cxnId="{89AAF84A-4261-4DCB-B8C0-CD4CB806910B}">
      <dgm:prSet/>
      <dgm:spPr/>
      <dgm:t>
        <a:bodyPr/>
        <a:lstStyle/>
        <a:p>
          <a:endParaRPr lang="tr-TR">
            <a:latin typeface="Arial" panose="020B0604020202020204" pitchFamily="34" charset="0"/>
            <a:cs typeface="Arial" panose="020B0604020202020204" pitchFamily="34" charset="0"/>
          </a:endParaRPr>
        </a:p>
      </dgm:t>
    </dgm:pt>
    <dgm:pt modelId="{0697583A-AC98-4727-BF3D-5A275D0D35F8}" type="sibTrans" cxnId="{89AAF84A-4261-4DCB-B8C0-CD4CB806910B}">
      <dgm:prSet/>
      <dgm:spPr/>
      <dgm:t>
        <a:bodyPr/>
        <a:lstStyle/>
        <a:p>
          <a:endParaRPr lang="tr-TR">
            <a:latin typeface="Arial" panose="020B0604020202020204" pitchFamily="34" charset="0"/>
            <a:cs typeface="Arial" panose="020B0604020202020204" pitchFamily="34" charset="0"/>
          </a:endParaRPr>
        </a:p>
      </dgm:t>
    </dgm:pt>
    <dgm:pt modelId="{281B7BF5-3D64-42E0-9E94-69CE86302670}">
      <dgm:prSet custT="1"/>
      <dgm:spPr/>
      <dgm:t>
        <a:bodyPr/>
        <a:lstStyle/>
        <a:p>
          <a:r>
            <a:rPr lang="tr-TR" sz="1600" dirty="0" smtClean="0">
              <a:latin typeface="Arial" panose="020B0604020202020204" pitchFamily="34" charset="0"/>
              <a:cs typeface="Arial" panose="020B0604020202020204" pitchFamily="34" charset="0"/>
            </a:rPr>
            <a:t>2- Türkiye İş Kurumu</a:t>
          </a:r>
          <a:endParaRPr lang="tr-TR" sz="1600" dirty="0">
            <a:latin typeface="Arial" panose="020B0604020202020204" pitchFamily="34" charset="0"/>
            <a:cs typeface="Arial" panose="020B0604020202020204" pitchFamily="34" charset="0"/>
          </a:endParaRPr>
        </a:p>
      </dgm:t>
    </dgm:pt>
    <dgm:pt modelId="{9A11C258-6DC0-4549-BB08-45F80979948F}" type="parTrans" cxnId="{03BDBAA0-48B6-409D-B454-9EAF80133570}">
      <dgm:prSet/>
      <dgm:spPr/>
      <dgm:t>
        <a:bodyPr/>
        <a:lstStyle/>
        <a:p>
          <a:endParaRPr lang="tr-TR">
            <a:latin typeface="Arial" panose="020B0604020202020204" pitchFamily="34" charset="0"/>
            <a:cs typeface="Arial" panose="020B0604020202020204" pitchFamily="34" charset="0"/>
          </a:endParaRPr>
        </a:p>
      </dgm:t>
    </dgm:pt>
    <dgm:pt modelId="{030C3FB7-458D-45C4-93CE-200A1CF554FC}" type="sibTrans" cxnId="{03BDBAA0-48B6-409D-B454-9EAF80133570}">
      <dgm:prSet/>
      <dgm:spPr/>
      <dgm:t>
        <a:bodyPr/>
        <a:lstStyle/>
        <a:p>
          <a:endParaRPr lang="tr-TR">
            <a:latin typeface="Arial" panose="020B0604020202020204" pitchFamily="34" charset="0"/>
            <a:cs typeface="Arial" panose="020B0604020202020204" pitchFamily="34" charset="0"/>
          </a:endParaRPr>
        </a:p>
      </dgm:t>
    </dgm:pt>
    <dgm:pt modelId="{83A8BF99-1259-40CC-B36F-63DD1E4FC84C}">
      <dgm:prSet custT="1"/>
      <dgm:spPr/>
      <dgm:t>
        <a:bodyPr/>
        <a:lstStyle/>
        <a:p>
          <a:r>
            <a:rPr lang="tr-TR" sz="1600" dirty="0" smtClean="0">
              <a:latin typeface="Arial" panose="020B0604020202020204" pitchFamily="34" charset="0"/>
              <a:cs typeface="Arial" panose="020B0604020202020204" pitchFamily="34" charset="0"/>
            </a:rPr>
            <a:t>1- İl Özel İdareleri</a:t>
          </a:r>
          <a:endParaRPr lang="tr-TR" sz="1600" dirty="0">
            <a:latin typeface="Arial" panose="020B0604020202020204" pitchFamily="34" charset="0"/>
            <a:cs typeface="Arial" panose="020B0604020202020204" pitchFamily="34" charset="0"/>
          </a:endParaRPr>
        </a:p>
      </dgm:t>
    </dgm:pt>
    <dgm:pt modelId="{D3DDA5E3-D6D9-4040-BA49-AE3E20E41B16}" type="parTrans" cxnId="{5E0D6631-D806-4510-A7CB-3E16767AFD98}">
      <dgm:prSet/>
      <dgm:spPr/>
      <dgm:t>
        <a:bodyPr/>
        <a:lstStyle/>
        <a:p>
          <a:endParaRPr lang="tr-TR">
            <a:latin typeface="Arial" panose="020B0604020202020204" pitchFamily="34" charset="0"/>
            <a:cs typeface="Arial" panose="020B0604020202020204" pitchFamily="34" charset="0"/>
          </a:endParaRPr>
        </a:p>
      </dgm:t>
    </dgm:pt>
    <dgm:pt modelId="{2D93C8E3-7B65-4C16-8DF6-4EEF152E6940}" type="sibTrans" cxnId="{5E0D6631-D806-4510-A7CB-3E16767AFD98}">
      <dgm:prSet/>
      <dgm:spPr/>
      <dgm:t>
        <a:bodyPr/>
        <a:lstStyle/>
        <a:p>
          <a:endParaRPr lang="tr-TR">
            <a:latin typeface="Arial" panose="020B0604020202020204" pitchFamily="34" charset="0"/>
            <a:cs typeface="Arial" panose="020B0604020202020204" pitchFamily="34" charset="0"/>
          </a:endParaRPr>
        </a:p>
      </dgm:t>
    </dgm:pt>
    <dgm:pt modelId="{DA62918D-9DED-42BF-907F-717D958A22DD}">
      <dgm:prSet custT="1"/>
      <dgm:spPr/>
      <dgm:t>
        <a:bodyPr/>
        <a:lstStyle/>
        <a:p>
          <a:r>
            <a:rPr lang="tr-TR" sz="1600" dirty="0" smtClean="0">
              <a:latin typeface="Arial" panose="020B0604020202020204" pitchFamily="34" charset="0"/>
              <a:cs typeface="Arial" panose="020B0604020202020204" pitchFamily="34" charset="0"/>
            </a:rPr>
            <a:t>2- Belediyeler</a:t>
          </a:r>
          <a:endParaRPr lang="tr-TR" sz="1600" dirty="0">
            <a:latin typeface="Arial" panose="020B0604020202020204" pitchFamily="34" charset="0"/>
            <a:cs typeface="Arial" panose="020B0604020202020204" pitchFamily="34" charset="0"/>
          </a:endParaRPr>
        </a:p>
      </dgm:t>
    </dgm:pt>
    <dgm:pt modelId="{5B0700C8-F842-4578-9996-D77C0DE9F769}" type="parTrans" cxnId="{BF9BF29E-037B-4328-842D-66D0BE78D974}">
      <dgm:prSet/>
      <dgm:spPr/>
      <dgm:t>
        <a:bodyPr/>
        <a:lstStyle/>
        <a:p>
          <a:endParaRPr lang="tr-TR">
            <a:latin typeface="Arial" panose="020B0604020202020204" pitchFamily="34" charset="0"/>
            <a:cs typeface="Arial" panose="020B0604020202020204" pitchFamily="34" charset="0"/>
          </a:endParaRPr>
        </a:p>
      </dgm:t>
    </dgm:pt>
    <dgm:pt modelId="{F687C0DF-6DD5-4A0E-BA9C-4DA094AD13D9}" type="sibTrans" cxnId="{BF9BF29E-037B-4328-842D-66D0BE78D974}">
      <dgm:prSet/>
      <dgm:spPr/>
      <dgm:t>
        <a:bodyPr/>
        <a:lstStyle/>
        <a:p>
          <a:endParaRPr lang="tr-TR">
            <a:latin typeface="Arial" panose="020B0604020202020204" pitchFamily="34" charset="0"/>
            <a:cs typeface="Arial" panose="020B0604020202020204" pitchFamily="34" charset="0"/>
          </a:endParaRPr>
        </a:p>
      </dgm:t>
    </dgm:pt>
    <dgm:pt modelId="{E26FEA96-F735-4A41-B2AB-1E39424CBC29}">
      <dgm:prSet custT="1"/>
      <dgm:spPr/>
      <dgm:t>
        <a:bodyPr/>
        <a:lstStyle/>
        <a:p>
          <a:r>
            <a:rPr lang="tr-TR" sz="1600" dirty="0" smtClean="0">
              <a:latin typeface="Arial" panose="020B0604020202020204" pitchFamily="34" charset="0"/>
              <a:cs typeface="Arial" panose="020B0604020202020204" pitchFamily="34" charset="0"/>
            </a:rPr>
            <a:t>3- Bağlı İdareler</a:t>
          </a:r>
          <a:endParaRPr lang="tr-TR" sz="1600" dirty="0">
            <a:latin typeface="Arial" panose="020B0604020202020204" pitchFamily="34" charset="0"/>
            <a:cs typeface="Arial" panose="020B0604020202020204" pitchFamily="34" charset="0"/>
          </a:endParaRPr>
        </a:p>
      </dgm:t>
    </dgm:pt>
    <dgm:pt modelId="{4A7FBD99-6796-4B11-848F-44A7815DAAFB}" type="parTrans" cxnId="{B19273E1-07F1-48F2-A081-3001B74B013C}">
      <dgm:prSet/>
      <dgm:spPr/>
      <dgm:t>
        <a:bodyPr/>
        <a:lstStyle/>
        <a:p>
          <a:endParaRPr lang="tr-TR">
            <a:latin typeface="Arial" panose="020B0604020202020204" pitchFamily="34" charset="0"/>
            <a:cs typeface="Arial" panose="020B0604020202020204" pitchFamily="34" charset="0"/>
          </a:endParaRPr>
        </a:p>
      </dgm:t>
    </dgm:pt>
    <dgm:pt modelId="{D2075687-A50E-41DE-8201-59528DF9765C}" type="sibTrans" cxnId="{B19273E1-07F1-48F2-A081-3001B74B013C}">
      <dgm:prSet/>
      <dgm:spPr/>
      <dgm:t>
        <a:bodyPr/>
        <a:lstStyle/>
        <a:p>
          <a:endParaRPr lang="tr-TR">
            <a:latin typeface="Arial" panose="020B0604020202020204" pitchFamily="34" charset="0"/>
            <a:cs typeface="Arial" panose="020B0604020202020204" pitchFamily="34" charset="0"/>
          </a:endParaRPr>
        </a:p>
      </dgm:t>
    </dgm:pt>
    <dgm:pt modelId="{32FD161F-E783-42D3-8D83-D99091F25DF2}">
      <dgm:prSet custT="1"/>
      <dgm:spPr/>
      <dgm:t>
        <a:bodyPr/>
        <a:lstStyle/>
        <a:p>
          <a:r>
            <a:rPr lang="tr-TR" sz="1600" dirty="0" smtClean="0">
              <a:latin typeface="Arial" panose="020B0604020202020204" pitchFamily="34" charset="0"/>
              <a:cs typeface="Arial" panose="020B0604020202020204" pitchFamily="34" charset="0"/>
            </a:rPr>
            <a:t>4- Mahalli İdare Birlikleri</a:t>
          </a:r>
          <a:endParaRPr lang="tr-TR" sz="1600" dirty="0">
            <a:latin typeface="Arial" panose="020B0604020202020204" pitchFamily="34" charset="0"/>
            <a:cs typeface="Arial" panose="020B0604020202020204" pitchFamily="34" charset="0"/>
          </a:endParaRPr>
        </a:p>
      </dgm:t>
    </dgm:pt>
    <dgm:pt modelId="{42939881-196B-45DF-9E8F-6F6367E7AA20}" type="parTrans" cxnId="{496BF143-ED98-40D5-89BD-2D804CB935F3}">
      <dgm:prSet/>
      <dgm:spPr/>
      <dgm:t>
        <a:bodyPr/>
        <a:lstStyle/>
        <a:p>
          <a:endParaRPr lang="tr-TR">
            <a:latin typeface="Arial" panose="020B0604020202020204" pitchFamily="34" charset="0"/>
            <a:cs typeface="Arial" panose="020B0604020202020204" pitchFamily="34" charset="0"/>
          </a:endParaRPr>
        </a:p>
      </dgm:t>
    </dgm:pt>
    <dgm:pt modelId="{FB02B6B4-022C-4F30-96BB-5AF89E7BFF5C}" type="sibTrans" cxnId="{496BF143-ED98-40D5-89BD-2D804CB935F3}">
      <dgm:prSet/>
      <dgm:spPr/>
      <dgm:t>
        <a:bodyPr/>
        <a:lstStyle/>
        <a:p>
          <a:endParaRPr lang="tr-TR">
            <a:latin typeface="Arial" panose="020B0604020202020204" pitchFamily="34" charset="0"/>
            <a:cs typeface="Arial" panose="020B0604020202020204" pitchFamily="34" charset="0"/>
          </a:endParaRPr>
        </a:p>
      </dgm:t>
    </dgm:pt>
    <dgm:pt modelId="{74FB2770-48FA-4519-92A0-CD3C118DCC74}">
      <dgm:prSet phldrT="[Metin]" custT="1"/>
      <dgm:spPr/>
      <dgm:t>
        <a:bodyPr/>
        <a:lstStyle/>
        <a:p>
          <a:r>
            <a:rPr lang="tr-TR" sz="1600" b="0" dirty="0" smtClean="0">
              <a:latin typeface="Arial" panose="020B0604020202020204" pitchFamily="34" charset="0"/>
              <a:cs typeface="Arial" panose="020B0604020202020204" pitchFamily="34" charset="0"/>
            </a:rPr>
            <a:t>Genel Bütçeli İdareler </a:t>
          </a:r>
        </a:p>
        <a:p>
          <a:r>
            <a:rPr lang="tr-TR" sz="1600" b="0" dirty="0" smtClean="0">
              <a:latin typeface="Arial" panose="020B0604020202020204" pitchFamily="34" charset="0"/>
              <a:cs typeface="Arial" panose="020B0604020202020204" pitchFamily="34" charset="0"/>
            </a:rPr>
            <a:t>( I ) Sayılı Cetvel</a:t>
          </a:r>
          <a:endParaRPr lang="tr-TR" sz="1600" b="0" dirty="0">
            <a:latin typeface="Arial" panose="020B0604020202020204" pitchFamily="34" charset="0"/>
            <a:cs typeface="Arial" panose="020B0604020202020204" pitchFamily="34" charset="0"/>
          </a:endParaRPr>
        </a:p>
      </dgm:t>
    </dgm:pt>
    <dgm:pt modelId="{7A8BC769-71C0-4C5F-8A7C-2621A914FCB0}" type="sibTrans" cxnId="{EF6EDCD5-4648-4B44-8B28-02888E6F483F}">
      <dgm:prSet/>
      <dgm:spPr/>
      <dgm:t>
        <a:bodyPr/>
        <a:lstStyle/>
        <a:p>
          <a:endParaRPr lang="tr-TR">
            <a:latin typeface="Arial" panose="020B0604020202020204" pitchFamily="34" charset="0"/>
            <a:cs typeface="Arial" panose="020B0604020202020204" pitchFamily="34" charset="0"/>
          </a:endParaRPr>
        </a:p>
      </dgm:t>
    </dgm:pt>
    <dgm:pt modelId="{91BE859C-7662-4188-B852-FDFF1B91C600}" type="parTrans" cxnId="{EF6EDCD5-4648-4B44-8B28-02888E6F483F}">
      <dgm:prSet/>
      <dgm:spPr/>
      <dgm:t>
        <a:bodyPr/>
        <a:lstStyle/>
        <a:p>
          <a:endParaRPr lang="tr-TR">
            <a:latin typeface="Arial" panose="020B0604020202020204" pitchFamily="34" charset="0"/>
            <a:cs typeface="Arial" panose="020B0604020202020204" pitchFamily="34" charset="0"/>
          </a:endParaRPr>
        </a:p>
      </dgm:t>
    </dgm:pt>
    <dgm:pt modelId="{780C2EAB-0402-40FD-99F5-CDB744EE63F9}" type="pres">
      <dgm:prSet presAssocID="{48AEC468-FF8D-45B6-9FB7-3CFC2430E71C}" presName="hierChild1" presStyleCnt="0">
        <dgm:presLayoutVars>
          <dgm:chPref val="1"/>
          <dgm:dir/>
          <dgm:animOne val="branch"/>
          <dgm:animLvl val="lvl"/>
          <dgm:resizeHandles/>
        </dgm:presLayoutVars>
      </dgm:prSet>
      <dgm:spPr/>
      <dgm:t>
        <a:bodyPr/>
        <a:lstStyle/>
        <a:p>
          <a:endParaRPr lang="tr-TR"/>
        </a:p>
      </dgm:t>
    </dgm:pt>
    <dgm:pt modelId="{48381480-D080-441F-9AA1-30B8E73EF532}" type="pres">
      <dgm:prSet presAssocID="{7D85AA77-9557-446F-8DCD-8B34E0200B1D}" presName="hierRoot1" presStyleCnt="0"/>
      <dgm:spPr/>
      <dgm:t>
        <a:bodyPr/>
        <a:lstStyle/>
        <a:p>
          <a:endParaRPr lang="tr-TR"/>
        </a:p>
      </dgm:t>
    </dgm:pt>
    <dgm:pt modelId="{FA9FA97B-E814-4819-8F11-35A2041B8BCB}" type="pres">
      <dgm:prSet presAssocID="{7D85AA77-9557-446F-8DCD-8B34E0200B1D}" presName="composite" presStyleCnt="0"/>
      <dgm:spPr/>
      <dgm:t>
        <a:bodyPr/>
        <a:lstStyle/>
        <a:p>
          <a:endParaRPr lang="tr-TR"/>
        </a:p>
      </dgm:t>
    </dgm:pt>
    <dgm:pt modelId="{A292A736-9F81-46CB-BFCE-34D64B5A555B}" type="pres">
      <dgm:prSet presAssocID="{7D85AA77-9557-446F-8DCD-8B34E0200B1D}" presName="background" presStyleLbl="node0" presStyleIdx="0" presStyleCnt="1"/>
      <dgm:spPr/>
      <dgm:t>
        <a:bodyPr/>
        <a:lstStyle/>
        <a:p>
          <a:endParaRPr lang="tr-TR"/>
        </a:p>
      </dgm:t>
    </dgm:pt>
    <dgm:pt modelId="{399C87BB-FA61-44C3-A8C9-6D51C56254C0}" type="pres">
      <dgm:prSet presAssocID="{7D85AA77-9557-446F-8DCD-8B34E0200B1D}" presName="text" presStyleLbl="fgAcc0" presStyleIdx="0" presStyleCnt="1" custScaleX="760238" custScaleY="89639">
        <dgm:presLayoutVars>
          <dgm:chPref val="3"/>
        </dgm:presLayoutVars>
      </dgm:prSet>
      <dgm:spPr/>
      <dgm:t>
        <a:bodyPr/>
        <a:lstStyle/>
        <a:p>
          <a:endParaRPr lang="tr-TR"/>
        </a:p>
      </dgm:t>
    </dgm:pt>
    <dgm:pt modelId="{EA68418E-D7B7-4EC7-BF7B-DEFF324989C8}" type="pres">
      <dgm:prSet presAssocID="{7D85AA77-9557-446F-8DCD-8B34E0200B1D}" presName="hierChild2" presStyleCnt="0"/>
      <dgm:spPr/>
      <dgm:t>
        <a:bodyPr/>
        <a:lstStyle/>
        <a:p>
          <a:endParaRPr lang="tr-TR"/>
        </a:p>
      </dgm:t>
    </dgm:pt>
    <dgm:pt modelId="{2A81A7E6-F54A-4E2A-9AA7-2D907DF22C7F}" type="pres">
      <dgm:prSet presAssocID="{B5ED26F2-344B-4802-A7FB-DE1EB1060D1B}" presName="Name10" presStyleLbl="parChTrans1D2" presStyleIdx="0" presStyleCnt="3"/>
      <dgm:spPr/>
      <dgm:t>
        <a:bodyPr/>
        <a:lstStyle/>
        <a:p>
          <a:endParaRPr lang="tr-TR"/>
        </a:p>
      </dgm:t>
    </dgm:pt>
    <dgm:pt modelId="{10F6EF4E-D136-4254-8881-310995769DFB}" type="pres">
      <dgm:prSet presAssocID="{C5AD9588-0C57-4089-A7A0-B1DBE1F0DB7D}" presName="hierRoot2" presStyleCnt="0"/>
      <dgm:spPr/>
      <dgm:t>
        <a:bodyPr/>
        <a:lstStyle/>
        <a:p>
          <a:endParaRPr lang="tr-TR"/>
        </a:p>
      </dgm:t>
    </dgm:pt>
    <dgm:pt modelId="{554F6011-6E99-47FD-AED3-1D723FA3EE5F}" type="pres">
      <dgm:prSet presAssocID="{C5AD9588-0C57-4089-A7A0-B1DBE1F0DB7D}" presName="composite2" presStyleCnt="0"/>
      <dgm:spPr/>
      <dgm:t>
        <a:bodyPr/>
        <a:lstStyle/>
        <a:p>
          <a:endParaRPr lang="tr-TR"/>
        </a:p>
      </dgm:t>
    </dgm:pt>
    <dgm:pt modelId="{61DC5F36-AA8E-40D6-BF01-70AFAD5DB6B6}" type="pres">
      <dgm:prSet presAssocID="{C5AD9588-0C57-4089-A7A0-B1DBE1F0DB7D}" presName="background2" presStyleLbl="node2" presStyleIdx="0" presStyleCnt="3"/>
      <dgm:spPr/>
      <dgm:t>
        <a:bodyPr/>
        <a:lstStyle/>
        <a:p>
          <a:endParaRPr lang="tr-TR"/>
        </a:p>
      </dgm:t>
    </dgm:pt>
    <dgm:pt modelId="{E1E3634D-C3B9-4CD4-A534-9462BCC41AA2}" type="pres">
      <dgm:prSet presAssocID="{C5AD9588-0C57-4089-A7A0-B1DBE1F0DB7D}" presName="text2" presStyleLbl="fgAcc2" presStyleIdx="0" presStyleCnt="3" custScaleX="393553">
        <dgm:presLayoutVars>
          <dgm:chPref val="3"/>
        </dgm:presLayoutVars>
      </dgm:prSet>
      <dgm:spPr/>
      <dgm:t>
        <a:bodyPr/>
        <a:lstStyle/>
        <a:p>
          <a:endParaRPr lang="tr-TR"/>
        </a:p>
      </dgm:t>
    </dgm:pt>
    <dgm:pt modelId="{A0B1C317-3180-4658-A1E9-C388A7155142}" type="pres">
      <dgm:prSet presAssocID="{C5AD9588-0C57-4089-A7A0-B1DBE1F0DB7D}" presName="hierChild3" presStyleCnt="0"/>
      <dgm:spPr/>
      <dgm:t>
        <a:bodyPr/>
        <a:lstStyle/>
        <a:p>
          <a:endParaRPr lang="tr-TR"/>
        </a:p>
      </dgm:t>
    </dgm:pt>
    <dgm:pt modelId="{0FBB369F-4AB1-4655-BEC6-E1B47BDAB7F7}" type="pres">
      <dgm:prSet presAssocID="{91BE859C-7662-4188-B852-FDFF1B91C600}" presName="Name17" presStyleLbl="parChTrans1D3" presStyleIdx="0" presStyleCnt="3"/>
      <dgm:spPr/>
      <dgm:t>
        <a:bodyPr/>
        <a:lstStyle/>
        <a:p>
          <a:endParaRPr lang="tr-TR"/>
        </a:p>
      </dgm:t>
    </dgm:pt>
    <dgm:pt modelId="{53160A78-2142-4C9B-8488-97A13C1BD70F}" type="pres">
      <dgm:prSet presAssocID="{74FB2770-48FA-4519-92A0-CD3C118DCC74}" presName="hierRoot3" presStyleCnt="0"/>
      <dgm:spPr/>
      <dgm:t>
        <a:bodyPr/>
        <a:lstStyle/>
        <a:p>
          <a:endParaRPr lang="tr-TR"/>
        </a:p>
      </dgm:t>
    </dgm:pt>
    <dgm:pt modelId="{684C35B9-4B36-4883-8A2E-26D9385FF6BD}" type="pres">
      <dgm:prSet presAssocID="{74FB2770-48FA-4519-92A0-CD3C118DCC74}" presName="composite3" presStyleCnt="0"/>
      <dgm:spPr/>
      <dgm:t>
        <a:bodyPr/>
        <a:lstStyle/>
        <a:p>
          <a:endParaRPr lang="tr-TR"/>
        </a:p>
      </dgm:t>
    </dgm:pt>
    <dgm:pt modelId="{760B37FA-54A4-42E5-B143-294009B804A1}" type="pres">
      <dgm:prSet presAssocID="{74FB2770-48FA-4519-92A0-CD3C118DCC74}" presName="background3" presStyleLbl="node3" presStyleIdx="0" presStyleCnt="3"/>
      <dgm:spPr/>
      <dgm:t>
        <a:bodyPr/>
        <a:lstStyle/>
        <a:p>
          <a:endParaRPr lang="tr-TR"/>
        </a:p>
      </dgm:t>
    </dgm:pt>
    <dgm:pt modelId="{596947DB-30D2-4932-919C-21E90EE211BD}" type="pres">
      <dgm:prSet presAssocID="{74FB2770-48FA-4519-92A0-CD3C118DCC74}" presName="text3" presStyleLbl="fgAcc3" presStyleIdx="0" presStyleCnt="3" custScaleX="281345">
        <dgm:presLayoutVars>
          <dgm:chPref val="3"/>
        </dgm:presLayoutVars>
      </dgm:prSet>
      <dgm:spPr/>
      <dgm:t>
        <a:bodyPr/>
        <a:lstStyle/>
        <a:p>
          <a:endParaRPr lang="tr-TR"/>
        </a:p>
      </dgm:t>
    </dgm:pt>
    <dgm:pt modelId="{9CADD906-7BBD-4383-92E4-10CC0AA438DF}" type="pres">
      <dgm:prSet presAssocID="{74FB2770-48FA-4519-92A0-CD3C118DCC74}" presName="hierChild4" presStyleCnt="0"/>
      <dgm:spPr/>
      <dgm:t>
        <a:bodyPr/>
        <a:lstStyle/>
        <a:p>
          <a:endParaRPr lang="tr-TR"/>
        </a:p>
      </dgm:t>
    </dgm:pt>
    <dgm:pt modelId="{C525684B-6096-4929-B239-618B2FC349F3}" type="pres">
      <dgm:prSet presAssocID="{EAF7B0B3-224D-428C-B119-D914E5BF4BF6}" presName="Name23" presStyleLbl="parChTrans1D4" presStyleIdx="0" presStyleCnt="6"/>
      <dgm:spPr/>
      <dgm:t>
        <a:bodyPr/>
        <a:lstStyle/>
        <a:p>
          <a:endParaRPr lang="tr-TR"/>
        </a:p>
      </dgm:t>
    </dgm:pt>
    <dgm:pt modelId="{5956A5AF-7428-4DEB-8986-221D49CB79FA}" type="pres">
      <dgm:prSet presAssocID="{14E5BD77-226C-4AA7-B5E4-EDE53934B72D}" presName="hierRoot4" presStyleCnt="0"/>
      <dgm:spPr/>
      <dgm:t>
        <a:bodyPr/>
        <a:lstStyle/>
        <a:p>
          <a:endParaRPr lang="tr-TR"/>
        </a:p>
      </dgm:t>
    </dgm:pt>
    <dgm:pt modelId="{AFBD5623-A1D6-4BD8-B490-D50D86DA38B2}" type="pres">
      <dgm:prSet presAssocID="{14E5BD77-226C-4AA7-B5E4-EDE53934B72D}" presName="composite4" presStyleCnt="0"/>
      <dgm:spPr/>
      <dgm:t>
        <a:bodyPr/>
        <a:lstStyle/>
        <a:p>
          <a:endParaRPr lang="tr-TR"/>
        </a:p>
      </dgm:t>
    </dgm:pt>
    <dgm:pt modelId="{9571EBD5-742C-4A4E-8AA7-60BBACF9F1F9}" type="pres">
      <dgm:prSet presAssocID="{14E5BD77-226C-4AA7-B5E4-EDE53934B72D}" presName="background4" presStyleLbl="node4" presStyleIdx="0" presStyleCnt="6"/>
      <dgm:spPr/>
      <dgm:t>
        <a:bodyPr/>
        <a:lstStyle/>
        <a:p>
          <a:endParaRPr lang="tr-TR"/>
        </a:p>
      </dgm:t>
    </dgm:pt>
    <dgm:pt modelId="{F9B7D284-FAFB-4B7A-99C5-86235FD105F7}" type="pres">
      <dgm:prSet presAssocID="{14E5BD77-226C-4AA7-B5E4-EDE53934B72D}" presName="text4" presStyleLbl="fgAcc4" presStyleIdx="0" presStyleCnt="6" custScaleX="274244" custScaleY="121088">
        <dgm:presLayoutVars>
          <dgm:chPref val="3"/>
        </dgm:presLayoutVars>
      </dgm:prSet>
      <dgm:spPr/>
      <dgm:t>
        <a:bodyPr/>
        <a:lstStyle/>
        <a:p>
          <a:endParaRPr lang="tr-TR"/>
        </a:p>
      </dgm:t>
    </dgm:pt>
    <dgm:pt modelId="{049BEF71-A2F6-48B6-8366-F677F66E73F8}" type="pres">
      <dgm:prSet presAssocID="{14E5BD77-226C-4AA7-B5E4-EDE53934B72D}" presName="hierChild5" presStyleCnt="0"/>
      <dgm:spPr/>
      <dgm:t>
        <a:bodyPr/>
        <a:lstStyle/>
        <a:p>
          <a:endParaRPr lang="tr-TR"/>
        </a:p>
      </dgm:t>
    </dgm:pt>
    <dgm:pt modelId="{3CB55665-BDAF-4864-B699-C57483D8CB72}" type="pres">
      <dgm:prSet presAssocID="{4847E80E-7539-4F48-B502-84DA7F542D66}" presName="Name23" presStyleLbl="parChTrans1D4" presStyleIdx="1" presStyleCnt="6"/>
      <dgm:spPr/>
      <dgm:t>
        <a:bodyPr/>
        <a:lstStyle/>
        <a:p>
          <a:endParaRPr lang="tr-TR"/>
        </a:p>
      </dgm:t>
    </dgm:pt>
    <dgm:pt modelId="{CF4CB451-D319-43C0-9044-4745BF7F0599}" type="pres">
      <dgm:prSet presAssocID="{3D18AD2A-4CBA-4603-A6E5-969B99D49FBF}" presName="hierRoot4" presStyleCnt="0"/>
      <dgm:spPr/>
      <dgm:t>
        <a:bodyPr/>
        <a:lstStyle/>
        <a:p>
          <a:endParaRPr lang="tr-TR"/>
        </a:p>
      </dgm:t>
    </dgm:pt>
    <dgm:pt modelId="{493C0415-016A-4210-B7D2-1F7CA9025B2A}" type="pres">
      <dgm:prSet presAssocID="{3D18AD2A-4CBA-4603-A6E5-969B99D49FBF}" presName="composite4" presStyleCnt="0"/>
      <dgm:spPr/>
      <dgm:t>
        <a:bodyPr/>
        <a:lstStyle/>
        <a:p>
          <a:endParaRPr lang="tr-TR"/>
        </a:p>
      </dgm:t>
    </dgm:pt>
    <dgm:pt modelId="{4E57E5C3-02E0-44AD-97F5-6B18A06E2D53}" type="pres">
      <dgm:prSet presAssocID="{3D18AD2A-4CBA-4603-A6E5-969B99D49FBF}" presName="background4" presStyleLbl="node4" presStyleIdx="1" presStyleCnt="6"/>
      <dgm:spPr/>
      <dgm:t>
        <a:bodyPr/>
        <a:lstStyle/>
        <a:p>
          <a:endParaRPr lang="tr-TR"/>
        </a:p>
      </dgm:t>
    </dgm:pt>
    <dgm:pt modelId="{290D4DE9-270F-42F5-B7A1-4C28CA45217F}" type="pres">
      <dgm:prSet presAssocID="{3D18AD2A-4CBA-4603-A6E5-969B99D49FBF}" presName="text4" presStyleLbl="fgAcc4" presStyleIdx="1" presStyleCnt="6" custScaleX="272243" custScaleY="114203">
        <dgm:presLayoutVars>
          <dgm:chPref val="3"/>
        </dgm:presLayoutVars>
      </dgm:prSet>
      <dgm:spPr/>
      <dgm:t>
        <a:bodyPr/>
        <a:lstStyle/>
        <a:p>
          <a:endParaRPr lang="tr-TR"/>
        </a:p>
      </dgm:t>
    </dgm:pt>
    <dgm:pt modelId="{7D15ED54-7337-4905-B73A-01AAC3222D15}" type="pres">
      <dgm:prSet presAssocID="{3D18AD2A-4CBA-4603-A6E5-969B99D49FBF}" presName="hierChild5" presStyleCnt="0"/>
      <dgm:spPr/>
      <dgm:t>
        <a:bodyPr/>
        <a:lstStyle/>
        <a:p>
          <a:endParaRPr lang="tr-TR"/>
        </a:p>
      </dgm:t>
    </dgm:pt>
    <dgm:pt modelId="{C2E12DAA-772B-4CD0-AA1B-3AFB148AD449}" type="pres">
      <dgm:prSet presAssocID="{23025453-2AEC-4B6B-B102-AA38EF9E9F7C}" presName="Name10" presStyleLbl="parChTrans1D2" presStyleIdx="1" presStyleCnt="3"/>
      <dgm:spPr/>
      <dgm:t>
        <a:bodyPr/>
        <a:lstStyle/>
        <a:p>
          <a:endParaRPr lang="tr-TR"/>
        </a:p>
      </dgm:t>
    </dgm:pt>
    <dgm:pt modelId="{41259342-9015-476B-8E85-755CE30C6083}" type="pres">
      <dgm:prSet presAssocID="{51C4F695-868A-454F-9B5F-9875C8EBA26C}" presName="hierRoot2" presStyleCnt="0"/>
      <dgm:spPr/>
      <dgm:t>
        <a:bodyPr/>
        <a:lstStyle/>
        <a:p>
          <a:endParaRPr lang="tr-TR"/>
        </a:p>
      </dgm:t>
    </dgm:pt>
    <dgm:pt modelId="{C38F339C-97A3-4138-9CC1-B319723414B9}" type="pres">
      <dgm:prSet presAssocID="{51C4F695-868A-454F-9B5F-9875C8EBA26C}" presName="composite2" presStyleCnt="0"/>
      <dgm:spPr/>
      <dgm:t>
        <a:bodyPr/>
        <a:lstStyle/>
        <a:p>
          <a:endParaRPr lang="tr-TR"/>
        </a:p>
      </dgm:t>
    </dgm:pt>
    <dgm:pt modelId="{2D8E897E-FE46-4377-AA12-D7C3A69589BF}" type="pres">
      <dgm:prSet presAssocID="{51C4F695-868A-454F-9B5F-9875C8EBA26C}" presName="background2" presStyleLbl="node2" presStyleIdx="1" presStyleCnt="3"/>
      <dgm:spPr/>
      <dgm:t>
        <a:bodyPr/>
        <a:lstStyle/>
        <a:p>
          <a:endParaRPr lang="tr-TR"/>
        </a:p>
      </dgm:t>
    </dgm:pt>
    <dgm:pt modelId="{5CCD8583-95E9-4EF7-AA0D-96D3175EA67D}" type="pres">
      <dgm:prSet presAssocID="{51C4F695-868A-454F-9B5F-9875C8EBA26C}" presName="text2" presStyleLbl="fgAcc2" presStyleIdx="1" presStyleCnt="3" custScaleX="365170">
        <dgm:presLayoutVars>
          <dgm:chPref val="3"/>
        </dgm:presLayoutVars>
      </dgm:prSet>
      <dgm:spPr/>
      <dgm:t>
        <a:bodyPr/>
        <a:lstStyle/>
        <a:p>
          <a:endParaRPr lang="tr-TR"/>
        </a:p>
      </dgm:t>
    </dgm:pt>
    <dgm:pt modelId="{E8727046-66B6-48FC-BA7F-A702646AA147}" type="pres">
      <dgm:prSet presAssocID="{51C4F695-868A-454F-9B5F-9875C8EBA26C}" presName="hierChild3" presStyleCnt="0"/>
      <dgm:spPr/>
      <dgm:t>
        <a:bodyPr/>
        <a:lstStyle/>
        <a:p>
          <a:endParaRPr lang="tr-TR"/>
        </a:p>
      </dgm:t>
    </dgm:pt>
    <dgm:pt modelId="{4F611816-01D5-4748-A64C-925C0D908444}" type="pres">
      <dgm:prSet presAssocID="{022743E4-2E72-4380-9A1E-210211947138}" presName="Name17" presStyleLbl="parChTrans1D3" presStyleIdx="1" presStyleCnt="3"/>
      <dgm:spPr/>
      <dgm:t>
        <a:bodyPr/>
        <a:lstStyle/>
        <a:p>
          <a:endParaRPr lang="tr-TR"/>
        </a:p>
      </dgm:t>
    </dgm:pt>
    <dgm:pt modelId="{1E809719-C965-4437-BC74-028BA6B72AC6}" type="pres">
      <dgm:prSet presAssocID="{3DA6D223-FBBD-4B8E-B6A8-7380CC3AB3E0}" presName="hierRoot3" presStyleCnt="0"/>
      <dgm:spPr/>
      <dgm:t>
        <a:bodyPr/>
        <a:lstStyle/>
        <a:p>
          <a:endParaRPr lang="tr-TR"/>
        </a:p>
      </dgm:t>
    </dgm:pt>
    <dgm:pt modelId="{55B90A68-F70A-4EF1-9DAF-613AAEFF59ED}" type="pres">
      <dgm:prSet presAssocID="{3DA6D223-FBBD-4B8E-B6A8-7380CC3AB3E0}" presName="composite3" presStyleCnt="0"/>
      <dgm:spPr/>
      <dgm:t>
        <a:bodyPr/>
        <a:lstStyle/>
        <a:p>
          <a:endParaRPr lang="tr-TR"/>
        </a:p>
      </dgm:t>
    </dgm:pt>
    <dgm:pt modelId="{9C1C52CA-8C0D-47CA-9B8A-E82A017494EE}" type="pres">
      <dgm:prSet presAssocID="{3DA6D223-FBBD-4B8E-B6A8-7380CC3AB3E0}" presName="background3" presStyleLbl="node3" presStyleIdx="1" presStyleCnt="3"/>
      <dgm:spPr/>
      <dgm:t>
        <a:bodyPr/>
        <a:lstStyle/>
        <a:p>
          <a:endParaRPr lang="tr-TR"/>
        </a:p>
      </dgm:t>
    </dgm:pt>
    <dgm:pt modelId="{29D76289-06FB-4E66-B12C-70F168558CE6}" type="pres">
      <dgm:prSet presAssocID="{3DA6D223-FBBD-4B8E-B6A8-7380CC3AB3E0}" presName="text3" presStyleLbl="fgAcc3" presStyleIdx="1" presStyleCnt="3" custScaleX="260364" custLinFactNeighborX="985" custLinFactNeighborY="-2714">
        <dgm:presLayoutVars>
          <dgm:chPref val="3"/>
        </dgm:presLayoutVars>
      </dgm:prSet>
      <dgm:spPr/>
      <dgm:t>
        <a:bodyPr/>
        <a:lstStyle/>
        <a:p>
          <a:endParaRPr lang="tr-TR"/>
        </a:p>
      </dgm:t>
    </dgm:pt>
    <dgm:pt modelId="{7566CA72-1D52-455E-A70A-52096AABB749}" type="pres">
      <dgm:prSet presAssocID="{3DA6D223-FBBD-4B8E-B6A8-7380CC3AB3E0}" presName="hierChild4" presStyleCnt="0"/>
      <dgm:spPr/>
      <dgm:t>
        <a:bodyPr/>
        <a:lstStyle/>
        <a:p>
          <a:endParaRPr lang="tr-TR"/>
        </a:p>
      </dgm:t>
    </dgm:pt>
    <dgm:pt modelId="{6651688D-8C72-4724-934C-400B499DE602}" type="pres">
      <dgm:prSet presAssocID="{9A11C258-6DC0-4549-BB08-45F80979948F}" presName="Name23" presStyleLbl="parChTrans1D4" presStyleIdx="2" presStyleCnt="6"/>
      <dgm:spPr/>
      <dgm:t>
        <a:bodyPr/>
        <a:lstStyle/>
        <a:p>
          <a:endParaRPr lang="tr-TR"/>
        </a:p>
      </dgm:t>
    </dgm:pt>
    <dgm:pt modelId="{73345412-683C-487B-9782-758E60219B8F}" type="pres">
      <dgm:prSet presAssocID="{281B7BF5-3D64-42E0-9E94-69CE86302670}" presName="hierRoot4" presStyleCnt="0"/>
      <dgm:spPr/>
      <dgm:t>
        <a:bodyPr/>
        <a:lstStyle/>
        <a:p>
          <a:endParaRPr lang="tr-TR"/>
        </a:p>
      </dgm:t>
    </dgm:pt>
    <dgm:pt modelId="{45A33EF0-385D-4127-A7DE-916AA9A947E4}" type="pres">
      <dgm:prSet presAssocID="{281B7BF5-3D64-42E0-9E94-69CE86302670}" presName="composite4" presStyleCnt="0"/>
      <dgm:spPr/>
      <dgm:t>
        <a:bodyPr/>
        <a:lstStyle/>
        <a:p>
          <a:endParaRPr lang="tr-TR"/>
        </a:p>
      </dgm:t>
    </dgm:pt>
    <dgm:pt modelId="{FB9DD64D-ADA1-4549-906C-E9205365F0CA}" type="pres">
      <dgm:prSet presAssocID="{281B7BF5-3D64-42E0-9E94-69CE86302670}" presName="background4" presStyleLbl="node4" presStyleIdx="2" presStyleCnt="6"/>
      <dgm:spPr/>
      <dgm:t>
        <a:bodyPr/>
        <a:lstStyle/>
        <a:p>
          <a:endParaRPr lang="tr-TR"/>
        </a:p>
      </dgm:t>
    </dgm:pt>
    <dgm:pt modelId="{5E63C5A9-5D73-4CB7-A73B-267BD9C84AD1}" type="pres">
      <dgm:prSet presAssocID="{281B7BF5-3D64-42E0-9E94-69CE86302670}" presName="text4" presStyleLbl="fgAcc4" presStyleIdx="2" presStyleCnt="6" custScaleX="266135">
        <dgm:presLayoutVars>
          <dgm:chPref val="3"/>
        </dgm:presLayoutVars>
      </dgm:prSet>
      <dgm:spPr/>
      <dgm:t>
        <a:bodyPr/>
        <a:lstStyle/>
        <a:p>
          <a:endParaRPr lang="tr-TR"/>
        </a:p>
      </dgm:t>
    </dgm:pt>
    <dgm:pt modelId="{00D349B8-E7B8-495F-95EC-8BE6BD5A14CF}" type="pres">
      <dgm:prSet presAssocID="{281B7BF5-3D64-42E0-9E94-69CE86302670}" presName="hierChild5" presStyleCnt="0"/>
      <dgm:spPr/>
      <dgm:t>
        <a:bodyPr/>
        <a:lstStyle/>
        <a:p>
          <a:endParaRPr lang="tr-TR"/>
        </a:p>
      </dgm:t>
    </dgm:pt>
    <dgm:pt modelId="{206A3B32-FF05-4B63-BE56-6DBFC3B7E1C6}" type="pres">
      <dgm:prSet presAssocID="{C6FCA0BA-195E-4756-ACC7-00094FAFBF0B}" presName="Name10" presStyleLbl="parChTrans1D2" presStyleIdx="2" presStyleCnt="3"/>
      <dgm:spPr/>
      <dgm:t>
        <a:bodyPr/>
        <a:lstStyle/>
        <a:p>
          <a:endParaRPr lang="tr-TR"/>
        </a:p>
      </dgm:t>
    </dgm:pt>
    <dgm:pt modelId="{FA730CA3-D1E8-459B-A427-CC8E57A4F8AB}" type="pres">
      <dgm:prSet presAssocID="{C61CA682-1E4E-4A80-88F1-A5A1A8D35C21}" presName="hierRoot2" presStyleCnt="0"/>
      <dgm:spPr/>
      <dgm:t>
        <a:bodyPr/>
        <a:lstStyle/>
        <a:p>
          <a:endParaRPr lang="tr-TR"/>
        </a:p>
      </dgm:t>
    </dgm:pt>
    <dgm:pt modelId="{75DDD0A0-7458-41E5-A952-ECF3418B579D}" type="pres">
      <dgm:prSet presAssocID="{C61CA682-1E4E-4A80-88F1-A5A1A8D35C21}" presName="composite2" presStyleCnt="0"/>
      <dgm:spPr/>
      <dgm:t>
        <a:bodyPr/>
        <a:lstStyle/>
        <a:p>
          <a:endParaRPr lang="tr-TR"/>
        </a:p>
      </dgm:t>
    </dgm:pt>
    <dgm:pt modelId="{B4B65313-41B6-4A77-ADED-979A666F124A}" type="pres">
      <dgm:prSet presAssocID="{C61CA682-1E4E-4A80-88F1-A5A1A8D35C21}" presName="background2" presStyleLbl="node2" presStyleIdx="2" presStyleCnt="3"/>
      <dgm:spPr/>
      <dgm:t>
        <a:bodyPr/>
        <a:lstStyle/>
        <a:p>
          <a:endParaRPr lang="tr-TR"/>
        </a:p>
      </dgm:t>
    </dgm:pt>
    <dgm:pt modelId="{AD5D49B1-382F-40A1-A633-9992B8035088}" type="pres">
      <dgm:prSet presAssocID="{C61CA682-1E4E-4A80-88F1-A5A1A8D35C21}" presName="text2" presStyleLbl="fgAcc2" presStyleIdx="2" presStyleCnt="3" custScaleX="354353" custLinFactNeighborX="369" custLinFactNeighborY="-3987">
        <dgm:presLayoutVars>
          <dgm:chPref val="3"/>
        </dgm:presLayoutVars>
      </dgm:prSet>
      <dgm:spPr/>
      <dgm:t>
        <a:bodyPr/>
        <a:lstStyle/>
        <a:p>
          <a:endParaRPr lang="tr-TR"/>
        </a:p>
      </dgm:t>
    </dgm:pt>
    <dgm:pt modelId="{74F30674-34E7-4239-8ABC-31FE44D5B6E0}" type="pres">
      <dgm:prSet presAssocID="{C61CA682-1E4E-4A80-88F1-A5A1A8D35C21}" presName="hierChild3" presStyleCnt="0"/>
      <dgm:spPr/>
      <dgm:t>
        <a:bodyPr/>
        <a:lstStyle/>
        <a:p>
          <a:endParaRPr lang="tr-TR"/>
        </a:p>
      </dgm:t>
    </dgm:pt>
    <dgm:pt modelId="{6E73DEC9-B048-4CE5-85F0-8CABA9FE0F95}" type="pres">
      <dgm:prSet presAssocID="{D3DDA5E3-D6D9-4040-BA49-AE3E20E41B16}" presName="Name17" presStyleLbl="parChTrans1D3" presStyleIdx="2" presStyleCnt="3"/>
      <dgm:spPr/>
      <dgm:t>
        <a:bodyPr/>
        <a:lstStyle/>
        <a:p>
          <a:endParaRPr lang="tr-TR"/>
        </a:p>
      </dgm:t>
    </dgm:pt>
    <dgm:pt modelId="{C0DC1555-797D-4EFD-9A6B-1A7B280D5805}" type="pres">
      <dgm:prSet presAssocID="{83A8BF99-1259-40CC-B36F-63DD1E4FC84C}" presName="hierRoot3" presStyleCnt="0"/>
      <dgm:spPr/>
      <dgm:t>
        <a:bodyPr/>
        <a:lstStyle/>
        <a:p>
          <a:endParaRPr lang="tr-TR"/>
        </a:p>
      </dgm:t>
    </dgm:pt>
    <dgm:pt modelId="{20386BB4-30EC-47CF-AC9C-44CB6A3DE2E6}" type="pres">
      <dgm:prSet presAssocID="{83A8BF99-1259-40CC-B36F-63DD1E4FC84C}" presName="composite3" presStyleCnt="0"/>
      <dgm:spPr/>
      <dgm:t>
        <a:bodyPr/>
        <a:lstStyle/>
        <a:p>
          <a:endParaRPr lang="tr-TR"/>
        </a:p>
      </dgm:t>
    </dgm:pt>
    <dgm:pt modelId="{C6239F27-C4F7-41C4-899A-EDD91EC0FAB6}" type="pres">
      <dgm:prSet presAssocID="{83A8BF99-1259-40CC-B36F-63DD1E4FC84C}" presName="background3" presStyleLbl="node3" presStyleIdx="2" presStyleCnt="3"/>
      <dgm:spPr/>
      <dgm:t>
        <a:bodyPr/>
        <a:lstStyle/>
        <a:p>
          <a:endParaRPr lang="tr-TR"/>
        </a:p>
      </dgm:t>
    </dgm:pt>
    <dgm:pt modelId="{8DD02EC2-33C3-4D0E-A0E2-218E4FC7A2C3}" type="pres">
      <dgm:prSet presAssocID="{83A8BF99-1259-40CC-B36F-63DD1E4FC84C}" presName="text3" presStyleLbl="fgAcc3" presStyleIdx="2" presStyleCnt="3" custScaleX="301621">
        <dgm:presLayoutVars>
          <dgm:chPref val="3"/>
        </dgm:presLayoutVars>
      </dgm:prSet>
      <dgm:spPr/>
      <dgm:t>
        <a:bodyPr/>
        <a:lstStyle/>
        <a:p>
          <a:endParaRPr lang="tr-TR"/>
        </a:p>
      </dgm:t>
    </dgm:pt>
    <dgm:pt modelId="{AB4BDD43-C606-4066-B844-A7B2F8663D86}" type="pres">
      <dgm:prSet presAssocID="{83A8BF99-1259-40CC-B36F-63DD1E4FC84C}" presName="hierChild4" presStyleCnt="0"/>
      <dgm:spPr/>
      <dgm:t>
        <a:bodyPr/>
        <a:lstStyle/>
        <a:p>
          <a:endParaRPr lang="tr-TR"/>
        </a:p>
      </dgm:t>
    </dgm:pt>
    <dgm:pt modelId="{ABB7B44C-5F55-4315-8199-E2E8F1059DF6}" type="pres">
      <dgm:prSet presAssocID="{5B0700C8-F842-4578-9996-D77C0DE9F769}" presName="Name23" presStyleLbl="parChTrans1D4" presStyleIdx="3" presStyleCnt="6"/>
      <dgm:spPr/>
      <dgm:t>
        <a:bodyPr/>
        <a:lstStyle/>
        <a:p>
          <a:endParaRPr lang="tr-TR"/>
        </a:p>
      </dgm:t>
    </dgm:pt>
    <dgm:pt modelId="{DDAA9FD5-01BF-4633-9BAE-B40CB957944E}" type="pres">
      <dgm:prSet presAssocID="{DA62918D-9DED-42BF-907F-717D958A22DD}" presName="hierRoot4" presStyleCnt="0"/>
      <dgm:spPr/>
      <dgm:t>
        <a:bodyPr/>
        <a:lstStyle/>
        <a:p>
          <a:endParaRPr lang="tr-TR"/>
        </a:p>
      </dgm:t>
    </dgm:pt>
    <dgm:pt modelId="{61BB6485-856A-4BC8-AA71-C6CDBBE1F729}" type="pres">
      <dgm:prSet presAssocID="{DA62918D-9DED-42BF-907F-717D958A22DD}" presName="composite4" presStyleCnt="0"/>
      <dgm:spPr/>
      <dgm:t>
        <a:bodyPr/>
        <a:lstStyle/>
        <a:p>
          <a:endParaRPr lang="tr-TR"/>
        </a:p>
      </dgm:t>
    </dgm:pt>
    <dgm:pt modelId="{BBB3E61F-A85E-43D0-95AE-2047A9E28F10}" type="pres">
      <dgm:prSet presAssocID="{DA62918D-9DED-42BF-907F-717D958A22DD}" presName="background4" presStyleLbl="node4" presStyleIdx="3" presStyleCnt="6"/>
      <dgm:spPr/>
      <dgm:t>
        <a:bodyPr/>
        <a:lstStyle/>
        <a:p>
          <a:endParaRPr lang="tr-TR"/>
        </a:p>
      </dgm:t>
    </dgm:pt>
    <dgm:pt modelId="{383FB83B-63D2-4345-B093-05339A85CBAC}" type="pres">
      <dgm:prSet presAssocID="{DA62918D-9DED-42BF-907F-717D958A22DD}" presName="text4" presStyleLbl="fgAcc4" presStyleIdx="3" presStyleCnt="6" custScaleX="287357">
        <dgm:presLayoutVars>
          <dgm:chPref val="3"/>
        </dgm:presLayoutVars>
      </dgm:prSet>
      <dgm:spPr/>
      <dgm:t>
        <a:bodyPr/>
        <a:lstStyle/>
        <a:p>
          <a:endParaRPr lang="tr-TR"/>
        </a:p>
      </dgm:t>
    </dgm:pt>
    <dgm:pt modelId="{8B6CBA5C-4716-4470-848D-62BB4137A38A}" type="pres">
      <dgm:prSet presAssocID="{DA62918D-9DED-42BF-907F-717D958A22DD}" presName="hierChild5" presStyleCnt="0"/>
      <dgm:spPr/>
      <dgm:t>
        <a:bodyPr/>
        <a:lstStyle/>
        <a:p>
          <a:endParaRPr lang="tr-TR"/>
        </a:p>
      </dgm:t>
    </dgm:pt>
    <dgm:pt modelId="{380D4567-81B8-4DF9-AAEE-EDC9A3B93566}" type="pres">
      <dgm:prSet presAssocID="{4A7FBD99-6796-4B11-848F-44A7815DAAFB}" presName="Name23" presStyleLbl="parChTrans1D4" presStyleIdx="4" presStyleCnt="6"/>
      <dgm:spPr/>
      <dgm:t>
        <a:bodyPr/>
        <a:lstStyle/>
        <a:p>
          <a:endParaRPr lang="tr-TR"/>
        </a:p>
      </dgm:t>
    </dgm:pt>
    <dgm:pt modelId="{0C496A64-C1DE-4870-AFC1-D837EFF01982}" type="pres">
      <dgm:prSet presAssocID="{E26FEA96-F735-4A41-B2AB-1E39424CBC29}" presName="hierRoot4" presStyleCnt="0"/>
      <dgm:spPr/>
      <dgm:t>
        <a:bodyPr/>
        <a:lstStyle/>
        <a:p>
          <a:endParaRPr lang="tr-TR"/>
        </a:p>
      </dgm:t>
    </dgm:pt>
    <dgm:pt modelId="{9873BD40-52F8-4621-A018-DFC51AF53CF4}" type="pres">
      <dgm:prSet presAssocID="{E26FEA96-F735-4A41-B2AB-1E39424CBC29}" presName="composite4" presStyleCnt="0"/>
      <dgm:spPr/>
      <dgm:t>
        <a:bodyPr/>
        <a:lstStyle/>
        <a:p>
          <a:endParaRPr lang="tr-TR"/>
        </a:p>
      </dgm:t>
    </dgm:pt>
    <dgm:pt modelId="{7747D2E4-E315-42D3-AE0A-0F83077914BC}" type="pres">
      <dgm:prSet presAssocID="{E26FEA96-F735-4A41-B2AB-1E39424CBC29}" presName="background4" presStyleLbl="node4" presStyleIdx="4" presStyleCnt="6"/>
      <dgm:spPr/>
      <dgm:t>
        <a:bodyPr/>
        <a:lstStyle/>
        <a:p>
          <a:endParaRPr lang="tr-TR"/>
        </a:p>
      </dgm:t>
    </dgm:pt>
    <dgm:pt modelId="{8F83A92E-BC0B-4EB5-8442-D53F4870959D}" type="pres">
      <dgm:prSet presAssocID="{E26FEA96-F735-4A41-B2AB-1E39424CBC29}" presName="text4" presStyleLbl="fgAcc4" presStyleIdx="4" presStyleCnt="6" custScaleX="279600">
        <dgm:presLayoutVars>
          <dgm:chPref val="3"/>
        </dgm:presLayoutVars>
      </dgm:prSet>
      <dgm:spPr/>
      <dgm:t>
        <a:bodyPr/>
        <a:lstStyle/>
        <a:p>
          <a:endParaRPr lang="tr-TR"/>
        </a:p>
      </dgm:t>
    </dgm:pt>
    <dgm:pt modelId="{9DE1ADC3-AD7F-48BC-AFDD-9E9311626341}" type="pres">
      <dgm:prSet presAssocID="{E26FEA96-F735-4A41-B2AB-1E39424CBC29}" presName="hierChild5" presStyleCnt="0"/>
      <dgm:spPr/>
      <dgm:t>
        <a:bodyPr/>
        <a:lstStyle/>
        <a:p>
          <a:endParaRPr lang="tr-TR"/>
        </a:p>
      </dgm:t>
    </dgm:pt>
    <dgm:pt modelId="{E4B99A27-A622-4A4C-9B04-9ECF5E2DDF67}" type="pres">
      <dgm:prSet presAssocID="{42939881-196B-45DF-9E8F-6F6367E7AA20}" presName="Name23" presStyleLbl="parChTrans1D4" presStyleIdx="5" presStyleCnt="6"/>
      <dgm:spPr/>
      <dgm:t>
        <a:bodyPr/>
        <a:lstStyle/>
        <a:p>
          <a:endParaRPr lang="tr-TR"/>
        </a:p>
      </dgm:t>
    </dgm:pt>
    <dgm:pt modelId="{E920C7EB-2FB3-4851-93FE-F52C13B415DD}" type="pres">
      <dgm:prSet presAssocID="{32FD161F-E783-42D3-8D83-D99091F25DF2}" presName="hierRoot4" presStyleCnt="0"/>
      <dgm:spPr/>
      <dgm:t>
        <a:bodyPr/>
        <a:lstStyle/>
        <a:p>
          <a:endParaRPr lang="tr-TR"/>
        </a:p>
      </dgm:t>
    </dgm:pt>
    <dgm:pt modelId="{7527D834-6679-4E03-B16D-F81E20B458D2}" type="pres">
      <dgm:prSet presAssocID="{32FD161F-E783-42D3-8D83-D99091F25DF2}" presName="composite4" presStyleCnt="0"/>
      <dgm:spPr/>
      <dgm:t>
        <a:bodyPr/>
        <a:lstStyle/>
        <a:p>
          <a:endParaRPr lang="tr-TR"/>
        </a:p>
      </dgm:t>
    </dgm:pt>
    <dgm:pt modelId="{DC5040CE-043D-4102-AD8A-49856AFD9489}" type="pres">
      <dgm:prSet presAssocID="{32FD161F-E783-42D3-8D83-D99091F25DF2}" presName="background4" presStyleLbl="node4" presStyleIdx="5" presStyleCnt="6"/>
      <dgm:spPr/>
      <dgm:t>
        <a:bodyPr/>
        <a:lstStyle/>
        <a:p>
          <a:endParaRPr lang="tr-TR"/>
        </a:p>
      </dgm:t>
    </dgm:pt>
    <dgm:pt modelId="{3A50E927-3D33-408E-B592-299E5FCA95D6}" type="pres">
      <dgm:prSet presAssocID="{32FD161F-E783-42D3-8D83-D99091F25DF2}" presName="text4" presStyleLbl="fgAcc4" presStyleIdx="5" presStyleCnt="6" custScaleX="277661">
        <dgm:presLayoutVars>
          <dgm:chPref val="3"/>
        </dgm:presLayoutVars>
      </dgm:prSet>
      <dgm:spPr/>
      <dgm:t>
        <a:bodyPr/>
        <a:lstStyle/>
        <a:p>
          <a:endParaRPr lang="tr-TR"/>
        </a:p>
      </dgm:t>
    </dgm:pt>
    <dgm:pt modelId="{C0EDC9B8-F679-43F1-BB66-F19895752A18}" type="pres">
      <dgm:prSet presAssocID="{32FD161F-E783-42D3-8D83-D99091F25DF2}" presName="hierChild5" presStyleCnt="0"/>
      <dgm:spPr/>
      <dgm:t>
        <a:bodyPr/>
        <a:lstStyle/>
        <a:p>
          <a:endParaRPr lang="tr-TR"/>
        </a:p>
      </dgm:t>
    </dgm:pt>
  </dgm:ptLst>
  <dgm:cxnLst>
    <dgm:cxn modelId="{BF9BF29E-037B-4328-842D-66D0BE78D974}" srcId="{83A8BF99-1259-40CC-B36F-63DD1E4FC84C}" destId="{DA62918D-9DED-42BF-907F-717D958A22DD}" srcOrd="0" destOrd="0" parTransId="{5B0700C8-F842-4578-9996-D77C0DE9F769}" sibTransId="{F687C0DF-6DD5-4A0E-BA9C-4DA094AD13D9}"/>
    <dgm:cxn modelId="{25ED999D-247F-4131-9DCC-35D723ADEA4D}" type="presOf" srcId="{91BE859C-7662-4188-B852-FDFF1B91C600}" destId="{0FBB369F-4AB1-4655-BEC6-E1B47BDAB7F7}" srcOrd="0" destOrd="0" presId="urn:microsoft.com/office/officeart/2005/8/layout/hierarchy1"/>
    <dgm:cxn modelId="{260C1544-D511-4D90-93BD-121D068B7AEE}" type="presOf" srcId="{C6FCA0BA-195E-4756-ACC7-00094FAFBF0B}" destId="{206A3B32-FF05-4B63-BE56-6DBFC3B7E1C6}" srcOrd="0" destOrd="0" presId="urn:microsoft.com/office/officeart/2005/8/layout/hierarchy1"/>
    <dgm:cxn modelId="{8B122AC7-6252-448F-9D50-D8ADFC3E7CE3}" srcId="{14E5BD77-226C-4AA7-B5E4-EDE53934B72D}" destId="{3D18AD2A-4CBA-4603-A6E5-969B99D49FBF}" srcOrd="0" destOrd="0" parTransId="{4847E80E-7539-4F48-B502-84DA7F542D66}" sibTransId="{D6230712-A19E-433F-9A38-4A12BD6C8114}"/>
    <dgm:cxn modelId="{03BDBAA0-48B6-409D-B454-9EAF80133570}" srcId="{3DA6D223-FBBD-4B8E-B6A8-7380CC3AB3E0}" destId="{281B7BF5-3D64-42E0-9E94-69CE86302670}" srcOrd="0" destOrd="0" parTransId="{9A11C258-6DC0-4549-BB08-45F80979948F}" sibTransId="{030C3FB7-458D-45C4-93CE-200A1CF554FC}"/>
    <dgm:cxn modelId="{E538CEF3-8B88-4BE1-808B-49F1D97AE239}" type="presOf" srcId="{83A8BF99-1259-40CC-B36F-63DD1E4FC84C}" destId="{8DD02EC2-33C3-4D0E-A0E2-218E4FC7A2C3}" srcOrd="0" destOrd="0" presId="urn:microsoft.com/office/officeart/2005/8/layout/hierarchy1"/>
    <dgm:cxn modelId="{5E0D6631-D806-4510-A7CB-3E16767AFD98}" srcId="{C61CA682-1E4E-4A80-88F1-A5A1A8D35C21}" destId="{83A8BF99-1259-40CC-B36F-63DD1E4FC84C}" srcOrd="0" destOrd="0" parTransId="{D3DDA5E3-D6D9-4040-BA49-AE3E20E41B16}" sibTransId="{2D93C8E3-7B65-4C16-8DF6-4EEF152E6940}"/>
    <dgm:cxn modelId="{0235B746-0ED6-4573-AA43-FC1D8A11E8C9}" srcId="{48AEC468-FF8D-45B6-9FB7-3CFC2430E71C}" destId="{7D85AA77-9557-446F-8DCD-8B34E0200B1D}" srcOrd="0" destOrd="0" parTransId="{1CAE3B97-471B-4B4B-937C-BCEF9713174B}" sibTransId="{B07870FA-6EBB-4E10-980E-087126E18347}"/>
    <dgm:cxn modelId="{EF6EDCD5-4648-4B44-8B28-02888E6F483F}" srcId="{C5AD9588-0C57-4089-A7A0-B1DBE1F0DB7D}" destId="{74FB2770-48FA-4519-92A0-CD3C118DCC74}" srcOrd="0" destOrd="0" parTransId="{91BE859C-7662-4188-B852-FDFF1B91C600}" sibTransId="{7A8BC769-71C0-4C5F-8A7C-2621A914FCB0}"/>
    <dgm:cxn modelId="{2B60E0DA-2703-4798-9202-3FAEAE5C36D0}" type="presOf" srcId="{48AEC468-FF8D-45B6-9FB7-3CFC2430E71C}" destId="{780C2EAB-0402-40FD-99F5-CDB744EE63F9}" srcOrd="0" destOrd="0" presId="urn:microsoft.com/office/officeart/2005/8/layout/hierarchy1"/>
    <dgm:cxn modelId="{1725D30E-C581-4A86-8055-F80CD68FB785}" srcId="{7D85AA77-9557-446F-8DCD-8B34E0200B1D}" destId="{C61CA682-1E4E-4A80-88F1-A5A1A8D35C21}" srcOrd="2" destOrd="0" parTransId="{C6FCA0BA-195E-4756-ACC7-00094FAFBF0B}" sibTransId="{9EA3F929-5B43-4B30-B632-410ADB595F76}"/>
    <dgm:cxn modelId="{4435B9D1-B261-4987-89D3-731FA62297B9}" type="presOf" srcId="{42939881-196B-45DF-9E8F-6F6367E7AA20}" destId="{E4B99A27-A622-4A4C-9B04-9ECF5E2DDF67}" srcOrd="0" destOrd="0" presId="urn:microsoft.com/office/officeart/2005/8/layout/hierarchy1"/>
    <dgm:cxn modelId="{DA4A3B15-E6CB-4727-97C1-0CD05E445AE4}" type="presOf" srcId="{C61CA682-1E4E-4A80-88F1-A5A1A8D35C21}" destId="{AD5D49B1-382F-40A1-A633-9992B8035088}" srcOrd="0" destOrd="0" presId="urn:microsoft.com/office/officeart/2005/8/layout/hierarchy1"/>
    <dgm:cxn modelId="{0871D4C8-6124-44B1-921A-FA04E0B68C87}" type="presOf" srcId="{281B7BF5-3D64-42E0-9E94-69CE86302670}" destId="{5E63C5A9-5D73-4CB7-A73B-267BD9C84AD1}" srcOrd="0" destOrd="0" presId="urn:microsoft.com/office/officeart/2005/8/layout/hierarchy1"/>
    <dgm:cxn modelId="{03D3E9D4-B8C6-434B-830F-CC5D97C47BDB}" type="presOf" srcId="{9A11C258-6DC0-4549-BB08-45F80979948F}" destId="{6651688D-8C72-4724-934C-400B499DE602}" srcOrd="0" destOrd="0" presId="urn:microsoft.com/office/officeart/2005/8/layout/hierarchy1"/>
    <dgm:cxn modelId="{1815613E-F30D-4207-8911-1D98176EA150}" type="presOf" srcId="{C5AD9588-0C57-4089-A7A0-B1DBE1F0DB7D}" destId="{E1E3634D-C3B9-4CD4-A534-9462BCC41AA2}" srcOrd="0" destOrd="0" presId="urn:microsoft.com/office/officeart/2005/8/layout/hierarchy1"/>
    <dgm:cxn modelId="{7E1139DA-1FC8-4262-8B00-C44B857A365E}" type="presOf" srcId="{5B0700C8-F842-4578-9996-D77C0DE9F769}" destId="{ABB7B44C-5F55-4315-8199-E2E8F1059DF6}" srcOrd="0" destOrd="0" presId="urn:microsoft.com/office/officeart/2005/8/layout/hierarchy1"/>
    <dgm:cxn modelId="{4CD6CCAF-BD01-43DF-B3D2-8FD060CCD5A6}" type="presOf" srcId="{4847E80E-7539-4F48-B502-84DA7F542D66}" destId="{3CB55665-BDAF-4864-B699-C57483D8CB72}" srcOrd="0" destOrd="0" presId="urn:microsoft.com/office/officeart/2005/8/layout/hierarchy1"/>
    <dgm:cxn modelId="{B19273E1-07F1-48F2-A081-3001B74B013C}" srcId="{DA62918D-9DED-42BF-907F-717D958A22DD}" destId="{E26FEA96-F735-4A41-B2AB-1E39424CBC29}" srcOrd="0" destOrd="0" parTransId="{4A7FBD99-6796-4B11-848F-44A7815DAAFB}" sibTransId="{D2075687-A50E-41DE-8201-59528DF9765C}"/>
    <dgm:cxn modelId="{B9AC9831-45C7-4541-9750-7E1A1FF8C896}" type="presOf" srcId="{3D18AD2A-4CBA-4603-A6E5-969B99D49FBF}" destId="{290D4DE9-270F-42F5-B7A1-4C28CA45217F}" srcOrd="0" destOrd="0" presId="urn:microsoft.com/office/officeart/2005/8/layout/hierarchy1"/>
    <dgm:cxn modelId="{CDEDC2DF-8FBE-4F32-BB4A-C96FACF144E0}" type="presOf" srcId="{23025453-2AEC-4B6B-B102-AA38EF9E9F7C}" destId="{C2E12DAA-772B-4CD0-AA1B-3AFB148AD449}" srcOrd="0" destOrd="0" presId="urn:microsoft.com/office/officeart/2005/8/layout/hierarchy1"/>
    <dgm:cxn modelId="{B3F69288-55FF-47D2-8FC4-0DC34DDEF0E4}" type="presOf" srcId="{32FD161F-E783-42D3-8D83-D99091F25DF2}" destId="{3A50E927-3D33-408E-B592-299E5FCA95D6}" srcOrd="0" destOrd="0" presId="urn:microsoft.com/office/officeart/2005/8/layout/hierarchy1"/>
    <dgm:cxn modelId="{182CB1F1-F6D2-4539-8FD7-76925601D3A4}" type="presOf" srcId="{7D85AA77-9557-446F-8DCD-8B34E0200B1D}" destId="{399C87BB-FA61-44C3-A8C9-6D51C56254C0}" srcOrd="0" destOrd="0" presId="urn:microsoft.com/office/officeart/2005/8/layout/hierarchy1"/>
    <dgm:cxn modelId="{F8FFBB32-1D6D-4B62-8B9E-7A4DE238AE8A}" type="presOf" srcId="{EAF7B0B3-224D-428C-B119-D914E5BF4BF6}" destId="{C525684B-6096-4929-B239-618B2FC349F3}" srcOrd="0" destOrd="0" presId="urn:microsoft.com/office/officeart/2005/8/layout/hierarchy1"/>
    <dgm:cxn modelId="{96904B94-003E-4F89-B4C9-D55D2CB20877}" type="presOf" srcId="{14E5BD77-226C-4AA7-B5E4-EDE53934B72D}" destId="{F9B7D284-FAFB-4B7A-99C5-86235FD105F7}" srcOrd="0" destOrd="0" presId="urn:microsoft.com/office/officeart/2005/8/layout/hierarchy1"/>
    <dgm:cxn modelId="{7C5954F4-D7FC-4641-81DB-A1B01AD2ED13}" type="presOf" srcId="{D3DDA5E3-D6D9-4040-BA49-AE3E20E41B16}" destId="{6E73DEC9-B048-4CE5-85F0-8CABA9FE0F95}" srcOrd="0" destOrd="0" presId="urn:microsoft.com/office/officeart/2005/8/layout/hierarchy1"/>
    <dgm:cxn modelId="{7EED1697-08A5-47F0-BBE2-641A18461044}" type="presOf" srcId="{E26FEA96-F735-4A41-B2AB-1E39424CBC29}" destId="{8F83A92E-BC0B-4EB5-8442-D53F4870959D}" srcOrd="0" destOrd="0" presId="urn:microsoft.com/office/officeart/2005/8/layout/hierarchy1"/>
    <dgm:cxn modelId="{2B026E36-C514-4208-ADFC-B2B7EDF42996}" type="presOf" srcId="{3DA6D223-FBBD-4B8E-B6A8-7380CC3AB3E0}" destId="{29D76289-06FB-4E66-B12C-70F168558CE6}" srcOrd="0" destOrd="0" presId="urn:microsoft.com/office/officeart/2005/8/layout/hierarchy1"/>
    <dgm:cxn modelId="{959C0754-C15E-4C1A-A082-CFE0CFAAD074}" type="presOf" srcId="{022743E4-2E72-4380-9A1E-210211947138}" destId="{4F611816-01D5-4748-A64C-925C0D908444}" srcOrd="0" destOrd="0" presId="urn:microsoft.com/office/officeart/2005/8/layout/hierarchy1"/>
    <dgm:cxn modelId="{89AAF84A-4261-4DCB-B8C0-CD4CB806910B}" srcId="{51C4F695-868A-454F-9B5F-9875C8EBA26C}" destId="{3DA6D223-FBBD-4B8E-B6A8-7380CC3AB3E0}" srcOrd="0" destOrd="0" parTransId="{022743E4-2E72-4380-9A1E-210211947138}" sibTransId="{0697583A-AC98-4727-BF3D-5A275D0D35F8}"/>
    <dgm:cxn modelId="{A6350696-D3B3-4DC3-BC01-6E958FECD9A6}" type="presOf" srcId="{4A7FBD99-6796-4B11-848F-44A7815DAAFB}" destId="{380D4567-81B8-4DF9-AAEE-EDC9A3B93566}" srcOrd="0" destOrd="0" presId="urn:microsoft.com/office/officeart/2005/8/layout/hierarchy1"/>
    <dgm:cxn modelId="{AC1DF31C-9D8C-4015-970A-F58D831297E4}" type="presOf" srcId="{74FB2770-48FA-4519-92A0-CD3C118DCC74}" destId="{596947DB-30D2-4932-919C-21E90EE211BD}" srcOrd="0" destOrd="0" presId="urn:microsoft.com/office/officeart/2005/8/layout/hierarchy1"/>
    <dgm:cxn modelId="{C8D69C2D-2212-4A5D-AA9B-D571DD5FBAE4}" srcId="{74FB2770-48FA-4519-92A0-CD3C118DCC74}" destId="{14E5BD77-226C-4AA7-B5E4-EDE53934B72D}" srcOrd="0" destOrd="0" parTransId="{EAF7B0B3-224D-428C-B119-D914E5BF4BF6}" sibTransId="{008B4E43-B6C3-4B80-A368-FF8E9E3AB04B}"/>
    <dgm:cxn modelId="{07DBD7F6-75EA-424F-9A3A-6E1E1C2A64F5}" type="presOf" srcId="{51C4F695-868A-454F-9B5F-9875C8EBA26C}" destId="{5CCD8583-95E9-4EF7-AA0D-96D3175EA67D}" srcOrd="0" destOrd="0" presId="urn:microsoft.com/office/officeart/2005/8/layout/hierarchy1"/>
    <dgm:cxn modelId="{E4B30A41-9E4D-410D-941F-F00CD1F7DDED}" type="presOf" srcId="{DA62918D-9DED-42BF-907F-717D958A22DD}" destId="{383FB83B-63D2-4345-B093-05339A85CBAC}" srcOrd="0" destOrd="0" presId="urn:microsoft.com/office/officeart/2005/8/layout/hierarchy1"/>
    <dgm:cxn modelId="{37536924-AFCE-4EA3-AC3D-53C6171978E2}" srcId="{7D85AA77-9557-446F-8DCD-8B34E0200B1D}" destId="{51C4F695-868A-454F-9B5F-9875C8EBA26C}" srcOrd="1" destOrd="0" parTransId="{23025453-2AEC-4B6B-B102-AA38EF9E9F7C}" sibTransId="{03769818-5D38-429B-8EE3-1D150BDEF9C6}"/>
    <dgm:cxn modelId="{1358A424-34EE-4895-AB80-EB2D912E4E0A}" srcId="{7D85AA77-9557-446F-8DCD-8B34E0200B1D}" destId="{C5AD9588-0C57-4089-A7A0-B1DBE1F0DB7D}" srcOrd="0" destOrd="0" parTransId="{B5ED26F2-344B-4802-A7FB-DE1EB1060D1B}" sibTransId="{621A2AA3-5141-45EF-9738-99B221307507}"/>
    <dgm:cxn modelId="{3BDB0840-866D-4297-BF28-A22B238A4576}" type="presOf" srcId="{B5ED26F2-344B-4802-A7FB-DE1EB1060D1B}" destId="{2A81A7E6-F54A-4E2A-9AA7-2D907DF22C7F}" srcOrd="0" destOrd="0" presId="urn:microsoft.com/office/officeart/2005/8/layout/hierarchy1"/>
    <dgm:cxn modelId="{496BF143-ED98-40D5-89BD-2D804CB935F3}" srcId="{E26FEA96-F735-4A41-B2AB-1E39424CBC29}" destId="{32FD161F-E783-42D3-8D83-D99091F25DF2}" srcOrd="0" destOrd="0" parTransId="{42939881-196B-45DF-9E8F-6F6367E7AA20}" sibTransId="{FB02B6B4-022C-4F30-96BB-5AF89E7BFF5C}"/>
    <dgm:cxn modelId="{297FD571-8904-476B-95B0-CF24F4BF439A}" type="presParOf" srcId="{780C2EAB-0402-40FD-99F5-CDB744EE63F9}" destId="{48381480-D080-441F-9AA1-30B8E73EF532}" srcOrd="0" destOrd="0" presId="urn:microsoft.com/office/officeart/2005/8/layout/hierarchy1"/>
    <dgm:cxn modelId="{A1E5D1B7-169F-4ACB-A7F7-7F4333C1D518}" type="presParOf" srcId="{48381480-D080-441F-9AA1-30B8E73EF532}" destId="{FA9FA97B-E814-4819-8F11-35A2041B8BCB}" srcOrd="0" destOrd="0" presId="urn:microsoft.com/office/officeart/2005/8/layout/hierarchy1"/>
    <dgm:cxn modelId="{D47F4C45-FF63-4E98-B716-3F64E4C7AF40}" type="presParOf" srcId="{FA9FA97B-E814-4819-8F11-35A2041B8BCB}" destId="{A292A736-9F81-46CB-BFCE-34D64B5A555B}" srcOrd="0" destOrd="0" presId="urn:microsoft.com/office/officeart/2005/8/layout/hierarchy1"/>
    <dgm:cxn modelId="{82DE18BA-79BC-4D5D-8C6F-763A6DC32CE7}" type="presParOf" srcId="{FA9FA97B-E814-4819-8F11-35A2041B8BCB}" destId="{399C87BB-FA61-44C3-A8C9-6D51C56254C0}" srcOrd="1" destOrd="0" presId="urn:microsoft.com/office/officeart/2005/8/layout/hierarchy1"/>
    <dgm:cxn modelId="{F89F4A4D-62FE-4D17-A214-7FEBCA242697}" type="presParOf" srcId="{48381480-D080-441F-9AA1-30B8E73EF532}" destId="{EA68418E-D7B7-4EC7-BF7B-DEFF324989C8}" srcOrd="1" destOrd="0" presId="urn:microsoft.com/office/officeart/2005/8/layout/hierarchy1"/>
    <dgm:cxn modelId="{7DA0B5DC-9AE1-41F0-A11C-FE246A597D60}" type="presParOf" srcId="{EA68418E-D7B7-4EC7-BF7B-DEFF324989C8}" destId="{2A81A7E6-F54A-4E2A-9AA7-2D907DF22C7F}" srcOrd="0" destOrd="0" presId="urn:microsoft.com/office/officeart/2005/8/layout/hierarchy1"/>
    <dgm:cxn modelId="{BB38459B-CCE8-4FE0-BCA4-E1273F3380F4}" type="presParOf" srcId="{EA68418E-D7B7-4EC7-BF7B-DEFF324989C8}" destId="{10F6EF4E-D136-4254-8881-310995769DFB}" srcOrd="1" destOrd="0" presId="urn:microsoft.com/office/officeart/2005/8/layout/hierarchy1"/>
    <dgm:cxn modelId="{662340A3-3A83-464B-B1D4-2FA3886B72B0}" type="presParOf" srcId="{10F6EF4E-D136-4254-8881-310995769DFB}" destId="{554F6011-6E99-47FD-AED3-1D723FA3EE5F}" srcOrd="0" destOrd="0" presId="urn:microsoft.com/office/officeart/2005/8/layout/hierarchy1"/>
    <dgm:cxn modelId="{6214BF05-C914-45F3-8407-BDC166D27C90}" type="presParOf" srcId="{554F6011-6E99-47FD-AED3-1D723FA3EE5F}" destId="{61DC5F36-AA8E-40D6-BF01-70AFAD5DB6B6}" srcOrd="0" destOrd="0" presId="urn:microsoft.com/office/officeart/2005/8/layout/hierarchy1"/>
    <dgm:cxn modelId="{F2FEF5B9-E853-4926-9BE8-1AF3C6C332FA}" type="presParOf" srcId="{554F6011-6E99-47FD-AED3-1D723FA3EE5F}" destId="{E1E3634D-C3B9-4CD4-A534-9462BCC41AA2}" srcOrd="1" destOrd="0" presId="urn:microsoft.com/office/officeart/2005/8/layout/hierarchy1"/>
    <dgm:cxn modelId="{46EB5605-AA0E-4497-A653-583EB5E0F416}" type="presParOf" srcId="{10F6EF4E-D136-4254-8881-310995769DFB}" destId="{A0B1C317-3180-4658-A1E9-C388A7155142}" srcOrd="1" destOrd="0" presId="urn:microsoft.com/office/officeart/2005/8/layout/hierarchy1"/>
    <dgm:cxn modelId="{57C00DFB-A587-4C7B-A12F-124C1C860C75}" type="presParOf" srcId="{A0B1C317-3180-4658-A1E9-C388A7155142}" destId="{0FBB369F-4AB1-4655-BEC6-E1B47BDAB7F7}" srcOrd="0" destOrd="0" presId="urn:microsoft.com/office/officeart/2005/8/layout/hierarchy1"/>
    <dgm:cxn modelId="{7D2FD1DE-ECE1-4D13-8D51-EEDDBEA41044}" type="presParOf" srcId="{A0B1C317-3180-4658-A1E9-C388A7155142}" destId="{53160A78-2142-4C9B-8488-97A13C1BD70F}" srcOrd="1" destOrd="0" presId="urn:microsoft.com/office/officeart/2005/8/layout/hierarchy1"/>
    <dgm:cxn modelId="{4C6B15DA-660C-47F4-9492-CE7924BF9FB3}" type="presParOf" srcId="{53160A78-2142-4C9B-8488-97A13C1BD70F}" destId="{684C35B9-4B36-4883-8A2E-26D9385FF6BD}" srcOrd="0" destOrd="0" presId="urn:microsoft.com/office/officeart/2005/8/layout/hierarchy1"/>
    <dgm:cxn modelId="{1BAED583-F421-4AF0-A556-B2A522EF5E71}" type="presParOf" srcId="{684C35B9-4B36-4883-8A2E-26D9385FF6BD}" destId="{760B37FA-54A4-42E5-B143-294009B804A1}" srcOrd="0" destOrd="0" presId="urn:microsoft.com/office/officeart/2005/8/layout/hierarchy1"/>
    <dgm:cxn modelId="{13A602E2-4FF2-4463-8F57-F877DD53DBDC}" type="presParOf" srcId="{684C35B9-4B36-4883-8A2E-26D9385FF6BD}" destId="{596947DB-30D2-4932-919C-21E90EE211BD}" srcOrd="1" destOrd="0" presId="urn:microsoft.com/office/officeart/2005/8/layout/hierarchy1"/>
    <dgm:cxn modelId="{0F84B8E9-F8DF-49D1-922C-0D8AB73D8FEE}" type="presParOf" srcId="{53160A78-2142-4C9B-8488-97A13C1BD70F}" destId="{9CADD906-7BBD-4383-92E4-10CC0AA438DF}" srcOrd="1" destOrd="0" presId="urn:microsoft.com/office/officeart/2005/8/layout/hierarchy1"/>
    <dgm:cxn modelId="{E4F5AB31-A271-4500-8B1D-C81B7607A396}" type="presParOf" srcId="{9CADD906-7BBD-4383-92E4-10CC0AA438DF}" destId="{C525684B-6096-4929-B239-618B2FC349F3}" srcOrd="0" destOrd="0" presId="urn:microsoft.com/office/officeart/2005/8/layout/hierarchy1"/>
    <dgm:cxn modelId="{D6CD1453-7B46-4970-9D95-BD9942A91C01}" type="presParOf" srcId="{9CADD906-7BBD-4383-92E4-10CC0AA438DF}" destId="{5956A5AF-7428-4DEB-8986-221D49CB79FA}" srcOrd="1" destOrd="0" presId="urn:microsoft.com/office/officeart/2005/8/layout/hierarchy1"/>
    <dgm:cxn modelId="{BED23583-C144-407B-94CF-50D8DD7BD3C9}" type="presParOf" srcId="{5956A5AF-7428-4DEB-8986-221D49CB79FA}" destId="{AFBD5623-A1D6-4BD8-B490-D50D86DA38B2}" srcOrd="0" destOrd="0" presId="urn:microsoft.com/office/officeart/2005/8/layout/hierarchy1"/>
    <dgm:cxn modelId="{3075ECE8-0CB5-4602-A7AF-FE5058597264}" type="presParOf" srcId="{AFBD5623-A1D6-4BD8-B490-D50D86DA38B2}" destId="{9571EBD5-742C-4A4E-8AA7-60BBACF9F1F9}" srcOrd="0" destOrd="0" presId="urn:microsoft.com/office/officeart/2005/8/layout/hierarchy1"/>
    <dgm:cxn modelId="{15637558-79B4-49F9-A997-16E5CE61BA90}" type="presParOf" srcId="{AFBD5623-A1D6-4BD8-B490-D50D86DA38B2}" destId="{F9B7D284-FAFB-4B7A-99C5-86235FD105F7}" srcOrd="1" destOrd="0" presId="urn:microsoft.com/office/officeart/2005/8/layout/hierarchy1"/>
    <dgm:cxn modelId="{888B3F89-CA33-4723-BBE8-CFE1BE9E2698}" type="presParOf" srcId="{5956A5AF-7428-4DEB-8986-221D49CB79FA}" destId="{049BEF71-A2F6-48B6-8366-F677F66E73F8}" srcOrd="1" destOrd="0" presId="urn:microsoft.com/office/officeart/2005/8/layout/hierarchy1"/>
    <dgm:cxn modelId="{72549531-D238-4A38-AAA2-0692DE0F0619}" type="presParOf" srcId="{049BEF71-A2F6-48B6-8366-F677F66E73F8}" destId="{3CB55665-BDAF-4864-B699-C57483D8CB72}" srcOrd="0" destOrd="0" presId="urn:microsoft.com/office/officeart/2005/8/layout/hierarchy1"/>
    <dgm:cxn modelId="{09CC5B31-B3B7-4E44-8E18-36A8935BEE5D}" type="presParOf" srcId="{049BEF71-A2F6-48B6-8366-F677F66E73F8}" destId="{CF4CB451-D319-43C0-9044-4745BF7F0599}" srcOrd="1" destOrd="0" presId="urn:microsoft.com/office/officeart/2005/8/layout/hierarchy1"/>
    <dgm:cxn modelId="{219C096C-32CD-4E29-A2DE-2D9E0889B861}" type="presParOf" srcId="{CF4CB451-D319-43C0-9044-4745BF7F0599}" destId="{493C0415-016A-4210-B7D2-1F7CA9025B2A}" srcOrd="0" destOrd="0" presId="urn:microsoft.com/office/officeart/2005/8/layout/hierarchy1"/>
    <dgm:cxn modelId="{E80D7C76-7B0B-4422-9C11-49BEBB301D54}" type="presParOf" srcId="{493C0415-016A-4210-B7D2-1F7CA9025B2A}" destId="{4E57E5C3-02E0-44AD-97F5-6B18A06E2D53}" srcOrd="0" destOrd="0" presId="urn:microsoft.com/office/officeart/2005/8/layout/hierarchy1"/>
    <dgm:cxn modelId="{D6AA76D7-3A03-4074-91B0-DD9DCF63953D}" type="presParOf" srcId="{493C0415-016A-4210-B7D2-1F7CA9025B2A}" destId="{290D4DE9-270F-42F5-B7A1-4C28CA45217F}" srcOrd="1" destOrd="0" presId="urn:microsoft.com/office/officeart/2005/8/layout/hierarchy1"/>
    <dgm:cxn modelId="{FA51F438-DA0C-4A91-9D5A-43A632E1224E}" type="presParOf" srcId="{CF4CB451-D319-43C0-9044-4745BF7F0599}" destId="{7D15ED54-7337-4905-B73A-01AAC3222D15}" srcOrd="1" destOrd="0" presId="urn:microsoft.com/office/officeart/2005/8/layout/hierarchy1"/>
    <dgm:cxn modelId="{CA0091CB-1D59-4D57-9DF1-E0B52FED7E70}" type="presParOf" srcId="{EA68418E-D7B7-4EC7-BF7B-DEFF324989C8}" destId="{C2E12DAA-772B-4CD0-AA1B-3AFB148AD449}" srcOrd="2" destOrd="0" presId="urn:microsoft.com/office/officeart/2005/8/layout/hierarchy1"/>
    <dgm:cxn modelId="{C07374B4-48EE-451D-8C88-A8894CAE1790}" type="presParOf" srcId="{EA68418E-D7B7-4EC7-BF7B-DEFF324989C8}" destId="{41259342-9015-476B-8E85-755CE30C6083}" srcOrd="3" destOrd="0" presId="urn:microsoft.com/office/officeart/2005/8/layout/hierarchy1"/>
    <dgm:cxn modelId="{13161634-4CCA-4182-A68F-9684A58C0C45}" type="presParOf" srcId="{41259342-9015-476B-8E85-755CE30C6083}" destId="{C38F339C-97A3-4138-9CC1-B319723414B9}" srcOrd="0" destOrd="0" presId="urn:microsoft.com/office/officeart/2005/8/layout/hierarchy1"/>
    <dgm:cxn modelId="{D7643C3E-6E4F-48F7-B269-E63DA670F2BE}" type="presParOf" srcId="{C38F339C-97A3-4138-9CC1-B319723414B9}" destId="{2D8E897E-FE46-4377-AA12-D7C3A69589BF}" srcOrd="0" destOrd="0" presId="urn:microsoft.com/office/officeart/2005/8/layout/hierarchy1"/>
    <dgm:cxn modelId="{324D7AAF-38D2-4F86-AD1A-026A76D3DD1C}" type="presParOf" srcId="{C38F339C-97A3-4138-9CC1-B319723414B9}" destId="{5CCD8583-95E9-4EF7-AA0D-96D3175EA67D}" srcOrd="1" destOrd="0" presId="urn:microsoft.com/office/officeart/2005/8/layout/hierarchy1"/>
    <dgm:cxn modelId="{755B620A-06E7-46B2-98B0-6727CAE2E08A}" type="presParOf" srcId="{41259342-9015-476B-8E85-755CE30C6083}" destId="{E8727046-66B6-48FC-BA7F-A702646AA147}" srcOrd="1" destOrd="0" presId="urn:microsoft.com/office/officeart/2005/8/layout/hierarchy1"/>
    <dgm:cxn modelId="{A7720479-E01E-4DB2-B0D3-6FE1DFEBDA57}" type="presParOf" srcId="{E8727046-66B6-48FC-BA7F-A702646AA147}" destId="{4F611816-01D5-4748-A64C-925C0D908444}" srcOrd="0" destOrd="0" presId="urn:microsoft.com/office/officeart/2005/8/layout/hierarchy1"/>
    <dgm:cxn modelId="{3D7CB493-4768-4E61-A079-4652B3EAC9B8}" type="presParOf" srcId="{E8727046-66B6-48FC-BA7F-A702646AA147}" destId="{1E809719-C965-4437-BC74-028BA6B72AC6}" srcOrd="1" destOrd="0" presId="urn:microsoft.com/office/officeart/2005/8/layout/hierarchy1"/>
    <dgm:cxn modelId="{F6DD1016-6D4E-470F-86C5-867059F5EB07}" type="presParOf" srcId="{1E809719-C965-4437-BC74-028BA6B72AC6}" destId="{55B90A68-F70A-4EF1-9DAF-613AAEFF59ED}" srcOrd="0" destOrd="0" presId="urn:microsoft.com/office/officeart/2005/8/layout/hierarchy1"/>
    <dgm:cxn modelId="{B8D65276-C4FE-490D-9676-4E9B218FCA4D}" type="presParOf" srcId="{55B90A68-F70A-4EF1-9DAF-613AAEFF59ED}" destId="{9C1C52CA-8C0D-47CA-9B8A-E82A017494EE}" srcOrd="0" destOrd="0" presId="urn:microsoft.com/office/officeart/2005/8/layout/hierarchy1"/>
    <dgm:cxn modelId="{C06F391D-1CB7-4A81-A6C4-60CC49EA7283}" type="presParOf" srcId="{55B90A68-F70A-4EF1-9DAF-613AAEFF59ED}" destId="{29D76289-06FB-4E66-B12C-70F168558CE6}" srcOrd="1" destOrd="0" presId="urn:microsoft.com/office/officeart/2005/8/layout/hierarchy1"/>
    <dgm:cxn modelId="{B136DD66-5AB6-482B-8957-0D1B1DD45597}" type="presParOf" srcId="{1E809719-C965-4437-BC74-028BA6B72AC6}" destId="{7566CA72-1D52-455E-A70A-52096AABB749}" srcOrd="1" destOrd="0" presId="urn:microsoft.com/office/officeart/2005/8/layout/hierarchy1"/>
    <dgm:cxn modelId="{F47E888D-A3C4-4DF7-86E9-0B15004D461B}" type="presParOf" srcId="{7566CA72-1D52-455E-A70A-52096AABB749}" destId="{6651688D-8C72-4724-934C-400B499DE602}" srcOrd="0" destOrd="0" presId="urn:microsoft.com/office/officeart/2005/8/layout/hierarchy1"/>
    <dgm:cxn modelId="{015BC403-27D9-4B67-AF83-A635C5AD4DF7}" type="presParOf" srcId="{7566CA72-1D52-455E-A70A-52096AABB749}" destId="{73345412-683C-487B-9782-758E60219B8F}" srcOrd="1" destOrd="0" presId="urn:microsoft.com/office/officeart/2005/8/layout/hierarchy1"/>
    <dgm:cxn modelId="{71EE5178-B965-4742-BA88-EA3E61049248}" type="presParOf" srcId="{73345412-683C-487B-9782-758E60219B8F}" destId="{45A33EF0-385D-4127-A7DE-916AA9A947E4}" srcOrd="0" destOrd="0" presId="urn:microsoft.com/office/officeart/2005/8/layout/hierarchy1"/>
    <dgm:cxn modelId="{8BE1A7D3-E2ED-4E6C-A760-C8C4C3E31539}" type="presParOf" srcId="{45A33EF0-385D-4127-A7DE-916AA9A947E4}" destId="{FB9DD64D-ADA1-4549-906C-E9205365F0CA}" srcOrd="0" destOrd="0" presId="urn:microsoft.com/office/officeart/2005/8/layout/hierarchy1"/>
    <dgm:cxn modelId="{2C47B318-B705-4512-9A88-06CEC9F489E3}" type="presParOf" srcId="{45A33EF0-385D-4127-A7DE-916AA9A947E4}" destId="{5E63C5A9-5D73-4CB7-A73B-267BD9C84AD1}" srcOrd="1" destOrd="0" presId="urn:microsoft.com/office/officeart/2005/8/layout/hierarchy1"/>
    <dgm:cxn modelId="{285561A6-6B41-4A23-BEEA-F21AE689A504}" type="presParOf" srcId="{73345412-683C-487B-9782-758E60219B8F}" destId="{00D349B8-E7B8-495F-95EC-8BE6BD5A14CF}" srcOrd="1" destOrd="0" presId="urn:microsoft.com/office/officeart/2005/8/layout/hierarchy1"/>
    <dgm:cxn modelId="{59F5EE47-0C26-4F96-936C-AA2F782CB511}" type="presParOf" srcId="{EA68418E-D7B7-4EC7-BF7B-DEFF324989C8}" destId="{206A3B32-FF05-4B63-BE56-6DBFC3B7E1C6}" srcOrd="4" destOrd="0" presId="urn:microsoft.com/office/officeart/2005/8/layout/hierarchy1"/>
    <dgm:cxn modelId="{23637BEC-F687-468F-8CBA-F6EE3FD592BC}" type="presParOf" srcId="{EA68418E-D7B7-4EC7-BF7B-DEFF324989C8}" destId="{FA730CA3-D1E8-459B-A427-CC8E57A4F8AB}" srcOrd="5" destOrd="0" presId="urn:microsoft.com/office/officeart/2005/8/layout/hierarchy1"/>
    <dgm:cxn modelId="{81707A3D-50CB-44D8-84BA-61FF784F0C77}" type="presParOf" srcId="{FA730CA3-D1E8-459B-A427-CC8E57A4F8AB}" destId="{75DDD0A0-7458-41E5-A952-ECF3418B579D}" srcOrd="0" destOrd="0" presId="urn:microsoft.com/office/officeart/2005/8/layout/hierarchy1"/>
    <dgm:cxn modelId="{ED55EB27-5829-4DB4-801A-E5218B7D71B8}" type="presParOf" srcId="{75DDD0A0-7458-41E5-A952-ECF3418B579D}" destId="{B4B65313-41B6-4A77-ADED-979A666F124A}" srcOrd="0" destOrd="0" presId="urn:microsoft.com/office/officeart/2005/8/layout/hierarchy1"/>
    <dgm:cxn modelId="{4B09D460-3FB9-4EB7-AC03-FA6E3FBF45CA}" type="presParOf" srcId="{75DDD0A0-7458-41E5-A952-ECF3418B579D}" destId="{AD5D49B1-382F-40A1-A633-9992B8035088}" srcOrd="1" destOrd="0" presId="urn:microsoft.com/office/officeart/2005/8/layout/hierarchy1"/>
    <dgm:cxn modelId="{29B8427C-D585-4981-9EBF-12F9098D05C2}" type="presParOf" srcId="{FA730CA3-D1E8-459B-A427-CC8E57A4F8AB}" destId="{74F30674-34E7-4239-8ABC-31FE44D5B6E0}" srcOrd="1" destOrd="0" presId="urn:microsoft.com/office/officeart/2005/8/layout/hierarchy1"/>
    <dgm:cxn modelId="{9712DBE5-6FD8-49DB-A20F-07415BD54EF4}" type="presParOf" srcId="{74F30674-34E7-4239-8ABC-31FE44D5B6E0}" destId="{6E73DEC9-B048-4CE5-85F0-8CABA9FE0F95}" srcOrd="0" destOrd="0" presId="urn:microsoft.com/office/officeart/2005/8/layout/hierarchy1"/>
    <dgm:cxn modelId="{DA541B02-B8C0-4506-9EE8-B32F866479BC}" type="presParOf" srcId="{74F30674-34E7-4239-8ABC-31FE44D5B6E0}" destId="{C0DC1555-797D-4EFD-9A6B-1A7B280D5805}" srcOrd="1" destOrd="0" presId="urn:microsoft.com/office/officeart/2005/8/layout/hierarchy1"/>
    <dgm:cxn modelId="{EBBFD976-8AB0-429B-BC48-AACEECEB53DD}" type="presParOf" srcId="{C0DC1555-797D-4EFD-9A6B-1A7B280D5805}" destId="{20386BB4-30EC-47CF-AC9C-44CB6A3DE2E6}" srcOrd="0" destOrd="0" presId="urn:microsoft.com/office/officeart/2005/8/layout/hierarchy1"/>
    <dgm:cxn modelId="{08030312-4575-4C4E-887D-2197AA20E365}" type="presParOf" srcId="{20386BB4-30EC-47CF-AC9C-44CB6A3DE2E6}" destId="{C6239F27-C4F7-41C4-899A-EDD91EC0FAB6}" srcOrd="0" destOrd="0" presId="urn:microsoft.com/office/officeart/2005/8/layout/hierarchy1"/>
    <dgm:cxn modelId="{BEDEA0C8-81DA-4A5B-8C0F-E972AE7DFD7D}" type="presParOf" srcId="{20386BB4-30EC-47CF-AC9C-44CB6A3DE2E6}" destId="{8DD02EC2-33C3-4D0E-A0E2-218E4FC7A2C3}" srcOrd="1" destOrd="0" presId="urn:microsoft.com/office/officeart/2005/8/layout/hierarchy1"/>
    <dgm:cxn modelId="{D8C54C0F-442D-49B3-9E7E-335C70DE6760}" type="presParOf" srcId="{C0DC1555-797D-4EFD-9A6B-1A7B280D5805}" destId="{AB4BDD43-C606-4066-B844-A7B2F8663D86}" srcOrd="1" destOrd="0" presId="urn:microsoft.com/office/officeart/2005/8/layout/hierarchy1"/>
    <dgm:cxn modelId="{55E964E2-A440-457D-9012-A84208369610}" type="presParOf" srcId="{AB4BDD43-C606-4066-B844-A7B2F8663D86}" destId="{ABB7B44C-5F55-4315-8199-E2E8F1059DF6}" srcOrd="0" destOrd="0" presId="urn:microsoft.com/office/officeart/2005/8/layout/hierarchy1"/>
    <dgm:cxn modelId="{884DC418-97F7-4EF6-A4AB-2BFFB74795DC}" type="presParOf" srcId="{AB4BDD43-C606-4066-B844-A7B2F8663D86}" destId="{DDAA9FD5-01BF-4633-9BAE-B40CB957944E}" srcOrd="1" destOrd="0" presId="urn:microsoft.com/office/officeart/2005/8/layout/hierarchy1"/>
    <dgm:cxn modelId="{23B217ED-2C99-4557-8EE8-F45D99354D6A}" type="presParOf" srcId="{DDAA9FD5-01BF-4633-9BAE-B40CB957944E}" destId="{61BB6485-856A-4BC8-AA71-C6CDBBE1F729}" srcOrd="0" destOrd="0" presId="urn:microsoft.com/office/officeart/2005/8/layout/hierarchy1"/>
    <dgm:cxn modelId="{D09B1CF9-E9BA-49F2-96D8-27DD8F152464}" type="presParOf" srcId="{61BB6485-856A-4BC8-AA71-C6CDBBE1F729}" destId="{BBB3E61F-A85E-43D0-95AE-2047A9E28F10}" srcOrd="0" destOrd="0" presId="urn:microsoft.com/office/officeart/2005/8/layout/hierarchy1"/>
    <dgm:cxn modelId="{702754E6-AB26-4B81-9E9A-5A4A5AE76317}" type="presParOf" srcId="{61BB6485-856A-4BC8-AA71-C6CDBBE1F729}" destId="{383FB83B-63D2-4345-B093-05339A85CBAC}" srcOrd="1" destOrd="0" presId="urn:microsoft.com/office/officeart/2005/8/layout/hierarchy1"/>
    <dgm:cxn modelId="{89F6F62D-5A5A-484C-83E7-86594A9D136B}" type="presParOf" srcId="{DDAA9FD5-01BF-4633-9BAE-B40CB957944E}" destId="{8B6CBA5C-4716-4470-848D-62BB4137A38A}" srcOrd="1" destOrd="0" presId="urn:microsoft.com/office/officeart/2005/8/layout/hierarchy1"/>
    <dgm:cxn modelId="{901F5092-8F4C-48E4-B08F-1472FD998FEA}" type="presParOf" srcId="{8B6CBA5C-4716-4470-848D-62BB4137A38A}" destId="{380D4567-81B8-4DF9-AAEE-EDC9A3B93566}" srcOrd="0" destOrd="0" presId="urn:microsoft.com/office/officeart/2005/8/layout/hierarchy1"/>
    <dgm:cxn modelId="{61C04545-678E-4FD8-B026-687969EEAB79}" type="presParOf" srcId="{8B6CBA5C-4716-4470-848D-62BB4137A38A}" destId="{0C496A64-C1DE-4870-AFC1-D837EFF01982}" srcOrd="1" destOrd="0" presId="urn:microsoft.com/office/officeart/2005/8/layout/hierarchy1"/>
    <dgm:cxn modelId="{6861ABDF-94F6-485D-A21D-9810AB413D19}" type="presParOf" srcId="{0C496A64-C1DE-4870-AFC1-D837EFF01982}" destId="{9873BD40-52F8-4621-A018-DFC51AF53CF4}" srcOrd="0" destOrd="0" presId="urn:microsoft.com/office/officeart/2005/8/layout/hierarchy1"/>
    <dgm:cxn modelId="{760DC262-3073-4BC3-9751-39873245E1BF}" type="presParOf" srcId="{9873BD40-52F8-4621-A018-DFC51AF53CF4}" destId="{7747D2E4-E315-42D3-AE0A-0F83077914BC}" srcOrd="0" destOrd="0" presId="urn:microsoft.com/office/officeart/2005/8/layout/hierarchy1"/>
    <dgm:cxn modelId="{AAD46D76-0708-48C2-B86D-D47FA2E8FC49}" type="presParOf" srcId="{9873BD40-52F8-4621-A018-DFC51AF53CF4}" destId="{8F83A92E-BC0B-4EB5-8442-D53F4870959D}" srcOrd="1" destOrd="0" presId="urn:microsoft.com/office/officeart/2005/8/layout/hierarchy1"/>
    <dgm:cxn modelId="{2C6C075F-9468-4A25-8747-8078FB05BC0F}" type="presParOf" srcId="{0C496A64-C1DE-4870-AFC1-D837EFF01982}" destId="{9DE1ADC3-AD7F-48BC-AFDD-9E9311626341}" srcOrd="1" destOrd="0" presId="urn:microsoft.com/office/officeart/2005/8/layout/hierarchy1"/>
    <dgm:cxn modelId="{2869ED80-CFBF-41F8-9BEA-0B13688B4E39}" type="presParOf" srcId="{9DE1ADC3-AD7F-48BC-AFDD-9E9311626341}" destId="{E4B99A27-A622-4A4C-9B04-9ECF5E2DDF67}" srcOrd="0" destOrd="0" presId="urn:microsoft.com/office/officeart/2005/8/layout/hierarchy1"/>
    <dgm:cxn modelId="{3E39954A-77A2-45CB-BA49-AD201B673321}" type="presParOf" srcId="{9DE1ADC3-AD7F-48BC-AFDD-9E9311626341}" destId="{E920C7EB-2FB3-4851-93FE-F52C13B415DD}" srcOrd="1" destOrd="0" presId="urn:microsoft.com/office/officeart/2005/8/layout/hierarchy1"/>
    <dgm:cxn modelId="{86C5344F-31FD-483A-BEC7-B511D420A6F1}" type="presParOf" srcId="{E920C7EB-2FB3-4851-93FE-F52C13B415DD}" destId="{7527D834-6679-4E03-B16D-F81E20B458D2}" srcOrd="0" destOrd="0" presId="urn:microsoft.com/office/officeart/2005/8/layout/hierarchy1"/>
    <dgm:cxn modelId="{5CCA0752-D0E8-465D-9BB0-FF4072469C9F}" type="presParOf" srcId="{7527D834-6679-4E03-B16D-F81E20B458D2}" destId="{DC5040CE-043D-4102-AD8A-49856AFD9489}" srcOrd="0" destOrd="0" presId="urn:microsoft.com/office/officeart/2005/8/layout/hierarchy1"/>
    <dgm:cxn modelId="{A96A146A-806E-4817-9322-7C189A586CA0}" type="presParOf" srcId="{7527D834-6679-4E03-B16D-F81E20B458D2}" destId="{3A50E927-3D33-408E-B592-299E5FCA95D6}" srcOrd="1" destOrd="0" presId="urn:microsoft.com/office/officeart/2005/8/layout/hierarchy1"/>
    <dgm:cxn modelId="{5B513388-D98D-4FB4-B74E-26159F39D56F}" type="presParOf" srcId="{E920C7EB-2FB3-4851-93FE-F52C13B415DD}" destId="{C0EDC9B8-F679-43F1-BB66-F19895752A1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C50CEA6-A9DA-4E1C-823E-DB0587492FA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tr-TR"/>
        </a:p>
      </dgm:t>
    </dgm:pt>
    <dgm:pt modelId="{D21E08FC-7148-4071-80A6-94A0CD2EF3EE}">
      <dgm:prSet phldrT="[Metin]"/>
      <dgm:spPr>
        <a:solidFill>
          <a:srgbClr val="3C4849"/>
        </a:solidFill>
      </dgm:spPr>
      <dgm:t>
        <a:bodyPr/>
        <a:lstStyle/>
        <a:p>
          <a:r>
            <a:rPr lang="tr-TR" dirty="0" smtClean="0"/>
            <a:t>PROGRAM</a:t>
          </a:r>
          <a:endParaRPr lang="tr-TR" dirty="0"/>
        </a:p>
      </dgm:t>
    </dgm:pt>
    <dgm:pt modelId="{BB7728FF-8E83-4FC5-8153-1BCC9C353371}" type="parTrans" cxnId="{6C7847EB-DAA3-4E1C-9F3A-382C15914870}">
      <dgm:prSet/>
      <dgm:spPr/>
      <dgm:t>
        <a:bodyPr/>
        <a:lstStyle/>
        <a:p>
          <a:endParaRPr lang="tr-TR"/>
        </a:p>
      </dgm:t>
    </dgm:pt>
    <dgm:pt modelId="{32A50B07-A056-4EC1-8DB3-A08E3702076F}" type="sibTrans" cxnId="{6C7847EB-DAA3-4E1C-9F3A-382C15914870}">
      <dgm:prSet/>
      <dgm:spPr/>
      <dgm:t>
        <a:bodyPr/>
        <a:lstStyle/>
        <a:p>
          <a:endParaRPr lang="tr-TR"/>
        </a:p>
      </dgm:t>
    </dgm:pt>
    <dgm:pt modelId="{0AEFB788-6ECD-4FB8-A031-DE7DDF382878}">
      <dgm:prSet phldrT="[Metin]"/>
      <dgm:spPr>
        <a:solidFill>
          <a:srgbClr val="D02147"/>
        </a:solidFill>
      </dgm:spPr>
      <dgm:t>
        <a:bodyPr/>
        <a:lstStyle/>
        <a:p>
          <a:r>
            <a:rPr lang="tr-TR" dirty="0" smtClean="0"/>
            <a:t>ALT PROGRAM</a:t>
          </a:r>
          <a:endParaRPr lang="tr-TR" dirty="0"/>
        </a:p>
      </dgm:t>
    </dgm:pt>
    <dgm:pt modelId="{8F238F9B-F17F-4DC1-819D-875EA533B940}" type="parTrans" cxnId="{A09BB841-6448-4271-AFCD-1688C434C487}">
      <dgm:prSet/>
      <dgm:spPr/>
      <dgm:t>
        <a:bodyPr/>
        <a:lstStyle/>
        <a:p>
          <a:endParaRPr lang="tr-TR"/>
        </a:p>
      </dgm:t>
    </dgm:pt>
    <dgm:pt modelId="{7D32B4CC-613C-4960-BD55-66176821E765}" type="sibTrans" cxnId="{A09BB841-6448-4271-AFCD-1688C434C487}">
      <dgm:prSet/>
      <dgm:spPr/>
      <dgm:t>
        <a:bodyPr/>
        <a:lstStyle/>
        <a:p>
          <a:endParaRPr lang="tr-TR"/>
        </a:p>
      </dgm:t>
    </dgm:pt>
    <dgm:pt modelId="{750FA584-65D2-41F7-94CB-4D256FDCEA1E}">
      <dgm:prSet phldrT="[Metin]"/>
      <dgm:spPr>
        <a:solidFill>
          <a:srgbClr val="3C4849"/>
        </a:solidFill>
      </dgm:spPr>
      <dgm:t>
        <a:bodyPr/>
        <a:lstStyle/>
        <a:p>
          <a:r>
            <a:rPr lang="tr-TR" dirty="0" smtClean="0"/>
            <a:t>FAALİYET</a:t>
          </a:r>
          <a:endParaRPr lang="tr-TR" dirty="0"/>
        </a:p>
      </dgm:t>
    </dgm:pt>
    <dgm:pt modelId="{90542434-FE7E-45A7-BCFA-A45B8CC2E396}" type="parTrans" cxnId="{83BA7C44-EF59-4871-8D90-5945D2AE0022}">
      <dgm:prSet/>
      <dgm:spPr/>
      <dgm:t>
        <a:bodyPr/>
        <a:lstStyle/>
        <a:p>
          <a:endParaRPr lang="tr-TR"/>
        </a:p>
      </dgm:t>
    </dgm:pt>
    <dgm:pt modelId="{FED5602C-39A1-4B57-8BF1-8456A8642232}" type="sibTrans" cxnId="{83BA7C44-EF59-4871-8D90-5945D2AE0022}">
      <dgm:prSet/>
      <dgm:spPr/>
      <dgm:t>
        <a:bodyPr/>
        <a:lstStyle/>
        <a:p>
          <a:endParaRPr lang="tr-TR"/>
        </a:p>
      </dgm:t>
    </dgm:pt>
    <dgm:pt modelId="{F3331391-4F6E-49FE-B7CF-6D991A345995}">
      <dgm:prSet/>
      <dgm:spPr>
        <a:solidFill>
          <a:srgbClr val="D02147"/>
        </a:solidFill>
      </dgm:spPr>
      <dgm:t>
        <a:bodyPr/>
        <a:lstStyle/>
        <a:p>
          <a:r>
            <a:rPr lang="tr-TR" dirty="0" smtClean="0"/>
            <a:t>ALT FAALİYET</a:t>
          </a:r>
          <a:endParaRPr lang="tr-TR" dirty="0"/>
        </a:p>
      </dgm:t>
    </dgm:pt>
    <dgm:pt modelId="{2E391998-B78D-4BDC-8365-11F1F4A70B91}" type="parTrans" cxnId="{C44FCC0C-391C-4A87-A967-732A2E394AB4}">
      <dgm:prSet/>
      <dgm:spPr/>
      <dgm:t>
        <a:bodyPr/>
        <a:lstStyle/>
        <a:p>
          <a:endParaRPr lang="tr-TR"/>
        </a:p>
      </dgm:t>
    </dgm:pt>
    <dgm:pt modelId="{FA1D1B19-48FE-417B-AA20-BBAD7BB5FAB9}" type="sibTrans" cxnId="{C44FCC0C-391C-4A87-A967-732A2E394AB4}">
      <dgm:prSet/>
      <dgm:spPr/>
      <dgm:t>
        <a:bodyPr/>
        <a:lstStyle/>
        <a:p>
          <a:endParaRPr lang="tr-TR"/>
        </a:p>
      </dgm:t>
    </dgm:pt>
    <dgm:pt modelId="{96FCD5A1-5768-484A-9103-AED53EE7335D}" type="pres">
      <dgm:prSet presAssocID="{4C50CEA6-A9DA-4E1C-823E-DB0587492FA3}" presName="rootnode" presStyleCnt="0">
        <dgm:presLayoutVars>
          <dgm:chMax/>
          <dgm:chPref/>
          <dgm:dir/>
          <dgm:animLvl val="lvl"/>
        </dgm:presLayoutVars>
      </dgm:prSet>
      <dgm:spPr/>
      <dgm:t>
        <a:bodyPr/>
        <a:lstStyle/>
        <a:p>
          <a:endParaRPr lang="tr-TR"/>
        </a:p>
      </dgm:t>
    </dgm:pt>
    <dgm:pt modelId="{355DAD8E-DABB-4CB4-99C1-9EFCDC6FE9D8}" type="pres">
      <dgm:prSet presAssocID="{D21E08FC-7148-4071-80A6-94A0CD2EF3EE}" presName="composite" presStyleCnt="0"/>
      <dgm:spPr/>
    </dgm:pt>
    <dgm:pt modelId="{153CBCBA-DBBB-4996-BC32-6A1E69DC3132}" type="pres">
      <dgm:prSet presAssocID="{D21E08FC-7148-4071-80A6-94A0CD2EF3EE}" presName="bentUpArrow1" presStyleLbl="alignImgPlace1" presStyleIdx="0" presStyleCnt="3"/>
      <dgm:spPr>
        <a:solidFill>
          <a:srgbClr val="D02147"/>
        </a:solidFill>
      </dgm:spPr>
      <dgm:t>
        <a:bodyPr/>
        <a:lstStyle/>
        <a:p>
          <a:endParaRPr lang="tr-TR"/>
        </a:p>
      </dgm:t>
    </dgm:pt>
    <dgm:pt modelId="{D78A9A42-2B28-4A91-BF48-84AB2FBB8D80}" type="pres">
      <dgm:prSet presAssocID="{D21E08FC-7148-4071-80A6-94A0CD2EF3EE}" presName="ParentText" presStyleLbl="node1" presStyleIdx="0" presStyleCnt="4">
        <dgm:presLayoutVars>
          <dgm:chMax val="1"/>
          <dgm:chPref val="1"/>
          <dgm:bulletEnabled val="1"/>
        </dgm:presLayoutVars>
      </dgm:prSet>
      <dgm:spPr/>
      <dgm:t>
        <a:bodyPr/>
        <a:lstStyle/>
        <a:p>
          <a:endParaRPr lang="tr-TR"/>
        </a:p>
      </dgm:t>
    </dgm:pt>
    <dgm:pt modelId="{7723B0C4-449E-407B-AEEC-46ACC35B75B5}" type="pres">
      <dgm:prSet presAssocID="{D21E08FC-7148-4071-80A6-94A0CD2EF3EE}" presName="ChildText" presStyleLbl="revTx" presStyleIdx="0" presStyleCnt="3">
        <dgm:presLayoutVars>
          <dgm:chMax val="0"/>
          <dgm:chPref val="0"/>
          <dgm:bulletEnabled val="1"/>
        </dgm:presLayoutVars>
      </dgm:prSet>
      <dgm:spPr/>
      <dgm:t>
        <a:bodyPr/>
        <a:lstStyle/>
        <a:p>
          <a:endParaRPr lang="tr-TR"/>
        </a:p>
      </dgm:t>
    </dgm:pt>
    <dgm:pt modelId="{9D9DCEF5-B242-4214-8C51-CACE7AE9A50C}" type="pres">
      <dgm:prSet presAssocID="{32A50B07-A056-4EC1-8DB3-A08E3702076F}" presName="sibTrans" presStyleCnt="0"/>
      <dgm:spPr/>
    </dgm:pt>
    <dgm:pt modelId="{E99A2812-131D-426C-960C-F144C7738705}" type="pres">
      <dgm:prSet presAssocID="{0AEFB788-6ECD-4FB8-A031-DE7DDF382878}" presName="composite" presStyleCnt="0"/>
      <dgm:spPr/>
    </dgm:pt>
    <dgm:pt modelId="{ED447A03-DAED-4001-804C-65E543C43C79}" type="pres">
      <dgm:prSet presAssocID="{0AEFB788-6ECD-4FB8-A031-DE7DDF382878}" presName="bentUpArrow1" presStyleLbl="alignImgPlace1" presStyleIdx="1" presStyleCnt="3"/>
      <dgm:spPr>
        <a:solidFill>
          <a:srgbClr val="3C4849"/>
        </a:solidFill>
      </dgm:spPr>
      <dgm:t>
        <a:bodyPr/>
        <a:lstStyle/>
        <a:p>
          <a:endParaRPr lang="tr-TR"/>
        </a:p>
      </dgm:t>
    </dgm:pt>
    <dgm:pt modelId="{AFEBC0DF-3520-4C6D-B46F-12509B0D853D}" type="pres">
      <dgm:prSet presAssocID="{0AEFB788-6ECD-4FB8-A031-DE7DDF382878}" presName="ParentText" presStyleLbl="node1" presStyleIdx="1" presStyleCnt="4">
        <dgm:presLayoutVars>
          <dgm:chMax val="1"/>
          <dgm:chPref val="1"/>
          <dgm:bulletEnabled val="1"/>
        </dgm:presLayoutVars>
      </dgm:prSet>
      <dgm:spPr/>
      <dgm:t>
        <a:bodyPr/>
        <a:lstStyle/>
        <a:p>
          <a:endParaRPr lang="tr-TR"/>
        </a:p>
      </dgm:t>
    </dgm:pt>
    <dgm:pt modelId="{20E4BA1C-6B9E-4828-9991-6C4E8EA5B269}" type="pres">
      <dgm:prSet presAssocID="{0AEFB788-6ECD-4FB8-A031-DE7DDF382878}" presName="ChildText" presStyleLbl="revTx" presStyleIdx="1" presStyleCnt="3">
        <dgm:presLayoutVars>
          <dgm:chMax val="0"/>
          <dgm:chPref val="0"/>
          <dgm:bulletEnabled val="1"/>
        </dgm:presLayoutVars>
      </dgm:prSet>
      <dgm:spPr/>
      <dgm:t>
        <a:bodyPr/>
        <a:lstStyle/>
        <a:p>
          <a:endParaRPr lang="tr-TR"/>
        </a:p>
      </dgm:t>
    </dgm:pt>
    <dgm:pt modelId="{A1EECC3C-CD70-4B60-A993-2473EEAB3042}" type="pres">
      <dgm:prSet presAssocID="{7D32B4CC-613C-4960-BD55-66176821E765}" presName="sibTrans" presStyleCnt="0"/>
      <dgm:spPr/>
    </dgm:pt>
    <dgm:pt modelId="{AC225261-51E0-49DA-8405-8B90392CBDCA}" type="pres">
      <dgm:prSet presAssocID="{750FA584-65D2-41F7-94CB-4D256FDCEA1E}" presName="composite" presStyleCnt="0"/>
      <dgm:spPr/>
    </dgm:pt>
    <dgm:pt modelId="{87CD9ED0-07F0-4DBF-B954-53CF5DF51820}" type="pres">
      <dgm:prSet presAssocID="{750FA584-65D2-41F7-94CB-4D256FDCEA1E}" presName="bentUpArrow1" presStyleLbl="alignImgPlace1" presStyleIdx="2" presStyleCnt="3"/>
      <dgm:spPr>
        <a:solidFill>
          <a:srgbClr val="D02147"/>
        </a:solidFill>
        <a:ln>
          <a:solidFill>
            <a:schemeClr val="accent1"/>
          </a:solidFill>
        </a:ln>
      </dgm:spPr>
      <dgm:t>
        <a:bodyPr/>
        <a:lstStyle/>
        <a:p>
          <a:endParaRPr lang="tr-TR"/>
        </a:p>
      </dgm:t>
    </dgm:pt>
    <dgm:pt modelId="{B281CDBE-BA0E-44F3-867C-B60B8703F7A0}" type="pres">
      <dgm:prSet presAssocID="{750FA584-65D2-41F7-94CB-4D256FDCEA1E}" presName="ParentText" presStyleLbl="node1" presStyleIdx="2" presStyleCnt="4">
        <dgm:presLayoutVars>
          <dgm:chMax val="1"/>
          <dgm:chPref val="1"/>
          <dgm:bulletEnabled val="1"/>
        </dgm:presLayoutVars>
      </dgm:prSet>
      <dgm:spPr/>
      <dgm:t>
        <a:bodyPr/>
        <a:lstStyle/>
        <a:p>
          <a:endParaRPr lang="tr-TR"/>
        </a:p>
      </dgm:t>
    </dgm:pt>
    <dgm:pt modelId="{ED1232D2-C071-490B-BBB7-BD12F6477A48}" type="pres">
      <dgm:prSet presAssocID="{750FA584-65D2-41F7-94CB-4D256FDCEA1E}" presName="ChildText" presStyleLbl="revTx" presStyleIdx="2" presStyleCnt="3">
        <dgm:presLayoutVars>
          <dgm:chMax val="0"/>
          <dgm:chPref val="0"/>
          <dgm:bulletEnabled val="1"/>
        </dgm:presLayoutVars>
      </dgm:prSet>
      <dgm:spPr/>
      <dgm:t>
        <a:bodyPr/>
        <a:lstStyle/>
        <a:p>
          <a:endParaRPr lang="tr-TR"/>
        </a:p>
      </dgm:t>
    </dgm:pt>
    <dgm:pt modelId="{88B94CB3-CA2E-40CE-B48D-6E5736CD8D69}" type="pres">
      <dgm:prSet presAssocID="{FED5602C-39A1-4B57-8BF1-8456A8642232}" presName="sibTrans" presStyleCnt="0"/>
      <dgm:spPr/>
    </dgm:pt>
    <dgm:pt modelId="{D35E06B0-1740-47EA-9633-FD6C691A662B}" type="pres">
      <dgm:prSet presAssocID="{F3331391-4F6E-49FE-B7CF-6D991A345995}" presName="composite" presStyleCnt="0"/>
      <dgm:spPr/>
    </dgm:pt>
    <dgm:pt modelId="{F3333A64-DF54-4B75-94EE-74097F9C420F}" type="pres">
      <dgm:prSet presAssocID="{F3331391-4F6E-49FE-B7CF-6D991A345995}" presName="ParentText" presStyleLbl="node1" presStyleIdx="3" presStyleCnt="4">
        <dgm:presLayoutVars>
          <dgm:chMax val="1"/>
          <dgm:chPref val="1"/>
          <dgm:bulletEnabled val="1"/>
        </dgm:presLayoutVars>
      </dgm:prSet>
      <dgm:spPr/>
      <dgm:t>
        <a:bodyPr/>
        <a:lstStyle/>
        <a:p>
          <a:endParaRPr lang="tr-TR"/>
        </a:p>
      </dgm:t>
    </dgm:pt>
  </dgm:ptLst>
  <dgm:cxnLst>
    <dgm:cxn modelId="{A09BB841-6448-4271-AFCD-1688C434C487}" srcId="{4C50CEA6-A9DA-4E1C-823E-DB0587492FA3}" destId="{0AEFB788-6ECD-4FB8-A031-DE7DDF382878}" srcOrd="1" destOrd="0" parTransId="{8F238F9B-F17F-4DC1-819D-875EA533B940}" sibTransId="{7D32B4CC-613C-4960-BD55-66176821E765}"/>
    <dgm:cxn modelId="{D6B8A2D2-D61E-4774-99B8-6C028FA6FB1D}" type="presOf" srcId="{F3331391-4F6E-49FE-B7CF-6D991A345995}" destId="{F3333A64-DF54-4B75-94EE-74097F9C420F}" srcOrd="0" destOrd="0" presId="urn:microsoft.com/office/officeart/2005/8/layout/StepDownProcess"/>
    <dgm:cxn modelId="{C44FCC0C-391C-4A87-A967-732A2E394AB4}" srcId="{4C50CEA6-A9DA-4E1C-823E-DB0587492FA3}" destId="{F3331391-4F6E-49FE-B7CF-6D991A345995}" srcOrd="3" destOrd="0" parTransId="{2E391998-B78D-4BDC-8365-11F1F4A70B91}" sibTransId="{FA1D1B19-48FE-417B-AA20-BBAD7BB5FAB9}"/>
    <dgm:cxn modelId="{83BA7C44-EF59-4871-8D90-5945D2AE0022}" srcId="{4C50CEA6-A9DA-4E1C-823E-DB0587492FA3}" destId="{750FA584-65D2-41F7-94CB-4D256FDCEA1E}" srcOrd="2" destOrd="0" parTransId="{90542434-FE7E-45A7-BCFA-A45B8CC2E396}" sibTransId="{FED5602C-39A1-4B57-8BF1-8456A8642232}"/>
    <dgm:cxn modelId="{81E7DB44-37EF-4214-9E85-C15D26231EDF}" type="presOf" srcId="{0AEFB788-6ECD-4FB8-A031-DE7DDF382878}" destId="{AFEBC0DF-3520-4C6D-B46F-12509B0D853D}" srcOrd="0" destOrd="0" presId="urn:microsoft.com/office/officeart/2005/8/layout/StepDownProcess"/>
    <dgm:cxn modelId="{66278ED1-7653-4281-8C80-1153B59E92BC}" type="presOf" srcId="{D21E08FC-7148-4071-80A6-94A0CD2EF3EE}" destId="{D78A9A42-2B28-4A91-BF48-84AB2FBB8D80}" srcOrd="0" destOrd="0" presId="urn:microsoft.com/office/officeart/2005/8/layout/StepDownProcess"/>
    <dgm:cxn modelId="{1508D48E-D303-4DF3-8EC0-D5C91B3AC4B8}" type="presOf" srcId="{4C50CEA6-A9DA-4E1C-823E-DB0587492FA3}" destId="{96FCD5A1-5768-484A-9103-AED53EE7335D}" srcOrd="0" destOrd="0" presId="urn:microsoft.com/office/officeart/2005/8/layout/StepDownProcess"/>
    <dgm:cxn modelId="{359E3BB2-AECD-4448-BBF0-772428552747}" type="presOf" srcId="{750FA584-65D2-41F7-94CB-4D256FDCEA1E}" destId="{B281CDBE-BA0E-44F3-867C-B60B8703F7A0}" srcOrd="0" destOrd="0" presId="urn:microsoft.com/office/officeart/2005/8/layout/StepDownProcess"/>
    <dgm:cxn modelId="{6C7847EB-DAA3-4E1C-9F3A-382C15914870}" srcId="{4C50CEA6-A9DA-4E1C-823E-DB0587492FA3}" destId="{D21E08FC-7148-4071-80A6-94A0CD2EF3EE}" srcOrd="0" destOrd="0" parTransId="{BB7728FF-8E83-4FC5-8153-1BCC9C353371}" sibTransId="{32A50B07-A056-4EC1-8DB3-A08E3702076F}"/>
    <dgm:cxn modelId="{EA84BBBD-B051-4781-8E40-6DDAC7F9ABDB}" type="presParOf" srcId="{96FCD5A1-5768-484A-9103-AED53EE7335D}" destId="{355DAD8E-DABB-4CB4-99C1-9EFCDC6FE9D8}" srcOrd="0" destOrd="0" presId="urn:microsoft.com/office/officeart/2005/8/layout/StepDownProcess"/>
    <dgm:cxn modelId="{D165451B-B029-415F-AA9E-3315D5CADE66}" type="presParOf" srcId="{355DAD8E-DABB-4CB4-99C1-9EFCDC6FE9D8}" destId="{153CBCBA-DBBB-4996-BC32-6A1E69DC3132}" srcOrd="0" destOrd="0" presId="urn:microsoft.com/office/officeart/2005/8/layout/StepDownProcess"/>
    <dgm:cxn modelId="{BD4C27C5-850A-4494-B2E7-5E62A3907883}" type="presParOf" srcId="{355DAD8E-DABB-4CB4-99C1-9EFCDC6FE9D8}" destId="{D78A9A42-2B28-4A91-BF48-84AB2FBB8D80}" srcOrd="1" destOrd="0" presId="urn:microsoft.com/office/officeart/2005/8/layout/StepDownProcess"/>
    <dgm:cxn modelId="{089537AC-8B7D-4FB2-BFA9-1BE28DA109D0}" type="presParOf" srcId="{355DAD8E-DABB-4CB4-99C1-9EFCDC6FE9D8}" destId="{7723B0C4-449E-407B-AEEC-46ACC35B75B5}" srcOrd="2" destOrd="0" presId="urn:microsoft.com/office/officeart/2005/8/layout/StepDownProcess"/>
    <dgm:cxn modelId="{7355B905-AE69-4984-96A1-40F883364E65}" type="presParOf" srcId="{96FCD5A1-5768-484A-9103-AED53EE7335D}" destId="{9D9DCEF5-B242-4214-8C51-CACE7AE9A50C}" srcOrd="1" destOrd="0" presId="urn:microsoft.com/office/officeart/2005/8/layout/StepDownProcess"/>
    <dgm:cxn modelId="{84F43BC8-E337-4CDD-A6C5-DEC53269362E}" type="presParOf" srcId="{96FCD5A1-5768-484A-9103-AED53EE7335D}" destId="{E99A2812-131D-426C-960C-F144C7738705}" srcOrd="2" destOrd="0" presId="urn:microsoft.com/office/officeart/2005/8/layout/StepDownProcess"/>
    <dgm:cxn modelId="{0B79DC77-B874-41AE-AE48-BBB66C493340}" type="presParOf" srcId="{E99A2812-131D-426C-960C-F144C7738705}" destId="{ED447A03-DAED-4001-804C-65E543C43C79}" srcOrd="0" destOrd="0" presId="urn:microsoft.com/office/officeart/2005/8/layout/StepDownProcess"/>
    <dgm:cxn modelId="{3F36C122-567B-4333-8E4B-E78B827F0B27}" type="presParOf" srcId="{E99A2812-131D-426C-960C-F144C7738705}" destId="{AFEBC0DF-3520-4C6D-B46F-12509B0D853D}" srcOrd="1" destOrd="0" presId="urn:microsoft.com/office/officeart/2005/8/layout/StepDownProcess"/>
    <dgm:cxn modelId="{743D9D75-60C4-4C28-AC93-A410ED6AA2D3}" type="presParOf" srcId="{E99A2812-131D-426C-960C-F144C7738705}" destId="{20E4BA1C-6B9E-4828-9991-6C4E8EA5B269}" srcOrd="2" destOrd="0" presId="urn:microsoft.com/office/officeart/2005/8/layout/StepDownProcess"/>
    <dgm:cxn modelId="{4DB6240F-572B-4074-981B-B6B8BA543914}" type="presParOf" srcId="{96FCD5A1-5768-484A-9103-AED53EE7335D}" destId="{A1EECC3C-CD70-4B60-A993-2473EEAB3042}" srcOrd="3" destOrd="0" presId="urn:microsoft.com/office/officeart/2005/8/layout/StepDownProcess"/>
    <dgm:cxn modelId="{588E1B6C-239F-4294-A382-65668D73FE5A}" type="presParOf" srcId="{96FCD5A1-5768-484A-9103-AED53EE7335D}" destId="{AC225261-51E0-49DA-8405-8B90392CBDCA}" srcOrd="4" destOrd="0" presId="urn:microsoft.com/office/officeart/2005/8/layout/StepDownProcess"/>
    <dgm:cxn modelId="{98337B61-C9DB-412F-97CF-ED6C8A6274D6}" type="presParOf" srcId="{AC225261-51E0-49DA-8405-8B90392CBDCA}" destId="{87CD9ED0-07F0-4DBF-B954-53CF5DF51820}" srcOrd="0" destOrd="0" presId="urn:microsoft.com/office/officeart/2005/8/layout/StepDownProcess"/>
    <dgm:cxn modelId="{8E9362B4-CAF9-48CA-9F49-02F525BB1997}" type="presParOf" srcId="{AC225261-51E0-49DA-8405-8B90392CBDCA}" destId="{B281CDBE-BA0E-44F3-867C-B60B8703F7A0}" srcOrd="1" destOrd="0" presId="urn:microsoft.com/office/officeart/2005/8/layout/StepDownProcess"/>
    <dgm:cxn modelId="{541DDE4E-5D87-4110-AEEE-714FECAEF821}" type="presParOf" srcId="{AC225261-51E0-49DA-8405-8B90392CBDCA}" destId="{ED1232D2-C071-490B-BBB7-BD12F6477A48}" srcOrd="2" destOrd="0" presId="urn:microsoft.com/office/officeart/2005/8/layout/StepDownProcess"/>
    <dgm:cxn modelId="{C4C9CD22-BF49-4CB0-A29A-A1B7F41FBE00}" type="presParOf" srcId="{96FCD5A1-5768-484A-9103-AED53EE7335D}" destId="{88B94CB3-CA2E-40CE-B48D-6E5736CD8D69}" srcOrd="5" destOrd="0" presId="urn:microsoft.com/office/officeart/2005/8/layout/StepDownProcess"/>
    <dgm:cxn modelId="{B41E976D-25FC-4E56-A90F-BBB8F2710ECC}" type="presParOf" srcId="{96FCD5A1-5768-484A-9103-AED53EE7335D}" destId="{D35E06B0-1740-47EA-9633-FD6C691A662B}" srcOrd="6" destOrd="0" presId="urn:microsoft.com/office/officeart/2005/8/layout/StepDownProcess"/>
    <dgm:cxn modelId="{F8B1A262-5FB1-4313-A474-5826B0E4456B}" type="presParOf" srcId="{D35E06B0-1740-47EA-9633-FD6C691A662B}" destId="{F3333A64-DF54-4B75-94EE-74097F9C420F}"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99A27-A622-4A4C-9B04-9ECF5E2DDF67}">
      <dsp:nvSpPr>
        <dsp:cNvPr id="0" name=""/>
        <dsp:cNvSpPr/>
      </dsp:nvSpPr>
      <dsp:spPr>
        <a:xfrm>
          <a:off x="9889770" y="4199173"/>
          <a:ext cx="91440" cy="285801"/>
        </a:xfrm>
        <a:custGeom>
          <a:avLst/>
          <a:gdLst/>
          <a:ahLst/>
          <a:cxnLst/>
          <a:rect l="0" t="0" r="0" b="0"/>
          <a:pathLst>
            <a:path>
              <a:moveTo>
                <a:pt x="45720" y="0"/>
              </a:moveTo>
              <a:lnTo>
                <a:pt x="45720" y="285801"/>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0D4567-81B8-4DF9-AAEE-EDC9A3B93566}">
      <dsp:nvSpPr>
        <dsp:cNvPr id="0" name=""/>
        <dsp:cNvSpPr/>
      </dsp:nvSpPr>
      <dsp:spPr>
        <a:xfrm>
          <a:off x="9889770" y="3289360"/>
          <a:ext cx="91440" cy="285801"/>
        </a:xfrm>
        <a:custGeom>
          <a:avLst/>
          <a:gdLst/>
          <a:ahLst/>
          <a:cxnLst/>
          <a:rect l="0" t="0" r="0" b="0"/>
          <a:pathLst>
            <a:path>
              <a:moveTo>
                <a:pt x="45720" y="0"/>
              </a:moveTo>
              <a:lnTo>
                <a:pt x="45720" y="285801"/>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B7B44C-5F55-4315-8199-E2E8F1059DF6}">
      <dsp:nvSpPr>
        <dsp:cNvPr id="0" name=""/>
        <dsp:cNvSpPr/>
      </dsp:nvSpPr>
      <dsp:spPr>
        <a:xfrm>
          <a:off x="9889770" y="2379546"/>
          <a:ext cx="91440" cy="285801"/>
        </a:xfrm>
        <a:custGeom>
          <a:avLst/>
          <a:gdLst/>
          <a:ahLst/>
          <a:cxnLst/>
          <a:rect l="0" t="0" r="0" b="0"/>
          <a:pathLst>
            <a:path>
              <a:moveTo>
                <a:pt x="45720" y="0"/>
              </a:moveTo>
              <a:lnTo>
                <a:pt x="45720" y="285801"/>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73DEC9-B048-4CE5-85F0-8CABA9FE0F95}">
      <dsp:nvSpPr>
        <dsp:cNvPr id="0" name=""/>
        <dsp:cNvSpPr/>
      </dsp:nvSpPr>
      <dsp:spPr>
        <a:xfrm>
          <a:off x="9889770" y="1444853"/>
          <a:ext cx="91440" cy="310680"/>
        </a:xfrm>
        <a:custGeom>
          <a:avLst/>
          <a:gdLst/>
          <a:ahLst/>
          <a:cxnLst/>
          <a:rect l="0" t="0" r="0" b="0"/>
          <a:pathLst>
            <a:path>
              <a:moveTo>
                <a:pt x="49346" y="0"/>
              </a:moveTo>
              <a:lnTo>
                <a:pt x="49346" y="219644"/>
              </a:lnTo>
              <a:lnTo>
                <a:pt x="45720" y="219644"/>
              </a:lnTo>
              <a:lnTo>
                <a:pt x="45720" y="310680"/>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6A3B32-FF05-4B63-BE56-6DBFC3B7E1C6}">
      <dsp:nvSpPr>
        <dsp:cNvPr id="0" name=""/>
        <dsp:cNvSpPr/>
      </dsp:nvSpPr>
      <dsp:spPr>
        <a:xfrm>
          <a:off x="5989139" y="559919"/>
          <a:ext cx="3949977" cy="260921"/>
        </a:xfrm>
        <a:custGeom>
          <a:avLst/>
          <a:gdLst/>
          <a:ahLst/>
          <a:cxnLst/>
          <a:rect l="0" t="0" r="0" b="0"/>
          <a:pathLst>
            <a:path>
              <a:moveTo>
                <a:pt x="0" y="0"/>
              </a:moveTo>
              <a:lnTo>
                <a:pt x="0" y="169885"/>
              </a:lnTo>
              <a:lnTo>
                <a:pt x="3949977" y="169885"/>
              </a:lnTo>
              <a:lnTo>
                <a:pt x="3949977" y="26092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51688D-8C72-4724-934C-400B499DE602}">
      <dsp:nvSpPr>
        <dsp:cNvPr id="0" name=""/>
        <dsp:cNvSpPr/>
      </dsp:nvSpPr>
      <dsp:spPr>
        <a:xfrm>
          <a:off x="6136028" y="2362610"/>
          <a:ext cx="91440" cy="302736"/>
        </a:xfrm>
        <a:custGeom>
          <a:avLst/>
          <a:gdLst/>
          <a:ahLst/>
          <a:cxnLst/>
          <a:rect l="0" t="0" r="0" b="0"/>
          <a:pathLst>
            <a:path>
              <a:moveTo>
                <a:pt x="55399" y="0"/>
              </a:moveTo>
              <a:lnTo>
                <a:pt x="55399" y="211700"/>
              </a:lnTo>
              <a:lnTo>
                <a:pt x="45720" y="211700"/>
              </a:lnTo>
              <a:lnTo>
                <a:pt x="45720" y="302736"/>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611816-01D5-4748-A64C-925C0D908444}">
      <dsp:nvSpPr>
        <dsp:cNvPr id="0" name=""/>
        <dsp:cNvSpPr/>
      </dsp:nvSpPr>
      <dsp:spPr>
        <a:xfrm>
          <a:off x="6136028" y="1469732"/>
          <a:ext cx="91440" cy="268865"/>
        </a:xfrm>
        <a:custGeom>
          <a:avLst/>
          <a:gdLst/>
          <a:ahLst/>
          <a:cxnLst/>
          <a:rect l="0" t="0" r="0" b="0"/>
          <a:pathLst>
            <a:path>
              <a:moveTo>
                <a:pt x="45720" y="0"/>
              </a:moveTo>
              <a:lnTo>
                <a:pt x="45720" y="177829"/>
              </a:lnTo>
              <a:lnTo>
                <a:pt x="55399" y="177829"/>
              </a:lnTo>
              <a:lnTo>
                <a:pt x="55399" y="268865"/>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12DAA-772B-4CD0-AA1B-3AFB148AD449}">
      <dsp:nvSpPr>
        <dsp:cNvPr id="0" name=""/>
        <dsp:cNvSpPr/>
      </dsp:nvSpPr>
      <dsp:spPr>
        <a:xfrm>
          <a:off x="5989139" y="559919"/>
          <a:ext cx="192608" cy="285801"/>
        </a:xfrm>
        <a:custGeom>
          <a:avLst/>
          <a:gdLst/>
          <a:ahLst/>
          <a:cxnLst/>
          <a:rect l="0" t="0" r="0" b="0"/>
          <a:pathLst>
            <a:path>
              <a:moveTo>
                <a:pt x="0" y="0"/>
              </a:moveTo>
              <a:lnTo>
                <a:pt x="0" y="194765"/>
              </a:lnTo>
              <a:lnTo>
                <a:pt x="192608" y="194765"/>
              </a:lnTo>
              <a:lnTo>
                <a:pt x="192608" y="28580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B55665-BDAF-4864-B699-C57483D8CB72}">
      <dsp:nvSpPr>
        <dsp:cNvPr id="0" name=""/>
        <dsp:cNvSpPr/>
      </dsp:nvSpPr>
      <dsp:spPr>
        <a:xfrm>
          <a:off x="2189677" y="3420951"/>
          <a:ext cx="91440" cy="285801"/>
        </a:xfrm>
        <a:custGeom>
          <a:avLst/>
          <a:gdLst/>
          <a:ahLst/>
          <a:cxnLst/>
          <a:rect l="0" t="0" r="0" b="0"/>
          <a:pathLst>
            <a:path>
              <a:moveTo>
                <a:pt x="45720" y="0"/>
              </a:moveTo>
              <a:lnTo>
                <a:pt x="45720" y="285801"/>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25684B-6096-4929-B239-618B2FC349F3}">
      <dsp:nvSpPr>
        <dsp:cNvPr id="0" name=""/>
        <dsp:cNvSpPr/>
      </dsp:nvSpPr>
      <dsp:spPr>
        <a:xfrm>
          <a:off x="2189677" y="2379546"/>
          <a:ext cx="91440" cy="285801"/>
        </a:xfrm>
        <a:custGeom>
          <a:avLst/>
          <a:gdLst/>
          <a:ahLst/>
          <a:cxnLst/>
          <a:rect l="0" t="0" r="0" b="0"/>
          <a:pathLst>
            <a:path>
              <a:moveTo>
                <a:pt x="45720" y="0"/>
              </a:moveTo>
              <a:lnTo>
                <a:pt x="45720" y="285801"/>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BB369F-4AB1-4655-BEC6-E1B47BDAB7F7}">
      <dsp:nvSpPr>
        <dsp:cNvPr id="0" name=""/>
        <dsp:cNvSpPr/>
      </dsp:nvSpPr>
      <dsp:spPr>
        <a:xfrm>
          <a:off x="2189677" y="1469732"/>
          <a:ext cx="91440" cy="285801"/>
        </a:xfrm>
        <a:custGeom>
          <a:avLst/>
          <a:gdLst/>
          <a:ahLst/>
          <a:cxnLst/>
          <a:rect l="0" t="0" r="0" b="0"/>
          <a:pathLst>
            <a:path>
              <a:moveTo>
                <a:pt x="45720" y="0"/>
              </a:moveTo>
              <a:lnTo>
                <a:pt x="45720" y="285801"/>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81A7E6-F54A-4E2A-9AA7-2D907DF22C7F}">
      <dsp:nvSpPr>
        <dsp:cNvPr id="0" name=""/>
        <dsp:cNvSpPr/>
      </dsp:nvSpPr>
      <dsp:spPr>
        <a:xfrm>
          <a:off x="2235397" y="559919"/>
          <a:ext cx="3753742" cy="285801"/>
        </a:xfrm>
        <a:custGeom>
          <a:avLst/>
          <a:gdLst/>
          <a:ahLst/>
          <a:cxnLst/>
          <a:rect l="0" t="0" r="0" b="0"/>
          <a:pathLst>
            <a:path>
              <a:moveTo>
                <a:pt x="3753742" y="0"/>
              </a:moveTo>
              <a:lnTo>
                <a:pt x="3753742" y="194765"/>
              </a:lnTo>
              <a:lnTo>
                <a:pt x="0" y="194765"/>
              </a:lnTo>
              <a:lnTo>
                <a:pt x="0" y="28580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92A736-9F81-46CB-BFCE-34D64B5A555B}">
      <dsp:nvSpPr>
        <dsp:cNvPr id="0" name=""/>
        <dsp:cNvSpPr/>
      </dsp:nvSpPr>
      <dsp:spPr>
        <a:xfrm>
          <a:off x="2253721" y="560"/>
          <a:ext cx="7470835" cy="55935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99C87BB-FA61-44C3-A8C9-6D51C56254C0}">
      <dsp:nvSpPr>
        <dsp:cNvPr id="0" name=""/>
        <dsp:cNvSpPr/>
      </dsp:nvSpPr>
      <dsp:spPr>
        <a:xfrm>
          <a:off x="2362910" y="104289"/>
          <a:ext cx="7470835" cy="55935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anose="020B0604020202020204" pitchFamily="34" charset="0"/>
              <a:cs typeface="Arial" panose="020B0604020202020204" pitchFamily="34" charset="0"/>
            </a:rPr>
            <a:t>GENEL YÖNETİM </a:t>
          </a:r>
          <a:endParaRPr lang="tr-TR" sz="2400" b="1" kern="1200" dirty="0">
            <a:latin typeface="Arial" panose="020B0604020202020204" pitchFamily="34" charset="0"/>
            <a:cs typeface="Arial" panose="020B0604020202020204" pitchFamily="34" charset="0"/>
          </a:endParaRPr>
        </a:p>
      </dsp:txBody>
      <dsp:txXfrm>
        <a:off x="2379293" y="120672"/>
        <a:ext cx="7438069" cy="526592"/>
      </dsp:txXfrm>
    </dsp:sp>
    <dsp:sp modelId="{61DC5F36-AA8E-40D6-BF01-70AFAD5DB6B6}">
      <dsp:nvSpPr>
        <dsp:cNvPr id="0" name=""/>
        <dsp:cNvSpPr/>
      </dsp:nvSpPr>
      <dsp:spPr>
        <a:xfrm>
          <a:off x="301680" y="845720"/>
          <a:ext cx="3867433"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1E3634D-C3B9-4CD4-A534-9462BCC41AA2}">
      <dsp:nvSpPr>
        <dsp:cNvPr id="0" name=""/>
        <dsp:cNvSpPr/>
      </dsp:nvSpPr>
      <dsp:spPr>
        <a:xfrm>
          <a:off x="410869" y="949449"/>
          <a:ext cx="3867433"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Arial" panose="020B0604020202020204" pitchFamily="34" charset="0"/>
              <a:cs typeface="Arial" panose="020B0604020202020204" pitchFamily="34" charset="0"/>
            </a:rPr>
            <a:t>MERKEZİ YÖNETİM BÜTÇESİ  </a:t>
          </a:r>
          <a:endParaRPr lang="tr-TR" sz="1800" b="1" kern="1200" dirty="0">
            <a:latin typeface="Arial" panose="020B0604020202020204" pitchFamily="34" charset="0"/>
            <a:cs typeface="Arial" panose="020B0604020202020204" pitchFamily="34" charset="0"/>
          </a:endParaRPr>
        </a:p>
      </dsp:txBody>
      <dsp:txXfrm>
        <a:off x="429146" y="967726"/>
        <a:ext cx="3830879" cy="587458"/>
      </dsp:txXfrm>
    </dsp:sp>
    <dsp:sp modelId="{760B37FA-54A4-42E5-B143-294009B804A1}">
      <dsp:nvSpPr>
        <dsp:cNvPr id="0" name=""/>
        <dsp:cNvSpPr/>
      </dsp:nvSpPr>
      <dsp:spPr>
        <a:xfrm>
          <a:off x="853012" y="1755533"/>
          <a:ext cx="2764768"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96947DB-30D2-4932-919C-21E90EE211BD}">
      <dsp:nvSpPr>
        <dsp:cNvPr id="0" name=""/>
        <dsp:cNvSpPr/>
      </dsp:nvSpPr>
      <dsp:spPr>
        <a:xfrm>
          <a:off x="962201" y="1859262"/>
          <a:ext cx="2764768"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smtClean="0">
              <a:latin typeface="Arial" panose="020B0604020202020204" pitchFamily="34" charset="0"/>
              <a:cs typeface="Arial" panose="020B0604020202020204" pitchFamily="34" charset="0"/>
            </a:rPr>
            <a:t>Genel Bütçeli İdareler </a:t>
          </a:r>
        </a:p>
        <a:p>
          <a:pPr lvl="0" algn="ctr" defTabSz="711200">
            <a:lnSpc>
              <a:spcPct val="90000"/>
            </a:lnSpc>
            <a:spcBef>
              <a:spcPct val="0"/>
            </a:spcBef>
            <a:spcAft>
              <a:spcPct val="35000"/>
            </a:spcAft>
          </a:pPr>
          <a:r>
            <a:rPr lang="tr-TR" sz="1600" b="0" kern="1200" dirty="0" smtClean="0">
              <a:latin typeface="Arial" panose="020B0604020202020204" pitchFamily="34" charset="0"/>
              <a:cs typeface="Arial" panose="020B0604020202020204" pitchFamily="34" charset="0"/>
            </a:rPr>
            <a:t>( I ) Sayılı Cetvel</a:t>
          </a:r>
          <a:endParaRPr lang="tr-TR" sz="1600" b="0" kern="1200" dirty="0">
            <a:latin typeface="Arial" panose="020B0604020202020204" pitchFamily="34" charset="0"/>
            <a:cs typeface="Arial" panose="020B0604020202020204" pitchFamily="34" charset="0"/>
          </a:endParaRPr>
        </a:p>
      </dsp:txBody>
      <dsp:txXfrm>
        <a:off x="980478" y="1877539"/>
        <a:ext cx="2728214" cy="587458"/>
      </dsp:txXfrm>
    </dsp:sp>
    <dsp:sp modelId="{9571EBD5-742C-4A4E-8AA7-60BBACF9F1F9}">
      <dsp:nvSpPr>
        <dsp:cNvPr id="0" name=""/>
        <dsp:cNvSpPr/>
      </dsp:nvSpPr>
      <dsp:spPr>
        <a:xfrm>
          <a:off x="887903" y="2665347"/>
          <a:ext cx="2694987" cy="755604"/>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9B7D284-FAFB-4B7A-99C5-86235FD105F7}">
      <dsp:nvSpPr>
        <dsp:cNvPr id="0" name=""/>
        <dsp:cNvSpPr/>
      </dsp:nvSpPr>
      <dsp:spPr>
        <a:xfrm>
          <a:off x="997092" y="2769076"/>
          <a:ext cx="2694987" cy="75560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smtClean="0">
              <a:latin typeface="Arial" panose="020B0604020202020204" pitchFamily="34" charset="0"/>
              <a:cs typeface="Arial" panose="020B0604020202020204" pitchFamily="34" charset="0"/>
            </a:rPr>
            <a:t>Özel Bütçeli İdareler </a:t>
          </a:r>
        </a:p>
        <a:p>
          <a:pPr lvl="0" algn="ctr" defTabSz="711200">
            <a:lnSpc>
              <a:spcPct val="90000"/>
            </a:lnSpc>
            <a:spcBef>
              <a:spcPct val="0"/>
            </a:spcBef>
            <a:spcAft>
              <a:spcPct val="35000"/>
            </a:spcAft>
          </a:pPr>
          <a:r>
            <a:rPr lang="tr-TR" sz="1600" b="0" kern="1200" dirty="0" smtClean="0">
              <a:latin typeface="Arial" panose="020B0604020202020204" pitchFamily="34" charset="0"/>
              <a:cs typeface="Arial" panose="020B0604020202020204" pitchFamily="34" charset="0"/>
            </a:rPr>
            <a:t>( II ) Sayılı Cetvel </a:t>
          </a:r>
          <a:endParaRPr lang="tr-TR" sz="1600" b="0" kern="1200" dirty="0">
            <a:latin typeface="Arial" panose="020B0604020202020204" pitchFamily="34" charset="0"/>
            <a:cs typeface="Arial" panose="020B0604020202020204" pitchFamily="34" charset="0"/>
          </a:endParaRPr>
        </a:p>
      </dsp:txBody>
      <dsp:txXfrm>
        <a:off x="1019223" y="2791207"/>
        <a:ext cx="2650725" cy="711342"/>
      </dsp:txXfrm>
    </dsp:sp>
    <dsp:sp modelId="{4E57E5C3-02E0-44AD-97F5-6B18A06E2D53}">
      <dsp:nvSpPr>
        <dsp:cNvPr id="0" name=""/>
        <dsp:cNvSpPr/>
      </dsp:nvSpPr>
      <dsp:spPr>
        <a:xfrm>
          <a:off x="897735" y="3706752"/>
          <a:ext cx="2675323" cy="712641"/>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90D4DE9-270F-42F5-B7A1-4C28CA45217F}">
      <dsp:nvSpPr>
        <dsp:cNvPr id="0" name=""/>
        <dsp:cNvSpPr/>
      </dsp:nvSpPr>
      <dsp:spPr>
        <a:xfrm>
          <a:off x="1006923" y="3810482"/>
          <a:ext cx="2675323" cy="712641"/>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smtClean="0">
              <a:latin typeface="Arial" panose="020B0604020202020204" pitchFamily="34" charset="0"/>
              <a:cs typeface="Arial" panose="020B0604020202020204" pitchFamily="34" charset="0"/>
            </a:rPr>
            <a:t>Düzenleyici ve Denetleyici Kurumlar </a:t>
          </a:r>
        </a:p>
        <a:p>
          <a:pPr lvl="0" algn="ctr" defTabSz="711200">
            <a:lnSpc>
              <a:spcPct val="90000"/>
            </a:lnSpc>
            <a:spcBef>
              <a:spcPct val="0"/>
            </a:spcBef>
            <a:spcAft>
              <a:spcPct val="35000"/>
            </a:spcAft>
          </a:pPr>
          <a:r>
            <a:rPr lang="tr-TR" sz="1600" b="0" kern="1200" dirty="0" smtClean="0">
              <a:latin typeface="Arial" panose="020B0604020202020204" pitchFamily="34" charset="0"/>
              <a:cs typeface="Arial" panose="020B0604020202020204" pitchFamily="34" charset="0"/>
            </a:rPr>
            <a:t>( III ) Sayılı Cetvel </a:t>
          </a:r>
          <a:endParaRPr lang="tr-TR" sz="1600" b="0" kern="1200" dirty="0">
            <a:latin typeface="Arial" panose="020B0604020202020204" pitchFamily="34" charset="0"/>
            <a:cs typeface="Arial" panose="020B0604020202020204" pitchFamily="34" charset="0"/>
          </a:endParaRPr>
        </a:p>
      </dsp:txBody>
      <dsp:txXfrm>
        <a:off x="1027796" y="3831355"/>
        <a:ext cx="2633577" cy="670895"/>
      </dsp:txXfrm>
    </dsp:sp>
    <dsp:sp modelId="{2D8E897E-FE46-4377-AA12-D7C3A69589BF}">
      <dsp:nvSpPr>
        <dsp:cNvPr id="0" name=""/>
        <dsp:cNvSpPr/>
      </dsp:nvSpPr>
      <dsp:spPr>
        <a:xfrm>
          <a:off x="4387491" y="845720"/>
          <a:ext cx="3588514"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CCD8583-95E9-4EF7-AA0D-96D3175EA67D}">
      <dsp:nvSpPr>
        <dsp:cNvPr id="0" name=""/>
        <dsp:cNvSpPr/>
      </dsp:nvSpPr>
      <dsp:spPr>
        <a:xfrm>
          <a:off x="4496679" y="949449"/>
          <a:ext cx="3588514"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Arial" panose="020B0604020202020204" pitchFamily="34" charset="0"/>
              <a:cs typeface="Arial" panose="020B0604020202020204" pitchFamily="34" charset="0"/>
            </a:rPr>
            <a:t>SOSYAL GÜVENLİK KURUMLARI</a:t>
          </a:r>
          <a:endParaRPr lang="tr-TR" sz="1800" b="1" kern="1200" dirty="0">
            <a:latin typeface="Arial" panose="020B0604020202020204" pitchFamily="34" charset="0"/>
            <a:cs typeface="Arial" panose="020B0604020202020204" pitchFamily="34" charset="0"/>
          </a:endParaRPr>
        </a:p>
      </dsp:txBody>
      <dsp:txXfrm>
        <a:off x="4514956" y="967726"/>
        <a:ext cx="3551960" cy="587458"/>
      </dsp:txXfrm>
    </dsp:sp>
    <dsp:sp modelId="{9C1C52CA-8C0D-47CA-9B8A-E82A017494EE}">
      <dsp:nvSpPr>
        <dsp:cNvPr id="0" name=""/>
        <dsp:cNvSpPr/>
      </dsp:nvSpPr>
      <dsp:spPr>
        <a:xfrm>
          <a:off x="4912133" y="1738598"/>
          <a:ext cx="2558589"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9D76289-06FB-4E66-B12C-70F168558CE6}">
      <dsp:nvSpPr>
        <dsp:cNvPr id="0" name=""/>
        <dsp:cNvSpPr/>
      </dsp:nvSpPr>
      <dsp:spPr>
        <a:xfrm>
          <a:off x="5021321" y="1842327"/>
          <a:ext cx="2558589"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Arial" panose="020B0604020202020204" pitchFamily="34" charset="0"/>
              <a:cs typeface="Arial" panose="020B0604020202020204" pitchFamily="34" charset="0"/>
            </a:rPr>
            <a:t>1- Sosyal Güvenlik Kurumları </a:t>
          </a:r>
          <a:endParaRPr lang="tr-TR" sz="1600" kern="1200" dirty="0">
            <a:latin typeface="Arial" panose="020B0604020202020204" pitchFamily="34" charset="0"/>
            <a:cs typeface="Arial" panose="020B0604020202020204" pitchFamily="34" charset="0"/>
          </a:endParaRPr>
        </a:p>
      </dsp:txBody>
      <dsp:txXfrm>
        <a:off x="5039598" y="1860604"/>
        <a:ext cx="2522035" cy="587458"/>
      </dsp:txXfrm>
    </dsp:sp>
    <dsp:sp modelId="{FB9DD64D-ADA1-4549-906C-E9205365F0CA}">
      <dsp:nvSpPr>
        <dsp:cNvPr id="0" name=""/>
        <dsp:cNvSpPr/>
      </dsp:nvSpPr>
      <dsp:spPr>
        <a:xfrm>
          <a:off x="4874098" y="2665347"/>
          <a:ext cx="2615300"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E63C5A9-5D73-4CB7-A73B-267BD9C84AD1}">
      <dsp:nvSpPr>
        <dsp:cNvPr id="0" name=""/>
        <dsp:cNvSpPr/>
      </dsp:nvSpPr>
      <dsp:spPr>
        <a:xfrm>
          <a:off x="4983286" y="2769076"/>
          <a:ext cx="2615300"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Arial" panose="020B0604020202020204" pitchFamily="34" charset="0"/>
              <a:cs typeface="Arial" panose="020B0604020202020204" pitchFamily="34" charset="0"/>
            </a:rPr>
            <a:t>2- Türkiye İş Kurumu</a:t>
          </a:r>
          <a:endParaRPr lang="tr-TR" sz="1600" kern="1200" dirty="0">
            <a:latin typeface="Arial" panose="020B0604020202020204" pitchFamily="34" charset="0"/>
            <a:cs typeface="Arial" panose="020B0604020202020204" pitchFamily="34" charset="0"/>
          </a:endParaRPr>
        </a:p>
      </dsp:txBody>
      <dsp:txXfrm>
        <a:off x="5001563" y="2787353"/>
        <a:ext cx="2578746" cy="587458"/>
      </dsp:txXfrm>
    </dsp:sp>
    <dsp:sp modelId="{B4B65313-41B6-4A77-ADED-979A666F124A}">
      <dsp:nvSpPr>
        <dsp:cNvPr id="0" name=""/>
        <dsp:cNvSpPr/>
      </dsp:nvSpPr>
      <dsp:spPr>
        <a:xfrm>
          <a:off x="8198008" y="820840"/>
          <a:ext cx="3482216"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D5D49B1-382F-40A1-A633-9992B8035088}">
      <dsp:nvSpPr>
        <dsp:cNvPr id="0" name=""/>
        <dsp:cNvSpPr/>
      </dsp:nvSpPr>
      <dsp:spPr>
        <a:xfrm>
          <a:off x="8307197" y="924569"/>
          <a:ext cx="3482216"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latin typeface="Arial" panose="020B0604020202020204" pitchFamily="34" charset="0"/>
              <a:cs typeface="Arial" panose="020B0604020202020204" pitchFamily="34" charset="0"/>
            </a:rPr>
            <a:t>MAHALLİ İDARELER</a:t>
          </a:r>
          <a:endParaRPr lang="tr-TR" sz="1800" b="1" kern="1200" dirty="0">
            <a:latin typeface="Arial" panose="020B0604020202020204" pitchFamily="34" charset="0"/>
            <a:cs typeface="Arial" panose="020B0604020202020204" pitchFamily="34" charset="0"/>
          </a:endParaRPr>
        </a:p>
      </dsp:txBody>
      <dsp:txXfrm>
        <a:off x="8325474" y="942846"/>
        <a:ext cx="3445662" cy="587458"/>
      </dsp:txXfrm>
    </dsp:sp>
    <dsp:sp modelId="{C6239F27-C4F7-41C4-899A-EDD91EC0FAB6}">
      <dsp:nvSpPr>
        <dsp:cNvPr id="0" name=""/>
        <dsp:cNvSpPr/>
      </dsp:nvSpPr>
      <dsp:spPr>
        <a:xfrm>
          <a:off x="8453480" y="1755533"/>
          <a:ext cx="2964020"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DD02EC2-33C3-4D0E-A0E2-218E4FC7A2C3}">
      <dsp:nvSpPr>
        <dsp:cNvPr id="0" name=""/>
        <dsp:cNvSpPr/>
      </dsp:nvSpPr>
      <dsp:spPr>
        <a:xfrm>
          <a:off x="8562669" y="1859262"/>
          <a:ext cx="2964020"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Arial" panose="020B0604020202020204" pitchFamily="34" charset="0"/>
              <a:cs typeface="Arial" panose="020B0604020202020204" pitchFamily="34" charset="0"/>
            </a:rPr>
            <a:t>1- İl Özel İdareleri</a:t>
          </a:r>
          <a:endParaRPr lang="tr-TR" sz="1600" kern="1200" dirty="0">
            <a:latin typeface="Arial" panose="020B0604020202020204" pitchFamily="34" charset="0"/>
            <a:cs typeface="Arial" panose="020B0604020202020204" pitchFamily="34" charset="0"/>
          </a:endParaRPr>
        </a:p>
      </dsp:txBody>
      <dsp:txXfrm>
        <a:off x="8580946" y="1877539"/>
        <a:ext cx="2927466" cy="587458"/>
      </dsp:txXfrm>
    </dsp:sp>
    <dsp:sp modelId="{BBB3E61F-A85E-43D0-95AE-2047A9E28F10}">
      <dsp:nvSpPr>
        <dsp:cNvPr id="0" name=""/>
        <dsp:cNvSpPr/>
      </dsp:nvSpPr>
      <dsp:spPr>
        <a:xfrm>
          <a:off x="8523566" y="2665347"/>
          <a:ext cx="2823848"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83FB83B-63D2-4345-B093-05339A85CBAC}">
      <dsp:nvSpPr>
        <dsp:cNvPr id="0" name=""/>
        <dsp:cNvSpPr/>
      </dsp:nvSpPr>
      <dsp:spPr>
        <a:xfrm>
          <a:off x="8632755" y="2769076"/>
          <a:ext cx="2823848"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Arial" panose="020B0604020202020204" pitchFamily="34" charset="0"/>
              <a:cs typeface="Arial" panose="020B0604020202020204" pitchFamily="34" charset="0"/>
            </a:rPr>
            <a:t>2- Belediyeler</a:t>
          </a:r>
          <a:endParaRPr lang="tr-TR" sz="1600" kern="1200" dirty="0">
            <a:latin typeface="Arial" panose="020B0604020202020204" pitchFamily="34" charset="0"/>
            <a:cs typeface="Arial" panose="020B0604020202020204" pitchFamily="34" charset="0"/>
          </a:endParaRPr>
        </a:p>
      </dsp:txBody>
      <dsp:txXfrm>
        <a:off x="8651032" y="2787353"/>
        <a:ext cx="2787294" cy="587458"/>
      </dsp:txXfrm>
    </dsp:sp>
    <dsp:sp modelId="{7747D2E4-E315-42D3-AE0A-0F83077914BC}">
      <dsp:nvSpPr>
        <dsp:cNvPr id="0" name=""/>
        <dsp:cNvSpPr/>
      </dsp:nvSpPr>
      <dsp:spPr>
        <a:xfrm>
          <a:off x="8561680" y="3575161"/>
          <a:ext cx="2747620"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F83A92E-BC0B-4EB5-8442-D53F4870959D}">
      <dsp:nvSpPr>
        <dsp:cNvPr id="0" name=""/>
        <dsp:cNvSpPr/>
      </dsp:nvSpPr>
      <dsp:spPr>
        <a:xfrm>
          <a:off x="8670869" y="3678890"/>
          <a:ext cx="2747620"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Arial" panose="020B0604020202020204" pitchFamily="34" charset="0"/>
              <a:cs typeface="Arial" panose="020B0604020202020204" pitchFamily="34" charset="0"/>
            </a:rPr>
            <a:t>3- Bağlı İdareler</a:t>
          </a:r>
          <a:endParaRPr lang="tr-TR" sz="1600" kern="1200" dirty="0">
            <a:latin typeface="Arial" panose="020B0604020202020204" pitchFamily="34" charset="0"/>
            <a:cs typeface="Arial" panose="020B0604020202020204" pitchFamily="34" charset="0"/>
          </a:endParaRPr>
        </a:p>
      </dsp:txBody>
      <dsp:txXfrm>
        <a:off x="8689146" y="3697167"/>
        <a:ext cx="2711066" cy="587458"/>
      </dsp:txXfrm>
    </dsp:sp>
    <dsp:sp modelId="{DC5040CE-043D-4102-AD8A-49856AFD9489}">
      <dsp:nvSpPr>
        <dsp:cNvPr id="0" name=""/>
        <dsp:cNvSpPr/>
      </dsp:nvSpPr>
      <dsp:spPr>
        <a:xfrm>
          <a:off x="8571207" y="4484974"/>
          <a:ext cx="2728566" cy="6240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A50E927-3D33-408E-B592-299E5FCA95D6}">
      <dsp:nvSpPr>
        <dsp:cNvPr id="0" name=""/>
        <dsp:cNvSpPr/>
      </dsp:nvSpPr>
      <dsp:spPr>
        <a:xfrm>
          <a:off x="8680396" y="4588703"/>
          <a:ext cx="2728566" cy="6240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Arial" panose="020B0604020202020204" pitchFamily="34" charset="0"/>
              <a:cs typeface="Arial" panose="020B0604020202020204" pitchFamily="34" charset="0"/>
            </a:rPr>
            <a:t>4- Mahalli İdare Birlikleri</a:t>
          </a:r>
          <a:endParaRPr lang="tr-TR" sz="1600" kern="1200" dirty="0">
            <a:latin typeface="Arial" panose="020B0604020202020204" pitchFamily="34" charset="0"/>
            <a:cs typeface="Arial" panose="020B0604020202020204" pitchFamily="34" charset="0"/>
          </a:endParaRPr>
        </a:p>
      </dsp:txBody>
      <dsp:txXfrm>
        <a:off x="8698673" y="4606980"/>
        <a:ext cx="2692012" cy="587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3CBCBA-DBBB-4996-BC32-6A1E69DC3132}">
      <dsp:nvSpPr>
        <dsp:cNvPr id="0" name=""/>
        <dsp:cNvSpPr/>
      </dsp:nvSpPr>
      <dsp:spPr>
        <a:xfrm rot="5400000">
          <a:off x="964861" y="888273"/>
          <a:ext cx="780097" cy="888113"/>
        </a:xfrm>
        <a:prstGeom prst="bentUpArrow">
          <a:avLst>
            <a:gd name="adj1" fmla="val 32840"/>
            <a:gd name="adj2" fmla="val 25000"/>
            <a:gd name="adj3" fmla="val 35780"/>
          </a:avLst>
        </a:prstGeom>
        <a:solidFill>
          <a:srgbClr val="D021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8A9A42-2B28-4A91-BF48-84AB2FBB8D80}">
      <dsp:nvSpPr>
        <dsp:cNvPr id="0" name=""/>
        <dsp:cNvSpPr/>
      </dsp:nvSpPr>
      <dsp:spPr>
        <a:xfrm>
          <a:off x="758182" y="23520"/>
          <a:ext cx="1313224" cy="919214"/>
        </a:xfrm>
        <a:prstGeom prst="roundRect">
          <a:avLst>
            <a:gd name="adj" fmla="val 16670"/>
          </a:avLst>
        </a:prstGeom>
        <a:solidFill>
          <a:srgbClr val="3C48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PROGRAM</a:t>
          </a:r>
          <a:endParaRPr lang="tr-TR" sz="1900" kern="1200" dirty="0"/>
        </a:p>
      </dsp:txBody>
      <dsp:txXfrm>
        <a:off x="803062" y="68400"/>
        <a:ext cx="1223464" cy="829454"/>
      </dsp:txXfrm>
    </dsp:sp>
    <dsp:sp modelId="{7723B0C4-449E-407B-AEEC-46ACC35B75B5}">
      <dsp:nvSpPr>
        <dsp:cNvPr id="0" name=""/>
        <dsp:cNvSpPr/>
      </dsp:nvSpPr>
      <dsp:spPr>
        <a:xfrm>
          <a:off x="2071407" y="111188"/>
          <a:ext cx="955114" cy="742950"/>
        </a:xfrm>
        <a:prstGeom prst="rect">
          <a:avLst/>
        </a:prstGeom>
        <a:noFill/>
        <a:ln>
          <a:noFill/>
        </a:ln>
        <a:effectLst/>
      </dsp:spPr>
      <dsp:style>
        <a:lnRef idx="0">
          <a:scrgbClr r="0" g="0" b="0"/>
        </a:lnRef>
        <a:fillRef idx="0">
          <a:scrgbClr r="0" g="0" b="0"/>
        </a:fillRef>
        <a:effectRef idx="0">
          <a:scrgbClr r="0" g="0" b="0"/>
        </a:effectRef>
        <a:fontRef idx="minor"/>
      </dsp:style>
    </dsp:sp>
    <dsp:sp modelId="{ED447A03-DAED-4001-804C-65E543C43C79}">
      <dsp:nvSpPr>
        <dsp:cNvPr id="0" name=""/>
        <dsp:cNvSpPr/>
      </dsp:nvSpPr>
      <dsp:spPr>
        <a:xfrm rot="5400000">
          <a:off x="2053664" y="1920855"/>
          <a:ext cx="780097" cy="888113"/>
        </a:xfrm>
        <a:prstGeom prst="bentUpArrow">
          <a:avLst>
            <a:gd name="adj1" fmla="val 32840"/>
            <a:gd name="adj2" fmla="val 25000"/>
            <a:gd name="adj3" fmla="val 35780"/>
          </a:avLst>
        </a:prstGeom>
        <a:solidFill>
          <a:srgbClr val="3C48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EBC0DF-3520-4C6D-B46F-12509B0D853D}">
      <dsp:nvSpPr>
        <dsp:cNvPr id="0" name=""/>
        <dsp:cNvSpPr/>
      </dsp:nvSpPr>
      <dsp:spPr>
        <a:xfrm>
          <a:off x="1846985" y="1056101"/>
          <a:ext cx="1313224" cy="919214"/>
        </a:xfrm>
        <a:prstGeom prst="roundRect">
          <a:avLst>
            <a:gd name="adj" fmla="val 16670"/>
          </a:avLst>
        </a:prstGeom>
        <a:solidFill>
          <a:srgbClr val="D021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ALT PROGRAM</a:t>
          </a:r>
          <a:endParaRPr lang="tr-TR" sz="1900" kern="1200" dirty="0"/>
        </a:p>
      </dsp:txBody>
      <dsp:txXfrm>
        <a:off x="1891865" y="1100981"/>
        <a:ext cx="1223464" cy="829454"/>
      </dsp:txXfrm>
    </dsp:sp>
    <dsp:sp modelId="{20E4BA1C-6B9E-4828-9991-6C4E8EA5B269}">
      <dsp:nvSpPr>
        <dsp:cNvPr id="0" name=""/>
        <dsp:cNvSpPr/>
      </dsp:nvSpPr>
      <dsp:spPr>
        <a:xfrm>
          <a:off x="3160210" y="1143769"/>
          <a:ext cx="955114" cy="742950"/>
        </a:xfrm>
        <a:prstGeom prst="rect">
          <a:avLst/>
        </a:prstGeom>
        <a:noFill/>
        <a:ln>
          <a:noFill/>
        </a:ln>
        <a:effectLst/>
      </dsp:spPr>
      <dsp:style>
        <a:lnRef idx="0">
          <a:scrgbClr r="0" g="0" b="0"/>
        </a:lnRef>
        <a:fillRef idx="0">
          <a:scrgbClr r="0" g="0" b="0"/>
        </a:fillRef>
        <a:effectRef idx="0">
          <a:scrgbClr r="0" g="0" b="0"/>
        </a:effectRef>
        <a:fontRef idx="minor"/>
      </dsp:style>
    </dsp:sp>
    <dsp:sp modelId="{87CD9ED0-07F0-4DBF-B954-53CF5DF51820}">
      <dsp:nvSpPr>
        <dsp:cNvPr id="0" name=""/>
        <dsp:cNvSpPr/>
      </dsp:nvSpPr>
      <dsp:spPr>
        <a:xfrm rot="5400000">
          <a:off x="3142467" y="2953437"/>
          <a:ext cx="780097" cy="888113"/>
        </a:xfrm>
        <a:prstGeom prst="bentUpArrow">
          <a:avLst>
            <a:gd name="adj1" fmla="val 32840"/>
            <a:gd name="adj2" fmla="val 25000"/>
            <a:gd name="adj3" fmla="val 35780"/>
          </a:avLst>
        </a:prstGeom>
        <a:solidFill>
          <a:srgbClr val="D02147"/>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sp>
    <dsp:sp modelId="{B281CDBE-BA0E-44F3-867C-B60B8703F7A0}">
      <dsp:nvSpPr>
        <dsp:cNvPr id="0" name=""/>
        <dsp:cNvSpPr/>
      </dsp:nvSpPr>
      <dsp:spPr>
        <a:xfrm>
          <a:off x="2935789" y="2088683"/>
          <a:ext cx="1313224" cy="919214"/>
        </a:xfrm>
        <a:prstGeom prst="roundRect">
          <a:avLst>
            <a:gd name="adj" fmla="val 16670"/>
          </a:avLst>
        </a:prstGeom>
        <a:solidFill>
          <a:srgbClr val="3C48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FAALİYET</a:t>
          </a:r>
          <a:endParaRPr lang="tr-TR" sz="1900" kern="1200" dirty="0"/>
        </a:p>
      </dsp:txBody>
      <dsp:txXfrm>
        <a:off x="2980669" y="2133563"/>
        <a:ext cx="1223464" cy="829454"/>
      </dsp:txXfrm>
    </dsp:sp>
    <dsp:sp modelId="{ED1232D2-C071-490B-BBB7-BD12F6477A48}">
      <dsp:nvSpPr>
        <dsp:cNvPr id="0" name=""/>
        <dsp:cNvSpPr/>
      </dsp:nvSpPr>
      <dsp:spPr>
        <a:xfrm>
          <a:off x="4249014" y="2176351"/>
          <a:ext cx="955114" cy="742950"/>
        </a:xfrm>
        <a:prstGeom prst="rect">
          <a:avLst/>
        </a:prstGeom>
        <a:noFill/>
        <a:ln>
          <a:noFill/>
        </a:ln>
        <a:effectLst/>
      </dsp:spPr>
      <dsp:style>
        <a:lnRef idx="0">
          <a:scrgbClr r="0" g="0" b="0"/>
        </a:lnRef>
        <a:fillRef idx="0">
          <a:scrgbClr r="0" g="0" b="0"/>
        </a:fillRef>
        <a:effectRef idx="0">
          <a:scrgbClr r="0" g="0" b="0"/>
        </a:effectRef>
        <a:fontRef idx="minor"/>
      </dsp:style>
    </dsp:sp>
    <dsp:sp modelId="{F3333A64-DF54-4B75-94EE-74097F9C420F}">
      <dsp:nvSpPr>
        <dsp:cNvPr id="0" name=""/>
        <dsp:cNvSpPr/>
      </dsp:nvSpPr>
      <dsp:spPr>
        <a:xfrm>
          <a:off x="4024592" y="3121264"/>
          <a:ext cx="1313224" cy="919214"/>
        </a:xfrm>
        <a:prstGeom prst="roundRect">
          <a:avLst>
            <a:gd name="adj" fmla="val 16670"/>
          </a:avLst>
        </a:prstGeom>
        <a:solidFill>
          <a:srgbClr val="D021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ALT FAALİYET</a:t>
          </a:r>
          <a:endParaRPr lang="tr-TR" sz="1900" kern="1200" dirty="0"/>
        </a:p>
      </dsp:txBody>
      <dsp:txXfrm>
        <a:off x="4069472" y="3166144"/>
        <a:ext cx="1223464" cy="8294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33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333"/>
          </a:xfrm>
          <a:prstGeom prst="rect">
            <a:avLst/>
          </a:prstGeom>
        </p:spPr>
        <p:txBody>
          <a:bodyPr vert="horz" lIns="91440" tIns="45720" rIns="91440" bIns="45720" rtlCol="0"/>
          <a:lstStyle>
            <a:lvl1pPr algn="r">
              <a:defRPr sz="1200"/>
            </a:lvl1pPr>
          </a:lstStyle>
          <a:p>
            <a:fld id="{11D7535B-79B0-4069-9052-35BAE4DD1BA6}" type="datetimeFigureOut">
              <a:rPr lang="tr-TR" smtClean="0"/>
              <a:t>9.06.2022</a:t>
            </a:fld>
            <a:endParaRPr lang="tr-TR"/>
          </a:p>
        </p:txBody>
      </p:sp>
      <p:sp>
        <p:nvSpPr>
          <p:cNvPr id="4" name="Slayt Görüntüsü Yer Tutucusu 3"/>
          <p:cNvSpPr>
            <a:spLocks noGrp="1" noRot="1" noChangeAspect="1"/>
          </p:cNvSpPr>
          <p:nvPr>
            <p:ph type="sldImg" idx="2"/>
          </p:nvPr>
        </p:nvSpPr>
        <p:spPr>
          <a:xfrm>
            <a:off x="88900" y="742950"/>
            <a:ext cx="6619875"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359"/>
            <a:ext cx="5438775" cy="446699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7122"/>
            <a:ext cx="2946400"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7122"/>
            <a:ext cx="2946400" cy="496332"/>
          </a:xfrm>
          <a:prstGeom prst="rect">
            <a:avLst/>
          </a:prstGeom>
        </p:spPr>
        <p:txBody>
          <a:bodyPr vert="horz" lIns="91440" tIns="45720" rIns="91440" bIns="45720" rtlCol="0" anchor="b"/>
          <a:lstStyle>
            <a:lvl1pPr algn="r">
              <a:defRPr sz="1200"/>
            </a:lvl1pPr>
          </a:lstStyle>
          <a:p>
            <a:fld id="{EAC677AF-EE73-41BD-8F80-E40426611979}" type="slidenum">
              <a:rPr lang="tr-TR" smtClean="0"/>
              <a:t>‹#›</a:t>
            </a:fld>
            <a:endParaRPr lang="tr-TR"/>
          </a:p>
        </p:txBody>
      </p:sp>
    </p:spTree>
    <p:extLst>
      <p:ext uri="{BB962C8B-B14F-4D97-AF65-F5344CB8AC3E}">
        <p14:creationId xmlns:p14="http://schemas.microsoft.com/office/powerpoint/2010/main" val="4119581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AC677AF-EE73-41BD-8F80-E40426611979}" type="slidenum">
              <a:rPr lang="tr-TR" smtClean="0"/>
              <a:t>36</a:t>
            </a:fld>
            <a:endParaRPr lang="tr-TR"/>
          </a:p>
        </p:txBody>
      </p:sp>
    </p:spTree>
    <p:extLst>
      <p:ext uri="{BB962C8B-B14F-4D97-AF65-F5344CB8AC3E}">
        <p14:creationId xmlns:p14="http://schemas.microsoft.com/office/powerpoint/2010/main" val="502659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AC677AF-EE73-41BD-8F80-E40426611979}" type="slidenum">
              <a:rPr lang="tr-TR" smtClean="0"/>
              <a:t>37</a:t>
            </a:fld>
            <a:endParaRPr lang="tr-TR"/>
          </a:p>
        </p:txBody>
      </p:sp>
    </p:spTree>
    <p:extLst>
      <p:ext uri="{BB962C8B-B14F-4D97-AF65-F5344CB8AC3E}">
        <p14:creationId xmlns:p14="http://schemas.microsoft.com/office/powerpoint/2010/main" val="429566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AC677AF-EE73-41BD-8F80-E40426611979}" type="slidenum">
              <a:rPr lang="tr-TR" smtClean="0"/>
              <a:t>38</a:t>
            </a:fld>
            <a:endParaRPr lang="tr-TR"/>
          </a:p>
        </p:txBody>
      </p:sp>
    </p:spTree>
    <p:extLst>
      <p:ext uri="{BB962C8B-B14F-4D97-AF65-F5344CB8AC3E}">
        <p14:creationId xmlns:p14="http://schemas.microsoft.com/office/powerpoint/2010/main" val="3787330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9.06.2022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577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9.06.2022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425418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9.06.2022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3560234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9.06.2022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246353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E412EF7-6367-48BD-A6D6-C6C1E41D1187}" type="datetimeFigureOut">
              <a:rPr lang="tr-TR" smtClean="0"/>
              <a:t>9.06.2022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93909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E412EF7-6367-48BD-A6D6-C6C1E41D1187}" type="datetimeFigureOut">
              <a:rPr lang="tr-TR" smtClean="0"/>
              <a:t>9.06.2022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382064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E412EF7-6367-48BD-A6D6-C6C1E41D1187}" type="datetimeFigureOut">
              <a:rPr lang="tr-TR" smtClean="0"/>
              <a:t>9.06.2022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33928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E412EF7-6367-48BD-A6D6-C6C1E41D1187}" type="datetimeFigureOut">
              <a:rPr lang="tr-TR" smtClean="0"/>
              <a:t>9.06.2022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211784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E412EF7-6367-48BD-A6D6-C6C1E41D1187}" type="datetimeFigureOut">
              <a:rPr lang="tr-TR" smtClean="0"/>
              <a:t>9.06.2022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59286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412EF7-6367-48BD-A6D6-C6C1E41D1187}" type="datetimeFigureOut">
              <a:rPr lang="tr-TR" smtClean="0"/>
              <a:t>9.06.2022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284429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412EF7-6367-48BD-A6D6-C6C1E41D1187}" type="datetimeFigureOut">
              <a:rPr lang="tr-TR" smtClean="0"/>
              <a:t>9.06.2022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20516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12EF7-6367-48BD-A6D6-C6C1E41D1187}" type="datetimeFigureOut">
              <a:rPr lang="tr-TR" smtClean="0"/>
              <a:t>9.06.2022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55D67-6CCC-4736-B118-7791DABCBADD}" type="slidenum">
              <a:rPr lang="tr-TR" smtClean="0"/>
              <a:t>‹#›</a:t>
            </a:fld>
            <a:endParaRPr lang="tr-TR"/>
          </a:p>
        </p:txBody>
      </p:sp>
    </p:spTree>
    <p:extLst>
      <p:ext uri="{BB962C8B-B14F-4D97-AF65-F5344CB8AC3E}">
        <p14:creationId xmlns:p14="http://schemas.microsoft.com/office/powerpoint/2010/main" val="1262777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png"/><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2.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3.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Resim 139"/>
          <p:cNvPicPr>
            <a:picLocks noChangeAspect="1"/>
          </p:cNvPicPr>
          <p:nvPr/>
        </p:nvPicPr>
        <p:blipFill rotWithShape="1">
          <a:blip r:embed="rId2">
            <a:extLst>
              <a:ext uri="{28A0092B-C50C-407E-A947-70E740481C1C}">
                <a14:useLocalDpi xmlns:a14="http://schemas.microsoft.com/office/drawing/2010/main" val="0"/>
              </a:ext>
            </a:extLst>
          </a:blip>
          <a:srcRect t="21294"/>
          <a:stretch/>
        </p:blipFill>
        <p:spPr>
          <a:xfrm>
            <a:off x="0" y="0"/>
            <a:ext cx="12192000" cy="6960358"/>
          </a:xfrm>
          <a:prstGeom prst="rect">
            <a:avLst/>
          </a:prstGeom>
        </p:spPr>
      </p:pic>
      <p:sp>
        <p:nvSpPr>
          <p:cNvPr id="5" name="Title 6">
            <a:extLst>
              <a:ext uri="{FF2B5EF4-FFF2-40B4-BE49-F238E27FC236}">
                <a16:creationId xmlns:a16="http://schemas.microsoft.com/office/drawing/2014/main" id="{9F69EE5E-7E1D-DB4F-9F00-624040CEED3E}"/>
              </a:ext>
            </a:extLst>
          </p:cNvPr>
          <p:cNvSpPr txBox="1">
            <a:spLocks/>
          </p:cNvSpPr>
          <p:nvPr/>
        </p:nvSpPr>
        <p:spPr>
          <a:xfrm>
            <a:off x="0" y="0"/>
            <a:ext cx="12192000" cy="646611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b="1" dirty="0" smtClean="0"/>
          </a:p>
          <a:p>
            <a:pPr algn="ctr"/>
            <a:r>
              <a:rPr lang="tr-TR" sz="5400" b="1" dirty="0" smtClean="0">
                <a:solidFill>
                  <a:srgbClr val="D02147"/>
                </a:solidFill>
                <a:latin typeface="Times New Roman" panose="02020603050405020304" pitchFamily="18" charset="0"/>
                <a:cs typeface="Times New Roman" panose="02020603050405020304" pitchFamily="18" charset="0"/>
              </a:rPr>
              <a:t>İSKENDERUN TEKNİK ÜNİVERSİTESİ</a:t>
            </a:r>
          </a:p>
          <a:p>
            <a:pPr algn="ctr"/>
            <a:endParaRPr lang="tr-TR" sz="5400" b="1" dirty="0" smtClean="0">
              <a:solidFill>
                <a:srgbClr val="D02147"/>
              </a:solidFill>
              <a:latin typeface="Times New Roman" panose="02020603050405020304" pitchFamily="18" charset="0"/>
              <a:cs typeface="Times New Roman" panose="02020603050405020304" pitchFamily="18" charset="0"/>
            </a:endParaRPr>
          </a:p>
          <a:p>
            <a:pPr algn="ctr"/>
            <a:r>
              <a:rPr lang="tr-TR" sz="5400" b="1" dirty="0" smtClean="0">
                <a:solidFill>
                  <a:srgbClr val="D02147"/>
                </a:solidFill>
                <a:latin typeface="Times New Roman" panose="02020603050405020304" pitchFamily="18" charset="0"/>
                <a:cs typeface="Times New Roman" panose="02020603050405020304" pitchFamily="18" charset="0"/>
              </a:rPr>
              <a:t>Strateji Geliştirme Daire Başkanlığı</a:t>
            </a:r>
            <a:br>
              <a:rPr lang="tr-TR" sz="5400" b="1" dirty="0" smtClean="0">
                <a:solidFill>
                  <a:srgbClr val="D02147"/>
                </a:solidFill>
                <a:latin typeface="Times New Roman" panose="02020603050405020304" pitchFamily="18" charset="0"/>
                <a:cs typeface="Times New Roman" panose="02020603050405020304" pitchFamily="18" charset="0"/>
              </a:rPr>
            </a:br>
            <a:endParaRPr lang="tr-TR" b="1" dirty="0">
              <a:solidFill>
                <a:srgbClr val="D02147"/>
              </a:solidFill>
              <a:latin typeface="Times New Roman" panose="02020603050405020304" pitchFamily="18" charset="0"/>
              <a:cs typeface="Times New Roman" panose="02020603050405020304" pitchFamily="18" charset="0"/>
            </a:endParaRPr>
          </a:p>
          <a:p>
            <a:pPr algn="ctr"/>
            <a:r>
              <a:rPr lang="tr-TR" b="1" dirty="0" smtClean="0">
                <a:solidFill>
                  <a:srgbClr val="D02147"/>
                </a:solidFill>
                <a:latin typeface="Times New Roman" panose="02020603050405020304" pitchFamily="18" charset="0"/>
                <a:cs typeface="Times New Roman" panose="02020603050405020304" pitchFamily="18" charset="0"/>
              </a:rPr>
              <a:t>09.06.2022</a:t>
            </a:r>
            <a:endParaRPr lang="en-TR" b="1" dirty="0">
              <a:solidFill>
                <a:srgbClr val="D0214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895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20711" y="0"/>
            <a:ext cx="12303777" cy="1189703"/>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rPr>
              <a:t>PERFORMANS ESASLI PROGRAM BÜTÇELEMENİN UNSURLARI</a:t>
            </a:r>
            <a:endParaRPr lang="en-TR" b="1" dirty="0">
              <a:solidFill>
                <a:schemeClr val="bg1"/>
              </a:solidFill>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5" name="Akış Çizelgesi: Bağlayıcı 4"/>
          <p:cNvSpPr/>
          <p:nvPr/>
        </p:nvSpPr>
        <p:spPr>
          <a:xfrm>
            <a:off x="4451495" y="1256951"/>
            <a:ext cx="2486131" cy="2116092"/>
          </a:xfrm>
          <a:prstGeom prst="flowChartConnec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smtClean="0"/>
              <a:t>STRATEJİK PLAN</a:t>
            </a:r>
            <a:endParaRPr lang="tr-TR" b="1" dirty="0"/>
          </a:p>
        </p:txBody>
      </p:sp>
      <p:sp>
        <p:nvSpPr>
          <p:cNvPr id="10" name="Akış Çizelgesi: Bağlayıcı 9"/>
          <p:cNvSpPr/>
          <p:nvPr/>
        </p:nvSpPr>
        <p:spPr>
          <a:xfrm>
            <a:off x="2280794" y="2436442"/>
            <a:ext cx="2584559" cy="2053426"/>
          </a:xfrm>
          <a:prstGeom prst="flowChartConnector">
            <a:avLst/>
          </a:prstGeom>
          <a:solidFill>
            <a:srgbClr val="9BBB59">
              <a:lumMod val="40000"/>
              <a:lumOff val="60000"/>
            </a:srgbClr>
          </a:solidFill>
          <a:ln w="25400" cap="flat" cmpd="sng" algn="ctr">
            <a:solidFill>
              <a:srgbClr val="9BBB59">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prstClr val="black"/>
                </a:solidFill>
                <a:effectLst/>
                <a:uLnTx/>
                <a:uFillTx/>
                <a:latin typeface="Calibri"/>
                <a:ea typeface="+mn-ea"/>
                <a:cs typeface="+mn-cs"/>
              </a:rPr>
              <a:t>PERFORMANS PROGRAMI</a:t>
            </a:r>
          </a:p>
        </p:txBody>
      </p:sp>
      <p:sp>
        <p:nvSpPr>
          <p:cNvPr id="11" name="Akış Çizelgesi: Bağlayıcı 10"/>
          <p:cNvSpPr/>
          <p:nvPr/>
        </p:nvSpPr>
        <p:spPr>
          <a:xfrm>
            <a:off x="4402166" y="3561736"/>
            <a:ext cx="2535460" cy="2174871"/>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smtClean="0"/>
              <a:t>PERFORMANS ESASLI PROGRAM BÜTÇE</a:t>
            </a:r>
            <a:endParaRPr lang="tr-TR" b="1" dirty="0"/>
          </a:p>
        </p:txBody>
      </p:sp>
      <p:sp>
        <p:nvSpPr>
          <p:cNvPr id="12" name="Akış Çizelgesi: Bağlayıcı 11"/>
          <p:cNvSpPr/>
          <p:nvPr/>
        </p:nvSpPr>
        <p:spPr>
          <a:xfrm>
            <a:off x="6493102" y="2436442"/>
            <a:ext cx="2565895" cy="2133100"/>
          </a:xfrm>
          <a:prstGeom prst="flowChartConnector">
            <a:avLst/>
          </a:prstGeom>
          <a:solidFill>
            <a:schemeClr val="accent4">
              <a:lumMod val="60000"/>
              <a:lumOff val="40000"/>
            </a:schemeClr>
          </a:solidFill>
          <a:ln w="25400" cap="flat" cmpd="sng" algn="ctr">
            <a:solidFill>
              <a:srgbClr val="C0504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prstClr val="black"/>
                </a:solidFill>
                <a:effectLst/>
                <a:uLnTx/>
                <a:uFillTx/>
                <a:latin typeface="Calibri"/>
                <a:ea typeface="+mn-ea"/>
                <a:cs typeface="+mn-cs"/>
              </a:rPr>
              <a:t>FAALİYET RAPORU</a:t>
            </a:r>
          </a:p>
        </p:txBody>
      </p:sp>
    </p:spTree>
    <p:extLst>
      <p:ext uri="{BB962C8B-B14F-4D97-AF65-F5344CB8AC3E}">
        <p14:creationId xmlns:p14="http://schemas.microsoft.com/office/powerpoint/2010/main" val="355201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BÜTÇE HAZIRLIK SÜRECİ</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746599"/>
            <a:ext cx="12192000" cy="4401205"/>
          </a:xfrm>
          <a:prstGeom prst="rect">
            <a:avLst/>
          </a:prstGeom>
        </p:spPr>
        <p:txBody>
          <a:bodyPr wrap="square">
            <a:spAutoFit/>
          </a:bodyPr>
          <a:lstStyle/>
          <a:p>
            <a:pPr algn="just"/>
            <a:r>
              <a:rPr lang="tr-TR" sz="2800" dirty="0">
                <a:latin typeface="Arial" panose="020B0604020202020204" pitchFamily="34" charset="0"/>
                <a:cs typeface="Arial" panose="020B0604020202020204" pitchFamily="34" charset="0"/>
              </a:rPr>
              <a:t>Cumhurbaşkanlığı, merkezî yönetim bütçe kanun teklifini hazırlar ve bu amaçla ilgili kamu idareleri arasında koordinasyonu sağlar. </a:t>
            </a:r>
          </a:p>
          <a:p>
            <a:pPr algn="just"/>
            <a:r>
              <a:rPr lang="tr-TR" sz="2800" dirty="0" smtClean="0">
                <a:latin typeface="Arial" panose="020B0604020202020204" pitchFamily="34" charset="0"/>
                <a:cs typeface="Arial" panose="020B0604020202020204" pitchFamily="34" charset="0"/>
              </a:rPr>
              <a:t>Merkezî </a:t>
            </a:r>
            <a:r>
              <a:rPr lang="tr-TR" sz="2800" dirty="0">
                <a:latin typeface="Arial" panose="020B0604020202020204" pitchFamily="34" charset="0"/>
                <a:cs typeface="Arial" panose="020B0604020202020204" pitchFamily="34" charset="0"/>
              </a:rPr>
              <a:t>yönetim bütçesinin hazırlanma süreci, </a:t>
            </a:r>
            <a:r>
              <a:rPr lang="tr-TR" sz="2800" b="1" u="sng" dirty="0">
                <a:solidFill>
                  <a:srgbClr val="FF0000"/>
                </a:solidFill>
                <a:latin typeface="Arial" panose="020B0604020202020204" pitchFamily="34" charset="0"/>
                <a:cs typeface="Arial" panose="020B0604020202020204" pitchFamily="34" charset="0"/>
              </a:rPr>
              <a:t>Cumhurbaşkanı</a:t>
            </a:r>
            <a:r>
              <a:rPr lang="tr-TR" sz="2800" dirty="0">
                <a:latin typeface="Arial" panose="020B0604020202020204" pitchFamily="34" charset="0"/>
                <a:cs typeface="Arial" panose="020B0604020202020204" pitchFamily="34" charset="0"/>
              </a:rPr>
              <a:t> tarafından en geç </a:t>
            </a:r>
            <a:r>
              <a:rPr lang="tr-TR" sz="2800" b="1" u="sng" dirty="0">
                <a:solidFill>
                  <a:srgbClr val="FF0000"/>
                </a:solidFill>
                <a:latin typeface="Arial" panose="020B0604020202020204" pitchFamily="34" charset="0"/>
                <a:cs typeface="Arial" panose="020B0604020202020204" pitchFamily="34" charset="0"/>
              </a:rPr>
              <a:t>Eylül ayının ilk haftası sonuna kadar</a:t>
            </a:r>
            <a:r>
              <a:rPr lang="tr-TR" sz="2800" dirty="0">
                <a:solidFill>
                  <a:srgbClr val="FF0000"/>
                </a:solidFill>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kalkınma planları, stratejik planlar ve genel ekonomik koşulların gerekleri doğrultusunda makro politikaları, ilkeleri, hedef ve gösterge niteliğindeki temel ekonomik büyüklükleri, gelecek üç yıla ilişkin toplam gelir ve gider tahminlerini, bütçe dengesi ve borçlanma durumu ile </a:t>
            </a:r>
            <a:r>
              <a:rPr lang="tr-TR" sz="2800" b="1" i="1" u="sng" dirty="0">
                <a:solidFill>
                  <a:srgbClr val="FF0000"/>
                </a:solidFill>
                <a:latin typeface="Arial" panose="020B0604020202020204" pitchFamily="34" charset="0"/>
                <a:cs typeface="Arial" panose="020B0604020202020204" pitchFamily="34" charset="0"/>
              </a:rPr>
              <a:t>kamu idarelerinin ödenek teklif tavanlarını </a:t>
            </a:r>
            <a:r>
              <a:rPr lang="tr-TR" sz="2800" dirty="0">
                <a:latin typeface="Arial" panose="020B0604020202020204" pitchFamily="34" charset="0"/>
                <a:cs typeface="Arial" panose="020B0604020202020204" pitchFamily="34" charset="0"/>
              </a:rPr>
              <a:t>içeren </a:t>
            </a:r>
            <a:r>
              <a:rPr lang="tr-TR" sz="2800" b="1" u="sng" dirty="0">
                <a:solidFill>
                  <a:srgbClr val="FF0000"/>
                </a:solidFill>
                <a:latin typeface="Arial" panose="020B0604020202020204" pitchFamily="34" charset="0"/>
                <a:cs typeface="Arial" panose="020B0604020202020204" pitchFamily="34" charset="0"/>
              </a:rPr>
              <a:t>Orta Vadeli </a:t>
            </a:r>
            <a:r>
              <a:rPr lang="tr-TR" sz="2800" b="1" u="sng" dirty="0" smtClean="0">
                <a:solidFill>
                  <a:srgbClr val="FF0000"/>
                </a:solidFill>
                <a:latin typeface="Arial" panose="020B0604020202020204" pitchFamily="34" charset="0"/>
                <a:cs typeface="Arial" panose="020B0604020202020204" pitchFamily="34" charset="0"/>
              </a:rPr>
              <a:t>Programın</a:t>
            </a:r>
            <a:r>
              <a:rPr lang="tr-TR" sz="2800" b="1" dirty="0" smtClean="0">
                <a:solidFill>
                  <a:srgbClr val="FF0000"/>
                </a:solidFill>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Resmî </a:t>
            </a:r>
            <a:r>
              <a:rPr lang="tr-TR" sz="2800" dirty="0" err="1">
                <a:latin typeface="Arial" panose="020B0604020202020204" pitchFamily="34" charset="0"/>
                <a:cs typeface="Arial" panose="020B0604020202020204" pitchFamily="34" charset="0"/>
              </a:rPr>
              <a:t>Gazete’de</a:t>
            </a:r>
            <a:r>
              <a:rPr lang="tr-TR" sz="2800" dirty="0">
                <a:latin typeface="Arial" panose="020B0604020202020204" pitchFamily="34" charset="0"/>
                <a:cs typeface="Arial" panose="020B0604020202020204" pitchFamily="34" charset="0"/>
              </a:rPr>
              <a:t> yayımlanması ile başlar. </a:t>
            </a:r>
            <a:r>
              <a:rPr lang="tr-TR" sz="2800" b="1" u="sng" dirty="0" smtClean="0">
                <a:solidFill>
                  <a:srgbClr val="FF0000"/>
                </a:solidFill>
                <a:latin typeface="Arial" panose="020B0604020202020204" pitchFamily="34" charset="0"/>
                <a:cs typeface="Arial" panose="020B0604020202020204" pitchFamily="34" charset="0"/>
              </a:rPr>
              <a:t>5018/16 Mad.-2. </a:t>
            </a:r>
            <a:r>
              <a:rPr lang="tr-TR" sz="2800" b="1" u="sng" dirty="0">
                <a:solidFill>
                  <a:srgbClr val="FF0000"/>
                </a:solidFill>
                <a:latin typeface="Arial" panose="020B0604020202020204" pitchFamily="34" charset="0"/>
                <a:cs typeface="Arial" panose="020B0604020202020204" pitchFamily="34" charset="0"/>
              </a:rPr>
              <a:t>Bent</a:t>
            </a:r>
            <a:endParaRPr lang="tr-TR" sz="2800"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109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0" y="1"/>
            <a:ext cx="12192000" cy="1101212"/>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000" b="1" dirty="0">
                <a:solidFill>
                  <a:schemeClr val="bg1"/>
                </a:solidFill>
                <a:latin typeface="Arial" panose="020B0604020202020204" pitchFamily="34" charset="0"/>
                <a:cs typeface="Arial" panose="020B0604020202020204" pitchFamily="34" charset="0"/>
              </a:rPr>
              <a:t>BÜTÇE HAZIRLIK SÜRECİNDE KULLANILAN FORMLAR</a:t>
            </a:r>
            <a:endParaRPr lang="en-TR" sz="4000"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1101213"/>
            <a:ext cx="12192000" cy="4401205"/>
          </a:xfrm>
          <a:prstGeom prst="rect">
            <a:avLst/>
          </a:prstGeom>
        </p:spPr>
        <p:txBody>
          <a:bodyPr wrap="square">
            <a:spAutoFit/>
          </a:bodyPr>
          <a:lstStyle/>
          <a:p>
            <a:pPr algn="just"/>
            <a:r>
              <a:rPr lang="tr-TR" sz="2800" dirty="0" smtClean="0">
                <a:latin typeface="Arial" panose="020B0604020202020204" pitchFamily="34" charset="0"/>
                <a:cs typeface="Arial" panose="020B0604020202020204" pitchFamily="34" charset="0"/>
              </a:rPr>
              <a:t>Kamu </a:t>
            </a:r>
            <a:r>
              <a:rPr lang="tr-TR" sz="2800" dirty="0">
                <a:latin typeface="Arial" panose="020B0604020202020204" pitchFamily="34" charset="0"/>
                <a:cs typeface="Arial" panose="020B0604020202020204" pitchFamily="34" charset="0"/>
              </a:rPr>
              <a:t>idarelerinin bütçe tekliflerini ve yatırım programını hazırlama sürecini yönlendirmek üzere; Bütçe Çağrısı ve eki Bütçe Hazırlama Rehberi ile Yatırım Genelgesi ve eki Yatırım Programı Hazırlama Rehberi Cumhurbaşkanlığı tarafından hazırlanarak </a:t>
            </a:r>
            <a:r>
              <a:rPr lang="tr-TR" sz="2800" b="1" u="sng" dirty="0">
                <a:solidFill>
                  <a:srgbClr val="FF0000"/>
                </a:solidFill>
                <a:latin typeface="Arial" panose="020B0604020202020204" pitchFamily="34" charset="0"/>
                <a:cs typeface="Arial" panose="020B0604020202020204" pitchFamily="34" charset="0"/>
              </a:rPr>
              <a:t>en geç Eylül ayının </a:t>
            </a:r>
            <a:r>
              <a:rPr lang="tr-TR" sz="2800" b="1" u="sng" dirty="0" err="1">
                <a:solidFill>
                  <a:srgbClr val="FF0000"/>
                </a:solidFill>
                <a:latin typeface="Arial" panose="020B0604020202020204" pitchFamily="34" charset="0"/>
                <a:cs typeface="Arial" panose="020B0604020202020204" pitchFamily="34" charset="0"/>
              </a:rPr>
              <a:t>onbeşine</a:t>
            </a:r>
            <a:r>
              <a:rPr lang="tr-TR" sz="2800" dirty="0">
                <a:latin typeface="Arial" panose="020B0604020202020204" pitchFamily="34" charset="0"/>
                <a:cs typeface="Arial" panose="020B0604020202020204" pitchFamily="34" charset="0"/>
              </a:rPr>
              <a:t> kadar Resmî </a:t>
            </a:r>
            <a:r>
              <a:rPr lang="tr-TR" sz="2800" dirty="0" err="1">
                <a:latin typeface="Arial" panose="020B0604020202020204" pitchFamily="34" charset="0"/>
                <a:cs typeface="Arial" panose="020B0604020202020204" pitchFamily="34" charset="0"/>
              </a:rPr>
              <a:t>Gazete’de</a:t>
            </a:r>
            <a:r>
              <a:rPr lang="tr-TR" sz="2800" dirty="0">
                <a:latin typeface="Arial" panose="020B0604020202020204" pitchFamily="34" charset="0"/>
                <a:cs typeface="Arial" panose="020B0604020202020204" pitchFamily="34" charset="0"/>
              </a:rPr>
              <a:t> yayımlanır.</a:t>
            </a:r>
          </a:p>
          <a:p>
            <a:pPr algn="just"/>
            <a:r>
              <a:rPr lang="tr-TR" sz="2800" dirty="0">
                <a:latin typeface="Arial" panose="020B0604020202020204" pitchFamily="34" charset="0"/>
                <a:cs typeface="Arial" panose="020B0604020202020204" pitchFamily="34" charset="0"/>
              </a:rPr>
              <a:t>Bütçe Hazırlama Rehberi ile Yatırım Programı Hazırlama Rehberi, bütçe tekliflerinin hazırlanmasına esas olmak üzere, kamu idarelerince uyulması gereken genel ilkeleri, nesnel ve ölçülebilir standartları, hesaplama yöntemlerini, bunlara ilişkin olarak kullanılacak cetvel ve tablo örneklerini ve diğer bilgileri içerir</a:t>
            </a:r>
            <a:r>
              <a:rPr lang="tr-TR" sz="2800" dirty="0" smtClean="0">
                <a:latin typeface="Arial" panose="020B0604020202020204" pitchFamily="34" charset="0"/>
                <a:cs typeface="Arial" panose="020B0604020202020204" pitchFamily="34" charset="0"/>
              </a:rPr>
              <a:t>. </a:t>
            </a:r>
            <a:r>
              <a:rPr lang="tr-TR" sz="2800" b="1" u="sng" dirty="0" smtClean="0">
                <a:solidFill>
                  <a:srgbClr val="FF0000"/>
                </a:solidFill>
                <a:latin typeface="Arial" panose="020B0604020202020204" pitchFamily="34" charset="0"/>
                <a:cs typeface="Arial" panose="020B0604020202020204" pitchFamily="34" charset="0"/>
              </a:rPr>
              <a:t>5018/16 Mad.3-4</a:t>
            </a:r>
            <a:r>
              <a:rPr lang="tr-TR" sz="2800" b="1" u="sng" dirty="0">
                <a:solidFill>
                  <a:srgbClr val="FF0000"/>
                </a:solidFill>
                <a:latin typeface="Arial" panose="020B0604020202020204" pitchFamily="34" charset="0"/>
                <a:cs typeface="Arial" panose="020B0604020202020204" pitchFamily="34" charset="0"/>
              </a:rPr>
              <a:t>. </a:t>
            </a:r>
            <a:r>
              <a:rPr lang="tr-TR" sz="2800" b="1" u="sng" dirty="0" smtClean="0">
                <a:solidFill>
                  <a:srgbClr val="FF0000"/>
                </a:solidFill>
                <a:latin typeface="Arial" panose="020B0604020202020204" pitchFamily="34" charset="0"/>
                <a:cs typeface="Arial" panose="020B0604020202020204" pitchFamily="34" charset="0"/>
              </a:rPr>
              <a:t>Bent «Orta </a:t>
            </a:r>
            <a:r>
              <a:rPr lang="tr-TR" sz="2800" b="1" u="sng" dirty="0">
                <a:solidFill>
                  <a:srgbClr val="FF0000"/>
                </a:solidFill>
                <a:latin typeface="Arial" panose="020B0604020202020204" pitchFamily="34" charset="0"/>
                <a:cs typeface="Arial" panose="020B0604020202020204" pitchFamily="34" charset="0"/>
              </a:rPr>
              <a:t>Vadeli Mali </a:t>
            </a:r>
            <a:r>
              <a:rPr lang="tr-TR" sz="2800" b="1" u="sng" dirty="0" smtClean="0">
                <a:solidFill>
                  <a:srgbClr val="FF0000"/>
                </a:solidFill>
                <a:latin typeface="Arial" panose="020B0604020202020204" pitchFamily="34" charset="0"/>
                <a:cs typeface="Arial" panose="020B0604020202020204" pitchFamily="34" charset="0"/>
              </a:rPr>
              <a:t>Plan» </a:t>
            </a:r>
            <a:endParaRPr lang="tr-TR" sz="2800" b="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3519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BÜTÇE HAZIRLIK SÜRECİ</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021" y="665142"/>
            <a:ext cx="12192000" cy="4401205"/>
          </a:xfrm>
          <a:prstGeom prst="rect">
            <a:avLst/>
          </a:prstGeom>
        </p:spPr>
        <p:txBody>
          <a:bodyPr wrap="square">
            <a:spAutoFit/>
          </a:bodyPr>
          <a:lstStyle/>
          <a:p>
            <a:pPr algn="just"/>
            <a:r>
              <a:rPr lang="tr-TR" sz="2800" dirty="0">
                <a:latin typeface="Arial" panose="020B0604020202020204" pitchFamily="34" charset="0"/>
                <a:cs typeface="Arial" panose="020B0604020202020204" pitchFamily="34" charset="0"/>
              </a:rPr>
              <a:t>Süreç, Kamu idarelerinin; stratejik planları ile Bütçe Hazırlama Rehberinde yer alan esaslar çerçevesinde, bütçe gelir ve gider tekliflerini gerekçeli olarak hazırlamaları ve yetkilileri tarafından imzalanmış olarak </a:t>
            </a:r>
            <a:r>
              <a:rPr lang="tr-TR" sz="2800" b="1" dirty="0">
                <a:solidFill>
                  <a:srgbClr val="FF0000"/>
                </a:solidFill>
                <a:latin typeface="Arial" panose="020B0604020202020204" pitchFamily="34" charset="0"/>
                <a:cs typeface="Arial" panose="020B0604020202020204" pitchFamily="34" charset="0"/>
              </a:rPr>
              <a:t>en geç Eylül ayı sonuna kadar Cumhurbaşkanlığına</a:t>
            </a:r>
            <a:r>
              <a:rPr lang="tr-TR" sz="2800" dirty="0">
                <a:latin typeface="Arial" panose="020B0604020202020204" pitchFamily="34" charset="0"/>
                <a:cs typeface="Arial" panose="020B0604020202020204" pitchFamily="34" charset="0"/>
              </a:rPr>
              <a:t> göndermeleri ile devam eder</a:t>
            </a:r>
            <a:r>
              <a:rPr lang="tr-TR" sz="2800" dirty="0" smtClean="0">
                <a:latin typeface="Arial" panose="020B0604020202020204" pitchFamily="34" charset="0"/>
                <a:cs typeface="Arial" panose="020B0604020202020204" pitchFamily="34" charset="0"/>
              </a:rPr>
              <a:t>. </a:t>
            </a:r>
            <a:r>
              <a:rPr lang="tr-TR" sz="2800" b="1" u="sng" dirty="0" smtClean="0">
                <a:solidFill>
                  <a:srgbClr val="FF0000"/>
                </a:solidFill>
                <a:latin typeface="Arial" panose="020B0604020202020204" pitchFamily="34" charset="0"/>
                <a:cs typeface="Arial" panose="020B0604020202020204" pitchFamily="34" charset="0"/>
              </a:rPr>
              <a:t>5018/17 Mad.</a:t>
            </a:r>
            <a:endParaRPr lang="tr-TR" sz="2800" b="1" u="sng" dirty="0">
              <a:solidFill>
                <a:srgbClr val="FF0000"/>
              </a:solidFill>
              <a:latin typeface="Arial" panose="020B0604020202020204" pitchFamily="34" charset="0"/>
              <a:cs typeface="Arial" panose="020B0604020202020204" pitchFamily="34" charset="0"/>
            </a:endParaRPr>
          </a:p>
          <a:p>
            <a:pPr algn="just"/>
            <a:r>
              <a:rPr lang="tr-TR" sz="2800" dirty="0" smtClean="0">
                <a:latin typeface="Arial" panose="020B0604020202020204" pitchFamily="34" charset="0"/>
                <a:cs typeface="Arial" panose="020B0604020202020204" pitchFamily="34" charset="0"/>
              </a:rPr>
              <a:t>Bütçe </a:t>
            </a:r>
            <a:r>
              <a:rPr lang="tr-TR" sz="2800" dirty="0">
                <a:latin typeface="Arial" panose="020B0604020202020204" pitchFamily="34" charset="0"/>
                <a:cs typeface="Arial" panose="020B0604020202020204" pitchFamily="34" charset="0"/>
              </a:rPr>
              <a:t>teklifleri Cumhurbaşkanlığına verildikten sonra, kamu idarelerinin yetkilileriyle gider ve gelir teklifleri hakkında görüşmeler yapılabilir.</a:t>
            </a:r>
          </a:p>
          <a:p>
            <a:pPr algn="just"/>
            <a:r>
              <a:rPr lang="tr-TR" sz="2800" dirty="0" smtClean="0">
                <a:solidFill>
                  <a:prstClr val="black"/>
                </a:solidFill>
                <a:latin typeface="Arial" panose="020B0604020202020204" pitchFamily="34" charset="0"/>
                <a:cs typeface="Arial" panose="020B0604020202020204" pitchFamily="34" charset="0"/>
              </a:rPr>
              <a:t>Sürecin </a:t>
            </a:r>
            <a:r>
              <a:rPr lang="tr-TR" sz="2800" dirty="0">
                <a:solidFill>
                  <a:prstClr val="black"/>
                </a:solidFill>
                <a:latin typeface="Arial" panose="020B0604020202020204" pitchFamily="34" charset="0"/>
                <a:cs typeface="Arial" panose="020B0604020202020204" pitchFamily="34" charset="0"/>
              </a:rPr>
              <a:t>son aşamasında ise Cumhurbaşkanı tarafından merkezi yönetim bütçe kanun teklifi </a:t>
            </a:r>
            <a:r>
              <a:rPr lang="tr-TR" sz="2800" dirty="0">
                <a:latin typeface="Arial" panose="020B0604020202020204" pitchFamily="34" charset="0"/>
                <a:cs typeface="Arial" panose="020B0604020202020204" pitchFamily="34" charset="0"/>
              </a:rPr>
              <a:t>malî yılbaşından </a:t>
            </a:r>
            <a:r>
              <a:rPr lang="tr-TR" sz="2800" b="1" u="sng" dirty="0">
                <a:solidFill>
                  <a:srgbClr val="FF0000"/>
                </a:solidFill>
                <a:latin typeface="Arial" panose="020B0604020202020204" pitchFamily="34" charset="0"/>
                <a:cs typeface="Arial" panose="020B0604020202020204" pitchFamily="34" charset="0"/>
              </a:rPr>
              <a:t>en az yetmiş beş gün önce TBMM’ye </a:t>
            </a:r>
            <a:r>
              <a:rPr lang="tr-TR" sz="2800" dirty="0">
                <a:solidFill>
                  <a:prstClr val="black"/>
                </a:solidFill>
                <a:latin typeface="Arial" panose="020B0604020202020204" pitchFamily="34" charset="0"/>
                <a:cs typeface="Arial" panose="020B0604020202020204" pitchFamily="34" charset="0"/>
              </a:rPr>
              <a:t>sunulmaktadır</a:t>
            </a:r>
            <a:r>
              <a:rPr lang="tr-TR" sz="2800" dirty="0" smtClean="0">
                <a:solidFill>
                  <a:prstClr val="black"/>
                </a:solidFill>
                <a:latin typeface="Arial" panose="020B0604020202020204" pitchFamily="34" charset="0"/>
                <a:cs typeface="Arial" panose="020B0604020202020204" pitchFamily="34" charset="0"/>
              </a:rPr>
              <a:t>. </a:t>
            </a:r>
            <a:r>
              <a:rPr lang="tr-TR" sz="2800" b="1" u="sng" dirty="0" smtClean="0">
                <a:solidFill>
                  <a:srgbClr val="FF0000"/>
                </a:solidFill>
                <a:latin typeface="Arial" panose="020B0604020202020204" pitchFamily="34" charset="0"/>
                <a:cs typeface="Arial" panose="020B0604020202020204" pitchFamily="34" charset="0"/>
              </a:rPr>
              <a:t>5018/18 Mad.</a:t>
            </a:r>
            <a:endParaRPr lang="tr-TR"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6464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BÜTÇE HAZIRLIK SÜRECİ</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746599"/>
            <a:ext cx="12192000" cy="4031873"/>
          </a:xfrm>
          <a:prstGeom prst="rect">
            <a:avLst/>
          </a:prstGeom>
        </p:spPr>
        <p:txBody>
          <a:bodyPr wrap="square">
            <a:spAutoFit/>
          </a:bodyPr>
          <a:lstStyle/>
          <a:p>
            <a:pPr algn="just"/>
            <a:r>
              <a:rPr lang="tr-TR" sz="3200" dirty="0">
                <a:latin typeface="Arial" panose="020B0604020202020204" pitchFamily="34" charset="0"/>
                <a:cs typeface="Arial" panose="020B0604020202020204" pitchFamily="34" charset="0"/>
              </a:rPr>
              <a:t>Merkezî yönetim bütçe kanunu malî yıl başından önce Resmî Gazetede yayımlanır. </a:t>
            </a:r>
          </a:p>
          <a:p>
            <a:pPr algn="just"/>
            <a:endParaRPr lang="tr-TR" sz="3200" dirty="0">
              <a:latin typeface="Arial" panose="020B0604020202020204" pitchFamily="34" charset="0"/>
              <a:cs typeface="Arial" panose="020B0604020202020204" pitchFamily="34" charset="0"/>
            </a:endParaRPr>
          </a:p>
          <a:p>
            <a:pPr algn="just"/>
            <a:r>
              <a:rPr lang="tr-TR" sz="3200" dirty="0">
                <a:latin typeface="Arial" panose="020B0604020202020204" pitchFamily="34" charset="0"/>
                <a:cs typeface="Arial" panose="020B0604020202020204" pitchFamily="34" charset="0"/>
              </a:rPr>
              <a:t>Kamu yatırım programı, merkezî yönetim bütçe kanununa uygun olarak, anılan </a:t>
            </a:r>
            <a:r>
              <a:rPr lang="tr-TR" sz="3200" b="1" u="sng" dirty="0">
                <a:solidFill>
                  <a:srgbClr val="FF0000"/>
                </a:solidFill>
                <a:latin typeface="Arial" panose="020B0604020202020204" pitchFamily="34" charset="0"/>
                <a:cs typeface="Arial" panose="020B0604020202020204" pitchFamily="34" charset="0"/>
              </a:rPr>
              <a:t>Kanunun yürürlüğe girdiği tarihten itibaren on beş gün içinde</a:t>
            </a:r>
            <a:r>
              <a:rPr lang="tr-TR" sz="3200" dirty="0">
                <a:latin typeface="Arial" panose="020B0604020202020204" pitchFamily="34" charset="0"/>
                <a:cs typeface="Arial" panose="020B0604020202020204" pitchFamily="34" charset="0"/>
              </a:rPr>
              <a:t> Cumhurbaşkanı kararıyla Resmî Gazetede </a:t>
            </a:r>
            <a:r>
              <a:rPr lang="tr-TR" sz="3200" dirty="0" smtClean="0">
                <a:latin typeface="Arial" panose="020B0604020202020204" pitchFamily="34" charset="0"/>
                <a:cs typeface="Arial" panose="020B0604020202020204" pitchFamily="34" charset="0"/>
              </a:rPr>
              <a:t>yayımlanır. </a:t>
            </a:r>
            <a:r>
              <a:rPr lang="tr-TR" sz="3200" b="1" u="sng" dirty="0" smtClean="0">
                <a:solidFill>
                  <a:srgbClr val="FF0000"/>
                </a:solidFill>
                <a:latin typeface="Arial" panose="020B0604020202020204" pitchFamily="34" charset="0"/>
                <a:cs typeface="Arial" panose="020B0604020202020204" pitchFamily="34" charset="0"/>
              </a:rPr>
              <a:t>5018/19 </a:t>
            </a:r>
            <a:r>
              <a:rPr lang="tr-TR" sz="3200" b="1" u="sng" dirty="0">
                <a:solidFill>
                  <a:srgbClr val="FF0000"/>
                </a:solidFill>
                <a:latin typeface="Arial" panose="020B0604020202020204" pitchFamily="34" charset="0"/>
                <a:cs typeface="Arial" panose="020B0604020202020204" pitchFamily="34" charset="0"/>
              </a:rPr>
              <a:t>Mad</a:t>
            </a:r>
          </a:p>
          <a:p>
            <a:pPr algn="just"/>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3217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89127"/>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BÜTÇE HAZIRLIK SÜRECİ</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954243138"/>
              </p:ext>
            </p:extLst>
          </p:nvPr>
        </p:nvGraphicFramePr>
        <p:xfrm>
          <a:off x="16042" y="752512"/>
          <a:ext cx="12175958" cy="5020582"/>
        </p:xfrm>
        <a:graphic>
          <a:graphicData uri="http://schemas.openxmlformats.org/drawingml/2006/table">
            <a:tbl>
              <a:tblPr firstRow="1" bandRow="1">
                <a:tableStyleId>{5940675A-B579-460E-94D1-54222C63F5DA}</a:tableStyleId>
              </a:tblPr>
              <a:tblGrid>
                <a:gridCol w="4774885">
                  <a:extLst>
                    <a:ext uri="{9D8B030D-6E8A-4147-A177-3AD203B41FA5}">
                      <a16:colId xmlns:a16="http://schemas.microsoft.com/office/drawing/2014/main" val="2238982959"/>
                    </a:ext>
                  </a:extLst>
                </a:gridCol>
                <a:gridCol w="3342422">
                  <a:extLst>
                    <a:ext uri="{9D8B030D-6E8A-4147-A177-3AD203B41FA5}">
                      <a16:colId xmlns:a16="http://schemas.microsoft.com/office/drawing/2014/main" val="846338020"/>
                    </a:ext>
                  </a:extLst>
                </a:gridCol>
                <a:gridCol w="4058651">
                  <a:extLst>
                    <a:ext uri="{9D8B030D-6E8A-4147-A177-3AD203B41FA5}">
                      <a16:colId xmlns:a16="http://schemas.microsoft.com/office/drawing/2014/main" val="2450666894"/>
                    </a:ext>
                  </a:extLst>
                </a:gridCol>
              </a:tblGrid>
              <a:tr h="605386">
                <a:tc>
                  <a:txBody>
                    <a:bodyPr/>
                    <a:lstStyle/>
                    <a:p>
                      <a:r>
                        <a:rPr lang="tr-TR" dirty="0" smtClean="0">
                          <a:latin typeface="Arial" panose="020B0604020202020204" pitchFamily="34" charset="0"/>
                          <a:cs typeface="Arial" panose="020B0604020202020204" pitchFamily="34" charset="0"/>
                        </a:rPr>
                        <a:t>Orta Vadeli Program</a:t>
                      </a:r>
                      <a:r>
                        <a:rPr lang="tr-TR" baseline="0"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Cumhurbaşkanı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Eylül’ün ilk hafta sonuna kadar</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17588948"/>
                  </a:ext>
                </a:extLst>
              </a:tr>
              <a:tr h="624564">
                <a:tc>
                  <a:txBody>
                    <a:bodyPr/>
                    <a:lstStyle/>
                    <a:p>
                      <a:r>
                        <a:rPr lang="tr-TR" dirty="0" smtClean="0">
                          <a:latin typeface="Arial" panose="020B0604020202020204" pitchFamily="34" charset="0"/>
                          <a:cs typeface="Arial" panose="020B0604020202020204" pitchFamily="34" charset="0"/>
                        </a:rPr>
                        <a:t>Orta Vadeli Mali Plan (MÜLGA) (20/5/2021)</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Cumhurbaşkanı</a:t>
                      </a:r>
                    </a:p>
                    <a:p>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Eylül’ün 15’ine kadar </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37755856"/>
                  </a:ext>
                </a:extLst>
              </a:tr>
              <a:tr h="624564">
                <a:tc>
                  <a:txBody>
                    <a:bodyPr/>
                    <a:lstStyle/>
                    <a:p>
                      <a:r>
                        <a:rPr lang="tr-TR" dirty="0" smtClean="0">
                          <a:latin typeface="Arial" panose="020B0604020202020204" pitchFamily="34" charset="0"/>
                          <a:cs typeface="Arial" panose="020B0604020202020204" pitchFamily="34" charset="0"/>
                        </a:rPr>
                        <a:t>Bütçe Çağrısı ve Eki Bütçe</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Hazırlama Rehberi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Cumhurbaşkanlığı</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Eylül’ün 15’ine kadar </a:t>
                      </a: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87523183"/>
                  </a:ext>
                </a:extLst>
              </a:tr>
              <a:tr h="999877">
                <a:tc>
                  <a:txBody>
                    <a:bodyPr/>
                    <a:lstStyle/>
                    <a:p>
                      <a:r>
                        <a:rPr lang="tr-TR" dirty="0" smtClean="0">
                          <a:latin typeface="Arial" panose="020B0604020202020204" pitchFamily="34" charset="0"/>
                          <a:cs typeface="Arial" panose="020B0604020202020204" pitchFamily="34" charset="0"/>
                        </a:rPr>
                        <a:t>Yatırım Genelgesi ve eki</a:t>
                      </a:r>
                    </a:p>
                    <a:p>
                      <a:r>
                        <a:rPr lang="tr-TR" dirty="0" smtClean="0">
                          <a:latin typeface="Arial" panose="020B0604020202020204" pitchFamily="34" charset="0"/>
                          <a:cs typeface="Arial" panose="020B0604020202020204" pitchFamily="34" charset="0"/>
                        </a:rPr>
                        <a:t>Yatırım Programı Hazırlama</a:t>
                      </a:r>
                    </a:p>
                    <a:p>
                      <a:r>
                        <a:rPr lang="tr-TR" dirty="0" smtClean="0">
                          <a:latin typeface="Arial" panose="020B0604020202020204" pitchFamily="34" charset="0"/>
                          <a:cs typeface="Arial" panose="020B0604020202020204" pitchFamily="34" charset="0"/>
                        </a:rPr>
                        <a:t>Rehberi </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Cumhurbaşkanlığı</a:t>
                      </a:r>
                    </a:p>
                    <a:p>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Eylül’ün 15’ine kadar </a:t>
                      </a: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06861720"/>
                  </a:ext>
                </a:extLst>
              </a:tr>
              <a:tr h="624564">
                <a:tc>
                  <a:txBody>
                    <a:bodyPr/>
                    <a:lstStyle/>
                    <a:p>
                      <a:r>
                        <a:rPr lang="tr-TR" dirty="0" smtClean="0">
                          <a:latin typeface="Arial" panose="020B0604020202020204" pitchFamily="34" charset="0"/>
                          <a:cs typeface="Arial" panose="020B0604020202020204" pitchFamily="34" charset="0"/>
                        </a:rPr>
                        <a:t>Bütçe Gelir ve Gider</a:t>
                      </a:r>
                    </a:p>
                    <a:p>
                      <a:r>
                        <a:rPr lang="tr-TR" dirty="0" smtClean="0">
                          <a:latin typeface="Arial" panose="020B0604020202020204" pitchFamily="34" charset="0"/>
                          <a:cs typeface="Arial" panose="020B0604020202020204" pitchFamily="34" charset="0"/>
                        </a:rPr>
                        <a:t>Teklifleri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Kamu İdareleri</a:t>
                      </a:r>
                    </a:p>
                    <a:p>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Eylül sonuna</a:t>
                      </a:r>
                      <a:r>
                        <a:rPr lang="tr-TR" baseline="0" dirty="0" smtClean="0">
                          <a:latin typeface="Arial" panose="020B0604020202020204" pitchFamily="34" charset="0"/>
                          <a:cs typeface="Arial" panose="020B0604020202020204" pitchFamily="34" charset="0"/>
                        </a:rPr>
                        <a:t> kadar</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98811469"/>
                  </a:ext>
                </a:extLst>
              </a:tr>
              <a:tr h="892234">
                <a:tc>
                  <a:txBody>
                    <a:bodyPr/>
                    <a:lstStyle/>
                    <a:p>
                      <a:r>
                        <a:rPr lang="tr-TR" dirty="0" smtClean="0">
                          <a:latin typeface="Arial" panose="020B0604020202020204" pitchFamily="34" charset="0"/>
                          <a:cs typeface="Arial" panose="020B0604020202020204" pitchFamily="34" charset="0"/>
                        </a:rPr>
                        <a:t>Merkezî Yönetim Bütçe</a:t>
                      </a:r>
                    </a:p>
                    <a:p>
                      <a:r>
                        <a:rPr lang="tr-TR" dirty="0" smtClean="0">
                          <a:latin typeface="Arial" panose="020B0604020202020204" pitchFamily="34" charset="0"/>
                          <a:cs typeface="Arial" panose="020B0604020202020204" pitchFamily="34" charset="0"/>
                        </a:rPr>
                        <a:t>Kanun Teklifinin TBMM'ye</a:t>
                      </a:r>
                    </a:p>
                    <a:p>
                      <a:r>
                        <a:rPr lang="tr-TR" dirty="0" smtClean="0">
                          <a:latin typeface="Arial" panose="020B0604020202020204" pitchFamily="34" charset="0"/>
                          <a:cs typeface="Arial" panose="020B0604020202020204" pitchFamily="34" charset="0"/>
                        </a:rPr>
                        <a:t>Sunulması</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Cumhurbaşkanı</a:t>
                      </a:r>
                    </a:p>
                    <a:p>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1-17 Ekim </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5814523"/>
                  </a:ext>
                </a:extLst>
              </a:tr>
              <a:tr h="580679">
                <a:tc>
                  <a:txBody>
                    <a:bodyPr/>
                    <a:lstStyle/>
                    <a:p>
                      <a:r>
                        <a:rPr lang="tr-TR" dirty="0" smtClean="0">
                          <a:latin typeface="Arial" panose="020B0604020202020204" pitchFamily="34" charset="0"/>
                          <a:cs typeface="Arial" panose="020B0604020202020204" pitchFamily="34" charset="0"/>
                        </a:rPr>
                        <a:t>Yürürlük</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İcra</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1</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Ocak – 31 Aralık</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2622723"/>
                  </a:ext>
                </a:extLst>
              </a:tr>
            </a:tbl>
          </a:graphicData>
        </a:graphic>
      </p:graphicFrame>
    </p:spTree>
    <p:extLst>
      <p:ext uri="{BB962C8B-B14F-4D97-AF65-F5344CB8AC3E}">
        <p14:creationId xmlns:p14="http://schemas.microsoft.com/office/powerpoint/2010/main" val="3917797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1160206"/>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000" b="1" dirty="0">
                <a:solidFill>
                  <a:schemeClr val="bg1"/>
                </a:solidFill>
                <a:latin typeface="Arial" panose="020B0604020202020204" pitchFamily="34" charset="0"/>
                <a:cs typeface="Arial" panose="020B0604020202020204" pitchFamily="34" charset="0"/>
              </a:rPr>
              <a:t>Üniversitemiz Tarafından Hazırlanması Gereken Formlar ve Dikkat Edilmesi Gereken Hususlar</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1166843"/>
            <a:ext cx="12175958" cy="4524315"/>
          </a:xfrm>
          <a:prstGeom prst="rect">
            <a:avLst/>
          </a:prstGeom>
        </p:spPr>
        <p:txBody>
          <a:bodyPr wrap="square">
            <a:spAutoFit/>
          </a:bodyPr>
          <a:lstStyle/>
          <a:p>
            <a:pPr algn="just"/>
            <a:r>
              <a:rPr lang="tr-TR" sz="2400" dirty="0">
                <a:latin typeface="Arial" panose="020B0604020202020204" pitchFamily="34" charset="0"/>
                <a:cs typeface="Arial" panose="020B0604020202020204" pitchFamily="34" charset="0"/>
              </a:rPr>
              <a:t>Harcama birimlerimizin bütçe çalışmalarında yer alan formları, aşağıda belirtilen bilgi ve açıklamalar doğrultusunda doldurması gerekmektedir.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1. Formlar </a:t>
            </a:r>
            <a:r>
              <a:rPr lang="tr-TR" sz="2400" u="sng" dirty="0">
                <a:solidFill>
                  <a:srgbClr val="FF0000"/>
                </a:solidFill>
                <a:latin typeface="Arial" panose="020B0604020202020204" pitchFamily="34" charset="0"/>
                <a:cs typeface="Arial" panose="020B0604020202020204" pitchFamily="34" charset="0"/>
              </a:rPr>
              <a:t>A4 kağıdı ebadında </a:t>
            </a:r>
            <a:r>
              <a:rPr lang="tr-TR" sz="2400" dirty="0">
                <a:latin typeface="Arial" panose="020B0604020202020204" pitchFamily="34" charset="0"/>
                <a:cs typeface="Arial" panose="020B0604020202020204" pitchFamily="34" charset="0"/>
              </a:rPr>
              <a:t>olacak ve eksiksiz olarak  doldurulacaktır.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2. Birimlerin dolduracağı </a:t>
            </a:r>
            <a:r>
              <a:rPr lang="tr-TR" sz="2400" u="sng" dirty="0">
                <a:solidFill>
                  <a:srgbClr val="FF0000"/>
                </a:solidFill>
                <a:latin typeface="Arial" panose="020B0604020202020204" pitchFamily="34" charset="0"/>
                <a:cs typeface="Arial" panose="020B0604020202020204" pitchFamily="34" charset="0"/>
              </a:rPr>
              <a:t>bazı formlarda yer alan bilgilere, merkezi yönetim bütçe kanunu, eki belgeler ve bütçe gerekçesinde yer verileceğinden</a:t>
            </a:r>
            <a:r>
              <a:rPr lang="tr-TR" sz="2400" dirty="0">
                <a:latin typeface="Arial" panose="020B0604020202020204" pitchFamily="34" charset="0"/>
                <a:cs typeface="Arial" panose="020B0604020202020204" pitchFamily="34" charset="0"/>
              </a:rPr>
              <a:t>, formların doldurulması hususunda gereken hassasiyetin gösterilmesi gerekmektedir.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3.Bütçe teklifleri hazırlanırken “Bütçe Hazırlama Rehberi” doğrultusunda tüm formlar eksiksiz ve doğru bir şekilde doldurularak belirtilen ilke ve standartlar ile kodlama sistemine uyulacaktır.</a:t>
            </a:r>
          </a:p>
        </p:txBody>
      </p:sp>
    </p:spTree>
    <p:extLst>
      <p:ext uri="{BB962C8B-B14F-4D97-AF65-F5344CB8AC3E}">
        <p14:creationId xmlns:p14="http://schemas.microsoft.com/office/powerpoint/2010/main" val="3351692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10" name="Nesne 9"/>
          <p:cNvGraphicFramePr>
            <a:graphicFrameLocks noChangeAspect="1"/>
          </p:cNvGraphicFramePr>
          <p:nvPr>
            <p:extLst>
              <p:ext uri="{D42A27DB-BD31-4B8C-83A1-F6EECF244321}">
                <p14:modId xmlns:p14="http://schemas.microsoft.com/office/powerpoint/2010/main" val="3741941577"/>
              </p:ext>
            </p:extLst>
          </p:nvPr>
        </p:nvGraphicFramePr>
        <p:xfrm>
          <a:off x="-39688" y="139700"/>
          <a:ext cx="12192001" cy="6951663"/>
        </p:xfrm>
        <a:graphic>
          <a:graphicData uri="http://schemas.openxmlformats.org/presentationml/2006/ole">
            <mc:AlternateContent xmlns:mc="http://schemas.openxmlformats.org/markup-compatibility/2006">
              <mc:Choice xmlns:v="urn:schemas-microsoft-com:vml" Requires="v">
                <p:oleObj spid="_x0000_s1114" name="Çalışma Sayfası" r:id="rId3" imgW="10642551" imgH="8813712" progId="Excel.Sheet.8">
                  <p:embed/>
                </p:oleObj>
              </mc:Choice>
              <mc:Fallback>
                <p:oleObj name="Çalışma Sayfası" r:id="rId3" imgW="10642551" imgH="8813712" progId="Excel.Sheet.8">
                  <p:embed/>
                  <p:pic>
                    <p:nvPicPr>
                      <p:cNvPr id="7" name="Nesne 6"/>
                      <p:cNvPicPr/>
                      <p:nvPr/>
                    </p:nvPicPr>
                    <p:blipFill>
                      <a:blip r:embed="rId4"/>
                      <a:stretch>
                        <a:fillRect/>
                      </a:stretch>
                    </p:blipFill>
                    <p:spPr>
                      <a:xfrm>
                        <a:off x="-39688" y="139700"/>
                        <a:ext cx="12192001" cy="6951663"/>
                      </a:xfrm>
                      <a:prstGeom prst="rect">
                        <a:avLst/>
                      </a:prstGeom>
                    </p:spPr>
                  </p:pic>
                </p:oleObj>
              </mc:Fallback>
            </mc:AlternateContent>
          </a:graphicData>
        </a:graphic>
      </p:graphicFrame>
    </p:spTree>
    <p:extLst>
      <p:ext uri="{BB962C8B-B14F-4D97-AF65-F5344CB8AC3E}">
        <p14:creationId xmlns:p14="http://schemas.microsoft.com/office/powerpoint/2010/main" val="389698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10" name="Nesne 9"/>
          <p:cNvGraphicFramePr>
            <a:graphicFrameLocks noChangeAspect="1"/>
          </p:cNvGraphicFramePr>
          <p:nvPr>
            <p:extLst>
              <p:ext uri="{D42A27DB-BD31-4B8C-83A1-F6EECF244321}">
                <p14:modId xmlns:p14="http://schemas.microsoft.com/office/powerpoint/2010/main" val="1227642988"/>
              </p:ext>
            </p:extLst>
          </p:nvPr>
        </p:nvGraphicFramePr>
        <p:xfrm>
          <a:off x="39688" y="1111250"/>
          <a:ext cx="12152312" cy="5746750"/>
        </p:xfrm>
        <a:graphic>
          <a:graphicData uri="http://schemas.openxmlformats.org/presentationml/2006/ole">
            <mc:AlternateContent xmlns:mc="http://schemas.openxmlformats.org/markup-compatibility/2006">
              <mc:Choice xmlns:v="urn:schemas-microsoft-com:vml" Requires="v">
                <p:oleObj spid="_x0000_s2135" name="Çalışma Sayfası" r:id="rId3" imgW="10642551" imgH="6261275" progId="Excel.Sheet.8">
                  <p:embed/>
                </p:oleObj>
              </mc:Choice>
              <mc:Fallback>
                <p:oleObj name="Çalışma Sayfası" r:id="rId3" imgW="10642551" imgH="6261275" progId="Excel.Sheet.8">
                  <p:embed/>
                  <p:pic>
                    <p:nvPicPr>
                      <p:cNvPr id="10" name="Nesne 9"/>
                      <p:cNvPicPr/>
                      <p:nvPr/>
                    </p:nvPicPr>
                    <p:blipFill>
                      <a:blip r:embed="rId4"/>
                      <a:stretch>
                        <a:fillRect/>
                      </a:stretch>
                    </p:blipFill>
                    <p:spPr>
                      <a:xfrm>
                        <a:off x="39688" y="1111250"/>
                        <a:ext cx="12152312" cy="5746750"/>
                      </a:xfrm>
                      <a:prstGeom prst="rect">
                        <a:avLst/>
                      </a:prstGeom>
                    </p:spPr>
                  </p:pic>
                </p:oleObj>
              </mc:Fallback>
            </mc:AlternateContent>
          </a:graphicData>
        </a:graphic>
      </p:graphicFrame>
      <p:pic>
        <p:nvPicPr>
          <p:cNvPr id="3" name="Resim 2"/>
          <p:cNvPicPr>
            <a:picLocks noChangeAspect="1"/>
          </p:cNvPicPr>
          <p:nvPr/>
        </p:nvPicPr>
        <p:blipFill rotWithShape="1">
          <a:blip r:embed="rId5"/>
          <a:srcRect t="7155" b="74577"/>
          <a:stretch/>
        </p:blipFill>
        <p:spPr>
          <a:xfrm>
            <a:off x="39688" y="0"/>
            <a:ext cx="12152312" cy="1111250"/>
          </a:xfrm>
          <a:prstGeom prst="rect">
            <a:avLst/>
          </a:prstGeom>
        </p:spPr>
      </p:pic>
    </p:spTree>
    <p:extLst>
      <p:ext uri="{BB962C8B-B14F-4D97-AF65-F5344CB8AC3E}">
        <p14:creationId xmlns:p14="http://schemas.microsoft.com/office/powerpoint/2010/main" val="2448182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10" name="Nesne 9"/>
          <p:cNvGraphicFramePr>
            <a:graphicFrameLocks noChangeAspect="1"/>
          </p:cNvGraphicFramePr>
          <p:nvPr>
            <p:extLst>
              <p:ext uri="{D42A27DB-BD31-4B8C-83A1-F6EECF244321}">
                <p14:modId xmlns:p14="http://schemas.microsoft.com/office/powerpoint/2010/main" val="1921264978"/>
              </p:ext>
            </p:extLst>
          </p:nvPr>
        </p:nvGraphicFramePr>
        <p:xfrm>
          <a:off x="0" y="1109663"/>
          <a:ext cx="12192000" cy="5608637"/>
        </p:xfrm>
        <a:graphic>
          <a:graphicData uri="http://schemas.openxmlformats.org/presentationml/2006/ole">
            <mc:AlternateContent xmlns:mc="http://schemas.openxmlformats.org/markup-compatibility/2006">
              <mc:Choice xmlns:v="urn:schemas-microsoft-com:vml" Requires="v">
                <p:oleObj spid="_x0000_s3158" name="Çalışma Sayfası" r:id="rId3" imgW="10642551" imgH="5378406" progId="Excel.Sheet.8">
                  <p:embed/>
                </p:oleObj>
              </mc:Choice>
              <mc:Fallback>
                <p:oleObj name="Çalışma Sayfası" r:id="rId3" imgW="10642551" imgH="5378406" progId="Excel.Sheet.8">
                  <p:embed/>
                  <p:pic>
                    <p:nvPicPr>
                      <p:cNvPr id="10" name="Nesne 9"/>
                      <p:cNvPicPr/>
                      <p:nvPr/>
                    </p:nvPicPr>
                    <p:blipFill>
                      <a:blip r:embed="rId4"/>
                      <a:stretch>
                        <a:fillRect/>
                      </a:stretch>
                    </p:blipFill>
                    <p:spPr>
                      <a:xfrm>
                        <a:off x="0" y="1109663"/>
                        <a:ext cx="12192000" cy="5608637"/>
                      </a:xfrm>
                      <a:prstGeom prst="rect">
                        <a:avLst/>
                      </a:prstGeom>
                    </p:spPr>
                  </p:pic>
                </p:oleObj>
              </mc:Fallback>
            </mc:AlternateContent>
          </a:graphicData>
        </a:graphic>
      </p:graphicFrame>
      <p:pic>
        <p:nvPicPr>
          <p:cNvPr id="3" name="Resim 2"/>
          <p:cNvPicPr>
            <a:picLocks noChangeAspect="1"/>
          </p:cNvPicPr>
          <p:nvPr/>
        </p:nvPicPr>
        <p:blipFill>
          <a:blip r:embed="rId5"/>
          <a:stretch>
            <a:fillRect/>
          </a:stretch>
        </p:blipFill>
        <p:spPr>
          <a:xfrm>
            <a:off x="1932" y="0"/>
            <a:ext cx="12150381" cy="1109568"/>
          </a:xfrm>
          <a:prstGeom prst="rect">
            <a:avLst/>
          </a:prstGeom>
        </p:spPr>
      </p:pic>
    </p:spTree>
    <p:extLst>
      <p:ext uri="{BB962C8B-B14F-4D97-AF65-F5344CB8AC3E}">
        <p14:creationId xmlns:p14="http://schemas.microsoft.com/office/powerpoint/2010/main" val="1969025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209367" y="1171081"/>
            <a:ext cx="9075174" cy="2585323"/>
          </a:xfrm>
          <a:prstGeom prst="rect">
            <a:avLst/>
          </a:prstGeom>
        </p:spPr>
        <p:txBody>
          <a:bodyPr wrap="square">
            <a:spAutoFit/>
          </a:bodyPr>
          <a:lstStyle/>
          <a:p>
            <a:pPr algn="ctr"/>
            <a:r>
              <a:rPr lang="tr-TR" sz="5400" b="1" dirty="0">
                <a:ln w="0"/>
                <a:solidFill>
                  <a:srgbClr val="D02147"/>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PERFORMANS ESASLI PROGRAM  </a:t>
            </a:r>
            <a:r>
              <a:rPr lang="tr-TR" sz="5400" b="1" dirty="0" smtClean="0">
                <a:ln w="0"/>
                <a:solidFill>
                  <a:srgbClr val="D02147"/>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BÜTÇE </a:t>
            </a:r>
            <a:r>
              <a:rPr lang="tr-TR" sz="5400" b="1" dirty="0">
                <a:ln w="0"/>
                <a:solidFill>
                  <a:srgbClr val="D02147"/>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SİSTEMİ</a:t>
            </a:r>
          </a:p>
        </p:txBody>
      </p:sp>
    </p:spTree>
    <p:extLst>
      <p:ext uri="{BB962C8B-B14F-4D97-AF65-F5344CB8AC3E}">
        <p14:creationId xmlns:p14="http://schemas.microsoft.com/office/powerpoint/2010/main" val="2387622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0" y="1"/>
            <a:ext cx="12192000" cy="1189702"/>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b="1" dirty="0">
                <a:solidFill>
                  <a:schemeClr val="bg1"/>
                </a:solidFill>
                <a:latin typeface="Arial" panose="020B0604020202020204" pitchFamily="34" charset="0"/>
                <a:cs typeface="Arial" panose="020B0604020202020204" pitchFamily="34" charset="0"/>
              </a:rPr>
              <a:t>FORM 10: </a:t>
            </a:r>
            <a:r>
              <a:rPr lang="nb-NO" b="1" dirty="0" smtClean="0">
                <a:solidFill>
                  <a:schemeClr val="bg1"/>
                </a:solidFill>
                <a:latin typeface="Arial" panose="020B0604020202020204" pitchFamily="34" charset="0"/>
                <a:cs typeface="Arial" panose="020B0604020202020204" pitchFamily="34" charset="0"/>
              </a:rPr>
              <a:t>B</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R</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MLER</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N H</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ZMET MAL</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YET</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N</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N TESP</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T</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NE  İL</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ŞK</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N B</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LG</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 FORMU</a:t>
            </a:r>
            <a:endParaRPr lang="nb-NO"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020" y="1189703"/>
            <a:ext cx="12183979" cy="3785652"/>
          </a:xfrm>
          <a:prstGeom prst="rect">
            <a:avLst/>
          </a:prstGeom>
        </p:spPr>
        <p:txBody>
          <a:bodyPr wrap="square">
            <a:spAutoFit/>
          </a:bodyPr>
          <a:lstStyle/>
          <a:p>
            <a:pPr algn="just"/>
            <a:r>
              <a:rPr lang="tr-TR" sz="2400" dirty="0">
                <a:latin typeface="Arial" panose="020B0604020202020204" pitchFamily="34" charset="0"/>
                <a:cs typeface="Arial" panose="020B0604020202020204" pitchFamily="34" charset="0"/>
              </a:rPr>
              <a:t>Her birim için ayrı ayrı düzenlenecek olan bu form</a:t>
            </a:r>
            <a:r>
              <a:rPr lang="tr-TR" sz="2400" b="1" dirty="0">
                <a:latin typeface="Arial" panose="020B0604020202020204" pitchFamily="34" charset="0"/>
                <a:cs typeface="Arial" panose="020B0604020202020204" pitchFamily="34" charset="0"/>
              </a:rPr>
              <a:t>, </a:t>
            </a:r>
            <a:r>
              <a:rPr lang="tr-TR" sz="2400" b="1" u="sng" dirty="0">
                <a:solidFill>
                  <a:srgbClr val="FF0000"/>
                </a:solidFill>
                <a:latin typeface="Arial" panose="020B0604020202020204" pitchFamily="34" charset="0"/>
                <a:cs typeface="Arial" panose="020B0604020202020204" pitchFamily="34" charset="0"/>
              </a:rPr>
              <a:t>hizmet maliyetinin tespiti </a:t>
            </a:r>
            <a:r>
              <a:rPr lang="tr-TR" sz="2400" dirty="0">
                <a:latin typeface="Arial" panose="020B0604020202020204" pitchFamily="34" charset="0"/>
                <a:cs typeface="Arial" panose="020B0604020202020204" pitchFamily="34" charset="0"/>
              </a:rPr>
              <a:t>bakımından büyük önem taşımaktadır. Bu itibarla bu form titizlikle doldurulacak ve hizmet maliyetinin tespiti ile ilgili olarak, kullanılan kömür (ton), odun (ton), </a:t>
            </a:r>
            <a:r>
              <a:rPr lang="tr-TR" sz="2400" dirty="0" err="1">
                <a:latin typeface="Arial" panose="020B0604020202020204" pitchFamily="34" charset="0"/>
                <a:cs typeface="Arial" panose="020B0604020202020204" pitchFamily="34" charset="0"/>
              </a:rPr>
              <a:t>fuel-oil</a:t>
            </a:r>
            <a:r>
              <a:rPr lang="tr-TR" sz="2400" dirty="0">
                <a:latin typeface="Arial" panose="020B0604020202020204" pitchFamily="34" charset="0"/>
                <a:cs typeface="Arial" panose="020B0604020202020204" pitchFamily="34" charset="0"/>
              </a:rPr>
              <a:t> (litre), doğalgaz (m3), elektrik (</a:t>
            </a:r>
            <a:r>
              <a:rPr lang="tr-TR" sz="2400" dirty="0" err="1">
                <a:latin typeface="Arial" panose="020B0604020202020204" pitchFamily="34" charset="0"/>
                <a:cs typeface="Arial" panose="020B0604020202020204" pitchFamily="34" charset="0"/>
              </a:rPr>
              <a:t>kwh</a:t>
            </a:r>
            <a:r>
              <a:rPr lang="tr-TR" sz="2400" dirty="0">
                <a:latin typeface="Arial" panose="020B0604020202020204" pitchFamily="34" charset="0"/>
                <a:cs typeface="Arial" panose="020B0604020202020204" pitchFamily="34" charset="0"/>
              </a:rPr>
              <a:t>), su (m3) gibi bilgiler ile kömür ve odun, </a:t>
            </a:r>
            <a:r>
              <a:rPr lang="tr-TR" sz="2400" dirty="0" err="1">
                <a:latin typeface="Arial" panose="020B0604020202020204" pitchFamily="34" charset="0"/>
                <a:cs typeface="Arial" panose="020B0604020202020204" pitchFamily="34" charset="0"/>
              </a:rPr>
              <a:t>fuel-oil</a:t>
            </a:r>
            <a:r>
              <a:rPr lang="tr-TR" sz="2400" dirty="0">
                <a:latin typeface="Arial" panose="020B0604020202020204" pitchFamily="34" charset="0"/>
                <a:cs typeface="Arial" panose="020B0604020202020204" pitchFamily="34" charset="0"/>
              </a:rPr>
              <a:t>, doğalgazla ısıtılan alan ile elektrik tüketilen alana (m2) yer verilecektir. Kullanılan akaryakıt türüne göre araç sayıları da bu forma girilecektir.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Ayrıca makine teçhizat bakım ve onarım giderlerine ilişkin maliyetlerin tespit edilebilmesi amacıyla kullanımda olan </a:t>
            </a:r>
            <a:r>
              <a:rPr lang="tr-TR" sz="2400" b="1" u="sng" dirty="0">
                <a:solidFill>
                  <a:srgbClr val="FF0000"/>
                </a:solidFill>
                <a:latin typeface="Arial" panose="020B0604020202020204" pitchFamily="34" charset="0"/>
                <a:cs typeface="Arial" panose="020B0604020202020204" pitchFamily="34" charset="0"/>
              </a:rPr>
              <a:t>bilgisayar, yazıcı, fotokopi makinası, klima ve diğer büro makinalarının</a:t>
            </a:r>
            <a:r>
              <a:rPr lang="tr-TR" sz="2400" dirty="0">
                <a:latin typeface="Arial" panose="020B0604020202020204" pitchFamily="34" charset="0"/>
                <a:cs typeface="Arial" panose="020B0604020202020204" pitchFamily="34" charset="0"/>
              </a:rPr>
              <a:t> sayılarına da formda yer verilecektir.</a:t>
            </a:r>
          </a:p>
        </p:txBody>
      </p:sp>
    </p:spTree>
    <p:extLst>
      <p:ext uri="{BB962C8B-B14F-4D97-AF65-F5344CB8AC3E}">
        <p14:creationId xmlns:p14="http://schemas.microsoft.com/office/powerpoint/2010/main" val="4132051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Nesne 4"/>
          <p:cNvGraphicFramePr>
            <a:graphicFrameLocks noChangeAspect="1"/>
          </p:cNvGraphicFramePr>
          <p:nvPr>
            <p:extLst>
              <p:ext uri="{D42A27DB-BD31-4B8C-83A1-F6EECF244321}">
                <p14:modId xmlns:p14="http://schemas.microsoft.com/office/powerpoint/2010/main" val="1159537031"/>
              </p:ext>
            </p:extLst>
          </p:nvPr>
        </p:nvGraphicFramePr>
        <p:xfrm>
          <a:off x="0" y="68263"/>
          <a:ext cx="12192000" cy="6789737"/>
        </p:xfrm>
        <a:graphic>
          <a:graphicData uri="http://schemas.openxmlformats.org/presentationml/2006/ole">
            <mc:AlternateContent xmlns:mc="http://schemas.openxmlformats.org/markup-compatibility/2006">
              <mc:Choice xmlns:v="urn:schemas-microsoft-com:vml" Requires="v">
                <p:oleObj spid="_x0000_s4175" name="Makro İçerebilen Çalışma Sayfası" r:id="rId3" imgW="11531501" imgH="8667881" progId="Excel.SheetMacroEnabled.12">
                  <p:embed/>
                </p:oleObj>
              </mc:Choice>
              <mc:Fallback>
                <p:oleObj name="Makro İçerebilen Çalışma Sayfası" r:id="rId3" imgW="11531501" imgH="8667881" progId="Excel.SheetMacroEnabled.12">
                  <p:embed/>
                  <p:pic>
                    <p:nvPicPr>
                      <p:cNvPr id="0" name=""/>
                      <p:cNvPicPr/>
                      <p:nvPr/>
                    </p:nvPicPr>
                    <p:blipFill>
                      <a:blip r:embed="rId4"/>
                      <a:stretch>
                        <a:fillRect/>
                      </a:stretch>
                    </p:blipFill>
                    <p:spPr>
                      <a:xfrm>
                        <a:off x="0" y="68263"/>
                        <a:ext cx="12192000" cy="6789737"/>
                      </a:xfrm>
                      <a:prstGeom prst="rect">
                        <a:avLst/>
                      </a:prstGeom>
                    </p:spPr>
                  </p:pic>
                </p:oleObj>
              </mc:Fallback>
            </mc:AlternateContent>
          </a:graphicData>
        </a:graphic>
      </p:graphicFrame>
    </p:spTree>
    <p:extLst>
      <p:ext uri="{BB962C8B-B14F-4D97-AF65-F5344CB8AC3E}">
        <p14:creationId xmlns:p14="http://schemas.microsoft.com/office/powerpoint/2010/main" val="3096889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Nesne 4"/>
          <p:cNvGraphicFramePr>
            <a:graphicFrameLocks noChangeAspect="1"/>
          </p:cNvGraphicFramePr>
          <p:nvPr>
            <p:extLst>
              <p:ext uri="{D42A27DB-BD31-4B8C-83A1-F6EECF244321}">
                <p14:modId xmlns:p14="http://schemas.microsoft.com/office/powerpoint/2010/main" val="919397688"/>
              </p:ext>
            </p:extLst>
          </p:nvPr>
        </p:nvGraphicFramePr>
        <p:xfrm>
          <a:off x="0" y="68263"/>
          <a:ext cx="12192000" cy="6789737"/>
        </p:xfrm>
        <a:graphic>
          <a:graphicData uri="http://schemas.openxmlformats.org/presentationml/2006/ole">
            <mc:AlternateContent xmlns:mc="http://schemas.openxmlformats.org/markup-compatibility/2006">
              <mc:Choice xmlns:v="urn:schemas-microsoft-com:vml" Requires="v">
                <p:oleObj spid="_x0000_s5198" name="Makro İçerebilen Çalışma Sayfası" r:id="rId3" imgW="11531501" imgH="10318925" progId="Excel.SheetMacroEnabled.12">
                  <p:embed/>
                </p:oleObj>
              </mc:Choice>
              <mc:Fallback>
                <p:oleObj name="Makro İçerebilen Çalışma Sayfası" r:id="rId3" imgW="11531501" imgH="10318925" progId="Excel.SheetMacroEnabled.12">
                  <p:embed/>
                  <p:pic>
                    <p:nvPicPr>
                      <p:cNvPr id="5" name="Nesne 4"/>
                      <p:cNvPicPr/>
                      <p:nvPr/>
                    </p:nvPicPr>
                    <p:blipFill>
                      <a:blip r:embed="rId4"/>
                      <a:stretch>
                        <a:fillRect/>
                      </a:stretch>
                    </p:blipFill>
                    <p:spPr>
                      <a:xfrm>
                        <a:off x="0" y="68263"/>
                        <a:ext cx="12192000" cy="6789737"/>
                      </a:xfrm>
                      <a:prstGeom prst="rect">
                        <a:avLst/>
                      </a:prstGeom>
                    </p:spPr>
                  </p:pic>
                </p:oleObj>
              </mc:Fallback>
            </mc:AlternateContent>
          </a:graphicData>
        </a:graphic>
      </p:graphicFrame>
    </p:spTree>
    <p:extLst>
      <p:ext uri="{BB962C8B-B14F-4D97-AF65-F5344CB8AC3E}">
        <p14:creationId xmlns:p14="http://schemas.microsoft.com/office/powerpoint/2010/main" val="2393637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Nesne 4"/>
          <p:cNvGraphicFramePr>
            <a:graphicFrameLocks noChangeAspect="1"/>
          </p:cNvGraphicFramePr>
          <p:nvPr>
            <p:extLst>
              <p:ext uri="{D42A27DB-BD31-4B8C-83A1-F6EECF244321}">
                <p14:modId xmlns:p14="http://schemas.microsoft.com/office/powerpoint/2010/main" val="3175007057"/>
              </p:ext>
            </p:extLst>
          </p:nvPr>
        </p:nvGraphicFramePr>
        <p:xfrm>
          <a:off x="0" y="68263"/>
          <a:ext cx="12192000" cy="6789737"/>
        </p:xfrm>
        <a:graphic>
          <a:graphicData uri="http://schemas.openxmlformats.org/presentationml/2006/ole">
            <mc:AlternateContent xmlns:mc="http://schemas.openxmlformats.org/markup-compatibility/2006">
              <mc:Choice xmlns:v="urn:schemas-microsoft-com:vml" Requires="v">
                <p:oleObj spid="_x0000_s6222" name="Makro İçerebilen Çalışma Sayfası" r:id="rId3" imgW="11531501" imgH="10318925" progId="Excel.SheetMacroEnabled.12">
                  <p:embed/>
                </p:oleObj>
              </mc:Choice>
              <mc:Fallback>
                <p:oleObj name="Makro İçerebilen Çalışma Sayfası" r:id="rId3" imgW="11531501" imgH="10318925" progId="Excel.SheetMacroEnabled.12">
                  <p:embed/>
                  <p:pic>
                    <p:nvPicPr>
                      <p:cNvPr id="5" name="Nesne 4"/>
                      <p:cNvPicPr/>
                      <p:nvPr/>
                    </p:nvPicPr>
                    <p:blipFill>
                      <a:blip r:embed="rId4"/>
                      <a:stretch>
                        <a:fillRect/>
                      </a:stretch>
                    </p:blipFill>
                    <p:spPr>
                      <a:xfrm>
                        <a:off x="0" y="68263"/>
                        <a:ext cx="12192000" cy="6789737"/>
                      </a:xfrm>
                      <a:prstGeom prst="rect">
                        <a:avLst/>
                      </a:prstGeom>
                    </p:spPr>
                  </p:pic>
                </p:oleObj>
              </mc:Fallback>
            </mc:AlternateContent>
          </a:graphicData>
        </a:graphic>
      </p:graphicFrame>
    </p:spTree>
    <p:extLst>
      <p:ext uri="{BB962C8B-B14F-4D97-AF65-F5344CB8AC3E}">
        <p14:creationId xmlns:p14="http://schemas.microsoft.com/office/powerpoint/2010/main" val="3029942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0" y="1"/>
            <a:ext cx="12192000" cy="1189702"/>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b-NO" b="1" dirty="0">
                <a:solidFill>
                  <a:schemeClr val="bg1"/>
                </a:solidFill>
                <a:latin typeface="Arial" panose="020B0604020202020204" pitchFamily="34" charset="0"/>
                <a:cs typeface="Arial" panose="020B0604020202020204" pitchFamily="34" charset="0"/>
              </a:rPr>
              <a:t>FORM 11: </a:t>
            </a:r>
            <a:r>
              <a:rPr lang="nb-NO" b="1" dirty="0" smtClean="0">
                <a:solidFill>
                  <a:schemeClr val="bg1"/>
                </a:solidFill>
                <a:latin typeface="Arial" panose="020B0604020202020204" pitchFamily="34" charset="0"/>
                <a:cs typeface="Arial" panose="020B0604020202020204" pitchFamily="34" charset="0"/>
              </a:rPr>
              <a:t>F</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Z</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KSEL DEĞERLER B</a:t>
            </a:r>
            <a:r>
              <a:rPr lang="tr-TR" b="1" dirty="0" smtClean="0">
                <a:solidFill>
                  <a:schemeClr val="bg1"/>
                </a:solidFill>
                <a:latin typeface="Arial" panose="020B0604020202020204" pitchFamily="34" charset="0"/>
                <a:cs typeface="Arial" panose="020B0604020202020204" pitchFamily="34" charset="0"/>
              </a:rPr>
              <a:t>İ</a:t>
            </a:r>
            <a:r>
              <a:rPr lang="nb-NO" b="1" dirty="0" smtClean="0">
                <a:solidFill>
                  <a:schemeClr val="bg1"/>
                </a:solidFill>
                <a:latin typeface="Arial" panose="020B0604020202020204" pitchFamily="34" charset="0"/>
                <a:cs typeface="Arial" panose="020B0604020202020204" pitchFamily="34" charset="0"/>
              </a:rPr>
              <a:t>LG</a:t>
            </a:r>
            <a:r>
              <a:rPr lang="tr-TR" b="1" dirty="0" smtClean="0">
                <a:solidFill>
                  <a:schemeClr val="bg1"/>
                </a:solidFill>
                <a:latin typeface="Arial" panose="020B0604020202020204" pitchFamily="34" charset="0"/>
                <a:cs typeface="Arial" panose="020B0604020202020204" pitchFamily="34" charset="0"/>
              </a:rPr>
              <a:t>İ </a:t>
            </a:r>
            <a:r>
              <a:rPr lang="nb-NO" b="1" dirty="0" smtClean="0">
                <a:solidFill>
                  <a:schemeClr val="bg1"/>
                </a:solidFill>
                <a:latin typeface="Arial" panose="020B0604020202020204" pitchFamily="34" charset="0"/>
                <a:cs typeface="Arial" panose="020B0604020202020204" pitchFamily="34" charset="0"/>
              </a:rPr>
              <a:t>FORMU</a:t>
            </a:r>
            <a:endParaRPr lang="nb-NO"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020" y="1189703"/>
            <a:ext cx="12183979" cy="1323439"/>
          </a:xfrm>
          <a:prstGeom prst="rect">
            <a:avLst/>
          </a:prstGeom>
        </p:spPr>
        <p:txBody>
          <a:bodyPr wrap="square">
            <a:spAutoFit/>
          </a:bodyPr>
          <a:lstStyle/>
          <a:p>
            <a:pPr marL="457200" indent="-457200" algn="just">
              <a:buFont typeface="Arial" panose="020B0604020202020204" pitchFamily="34" charset="0"/>
              <a:buChar char="•"/>
            </a:pPr>
            <a:r>
              <a:rPr lang="tr-TR" sz="4000" dirty="0">
                <a:latin typeface="Arial" panose="020B0604020202020204" pitchFamily="34" charset="0"/>
                <a:cs typeface="Arial" panose="020B0604020202020204" pitchFamily="34" charset="0"/>
              </a:rPr>
              <a:t>Kurumun sosyal tesis, kamu konutu ve telefon/faks gibi fiziki imkânlarına ilişkin bilgiler yer alacaktır.</a:t>
            </a:r>
          </a:p>
        </p:txBody>
      </p:sp>
    </p:spTree>
    <p:extLst>
      <p:ext uri="{BB962C8B-B14F-4D97-AF65-F5344CB8AC3E}">
        <p14:creationId xmlns:p14="http://schemas.microsoft.com/office/powerpoint/2010/main" val="1270184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2" name="Nesne 1"/>
          <p:cNvGraphicFramePr>
            <a:graphicFrameLocks noChangeAspect="1"/>
          </p:cNvGraphicFramePr>
          <p:nvPr>
            <p:extLst>
              <p:ext uri="{D42A27DB-BD31-4B8C-83A1-F6EECF244321}">
                <p14:modId xmlns:p14="http://schemas.microsoft.com/office/powerpoint/2010/main" val="3003872570"/>
              </p:ext>
            </p:extLst>
          </p:nvPr>
        </p:nvGraphicFramePr>
        <p:xfrm>
          <a:off x="78658" y="0"/>
          <a:ext cx="12113341" cy="6858000"/>
        </p:xfrm>
        <a:graphic>
          <a:graphicData uri="http://schemas.openxmlformats.org/presentationml/2006/ole">
            <mc:AlternateContent xmlns:mc="http://schemas.openxmlformats.org/markup-compatibility/2006">
              <mc:Choice xmlns:v="urn:schemas-microsoft-com:vml" Requires="v">
                <p:oleObj spid="_x0000_s7246" name="Makro İçerebilen Çalışma Sayfası" r:id="rId3" imgW="9728348" imgH="6051594" progId="Excel.SheetMacroEnabled.12">
                  <p:embed/>
                </p:oleObj>
              </mc:Choice>
              <mc:Fallback>
                <p:oleObj name="Makro İçerebilen Çalışma Sayfası" r:id="rId3" imgW="9728348" imgH="6051594" progId="Excel.SheetMacroEnabled.12">
                  <p:embed/>
                  <p:pic>
                    <p:nvPicPr>
                      <p:cNvPr id="0" name=""/>
                      <p:cNvPicPr/>
                      <p:nvPr/>
                    </p:nvPicPr>
                    <p:blipFill>
                      <a:blip r:embed="rId4"/>
                      <a:stretch>
                        <a:fillRect/>
                      </a:stretch>
                    </p:blipFill>
                    <p:spPr>
                      <a:xfrm>
                        <a:off x="78658" y="0"/>
                        <a:ext cx="12113341" cy="6858000"/>
                      </a:xfrm>
                      <a:prstGeom prst="rect">
                        <a:avLst/>
                      </a:prstGeom>
                    </p:spPr>
                  </p:pic>
                </p:oleObj>
              </mc:Fallback>
            </mc:AlternateContent>
          </a:graphicData>
        </a:graphic>
      </p:graphicFrame>
    </p:spTree>
    <p:extLst>
      <p:ext uri="{BB962C8B-B14F-4D97-AF65-F5344CB8AC3E}">
        <p14:creationId xmlns:p14="http://schemas.microsoft.com/office/powerpoint/2010/main" val="8861464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2" name="Nesne 1"/>
          <p:cNvGraphicFramePr>
            <a:graphicFrameLocks noChangeAspect="1"/>
          </p:cNvGraphicFramePr>
          <p:nvPr>
            <p:extLst>
              <p:ext uri="{D42A27DB-BD31-4B8C-83A1-F6EECF244321}">
                <p14:modId xmlns:p14="http://schemas.microsoft.com/office/powerpoint/2010/main" val="1819635332"/>
              </p:ext>
            </p:extLst>
          </p:nvPr>
        </p:nvGraphicFramePr>
        <p:xfrm>
          <a:off x="79375" y="0"/>
          <a:ext cx="12112625" cy="6742113"/>
        </p:xfrm>
        <a:graphic>
          <a:graphicData uri="http://schemas.openxmlformats.org/presentationml/2006/ole">
            <mc:AlternateContent xmlns:mc="http://schemas.openxmlformats.org/markup-compatibility/2006">
              <mc:Choice xmlns:v="urn:schemas-microsoft-com:vml" Requires="v">
                <p:oleObj spid="_x0000_s8270" name="Makro İçerebilen Çalışma Sayfası" r:id="rId3" imgW="9728348" imgH="5949906" progId="Excel.SheetMacroEnabled.12">
                  <p:embed/>
                </p:oleObj>
              </mc:Choice>
              <mc:Fallback>
                <p:oleObj name="Makro İçerebilen Çalışma Sayfası" r:id="rId3" imgW="9728348" imgH="5949906" progId="Excel.SheetMacroEnabled.12">
                  <p:embed/>
                  <p:pic>
                    <p:nvPicPr>
                      <p:cNvPr id="2" name="Nesne 1"/>
                      <p:cNvPicPr/>
                      <p:nvPr/>
                    </p:nvPicPr>
                    <p:blipFill>
                      <a:blip r:embed="rId4"/>
                      <a:stretch>
                        <a:fillRect/>
                      </a:stretch>
                    </p:blipFill>
                    <p:spPr>
                      <a:xfrm>
                        <a:off x="79375" y="0"/>
                        <a:ext cx="12112625" cy="6742113"/>
                      </a:xfrm>
                      <a:prstGeom prst="rect">
                        <a:avLst/>
                      </a:prstGeom>
                    </p:spPr>
                  </p:pic>
                </p:oleObj>
              </mc:Fallback>
            </mc:AlternateContent>
          </a:graphicData>
        </a:graphic>
      </p:graphicFrame>
    </p:spTree>
    <p:extLst>
      <p:ext uri="{BB962C8B-B14F-4D97-AF65-F5344CB8AC3E}">
        <p14:creationId xmlns:p14="http://schemas.microsoft.com/office/powerpoint/2010/main" val="1267420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b="1">
                <a:solidFill>
                  <a:schemeClr val="bg1"/>
                </a:solidFill>
                <a:latin typeface="Arial" panose="020B0604020202020204" pitchFamily="34" charset="0"/>
                <a:cs typeface="Arial" panose="020B0604020202020204" pitchFamily="34" charset="0"/>
              </a:rPr>
              <a:t>FORM 13: Gider Bütçe Fişi</a:t>
            </a:r>
            <a:endParaRPr lang="de-DE"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53200" y="665142"/>
            <a:ext cx="12038799" cy="3970318"/>
          </a:xfrm>
          <a:prstGeom prst="rect">
            <a:avLst/>
          </a:prstGeom>
        </p:spPr>
        <p:txBody>
          <a:bodyPr wrap="square">
            <a:spAutoFit/>
          </a:bodyPr>
          <a:lstStyle/>
          <a:p>
            <a:pPr algn="just"/>
            <a:r>
              <a:rPr lang="tr-TR" sz="3600" dirty="0">
                <a:latin typeface="Arial" panose="020B0604020202020204" pitchFamily="34" charset="0"/>
                <a:cs typeface="Arial" panose="020B0604020202020204" pitchFamily="34" charset="0"/>
              </a:rPr>
              <a:t>Gider bütçe fişi ekonomik sınıflandırmanın dördüncü düzeyinde doldurulacaktır. Gider bütçe fişlerinde ödenek teklifi hesaplanırken birim maliyetin tespitine ilişkin bilgi formunda (Form 10) belirtilen bilgiler dikkate alınacaktır. </a:t>
            </a:r>
          </a:p>
          <a:p>
            <a:pPr algn="just"/>
            <a:endParaRPr lang="tr-TR" sz="3600" dirty="0">
              <a:latin typeface="Arial" panose="020B0604020202020204" pitchFamily="34" charset="0"/>
              <a:cs typeface="Arial" panose="020B0604020202020204" pitchFamily="34" charset="0"/>
            </a:endParaRPr>
          </a:p>
          <a:p>
            <a:pPr algn="just"/>
            <a:r>
              <a:rPr lang="tr-TR" sz="3600" dirty="0">
                <a:latin typeface="Arial" panose="020B0604020202020204" pitchFamily="34" charset="0"/>
                <a:cs typeface="Arial" panose="020B0604020202020204" pitchFamily="34" charset="0"/>
              </a:rPr>
              <a:t>Gider bütçe fişlerinde gerekçelerde, genel ifadeler yerine hesaplamalara dayanan detaylı bilgilere yer verilecektir.</a:t>
            </a:r>
          </a:p>
        </p:txBody>
      </p:sp>
    </p:spTree>
    <p:extLst>
      <p:ext uri="{BB962C8B-B14F-4D97-AF65-F5344CB8AC3E}">
        <p14:creationId xmlns:p14="http://schemas.microsoft.com/office/powerpoint/2010/main" val="284956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1238864"/>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FORM 17: Uluslararası Kuruluşlara Üyelik Bilgi Formu</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3925333542"/>
              </p:ext>
            </p:extLst>
          </p:nvPr>
        </p:nvGraphicFramePr>
        <p:xfrm>
          <a:off x="-2" y="2069861"/>
          <a:ext cx="12192004" cy="4788138"/>
        </p:xfrm>
        <a:graphic>
          <a:graphicData uri="http://schemas.openxmlformats.org/drawingml/2006/table">
            <a:tbl>
              <a:tblPr/>
              <a:tblGrid>
                <a:gridCol w="664272">
                  <a:extLst>
                    <a:ext uri="{9D8B030D-6E8A-4147-A177-3AD203B41FA5}">
                      <a16:colId xmlns:a16="http://schemas.microsoft.com/office/drawing/2014/main" val="3802851405"/>
                    </a:ext>
                  </a:extLst>
                </a:gridCol>
                <a:gridCol w="1388255">
                  <a:extLst>
                    <a:ext uri="{9D8B030D-6E8A-4147-A177-3AD203B41FA5}">
                      <a16:colId xmlns:a16="http://schemas.microsoft.com/office/drawing/2014/main" val="2145916917"/>
                    </a:ext>
                  </a:extLst>
                </a:gridCol>
                <a:gridCol w="1515138">
                  <a:extLst>
                    <a:ext uri="{9D8B030D-6E8A-4147-A177-3AD203B41FA5}">
                      <a16:colId xmlns:a16="http://schemas.microsoft.com/office/drawing/2014/main" val="2395792501"/>
                    </a:ext>
                  </a:extLst>
                </a:gridCol>
                <a:gridCol w="664272">
                  <a:extLst>
                    <a:ext uri="{9D8B030D-6E8A-4147-A177-3AD203B41FA5}">
                      <a16:colId xmlns:a16="http://schemas.microsoft.com/office/drawing/2014/main" val="1391083737"/>
                    </a:ext>
                  </a:extLst>
                </a:gridCol>
                <a:gridCol w="664272">
                  <a:extLst>
                    <a:ext uri="{9D8B030D-6E8A-4147-A177-3AD203B41FA5}">
                      <a16:colId xmlns:a16="http://schemas.microsoft.com/office/drawing/2014/main" val="3336752729"/>
                    </a:ext>
                  </a:extLst>
                </a:gridCol>
                <a:gridCol w="664272">
                  <a:extLst>
                    <a:ext uri="{9D8B030D-6E8A-4147-A177-3AD203B41FA5}">
                      <a16:colId xmlns:a16="http://schemas.microsoft.com/office/drawing/2014/main" val="3608248389"/>
                    </a:ext>
                  </a:extLst>
                </a:gridCol>
                <a:gridCol w="664272">
                  <a:extLst>
                    <a:ext uri="{9D8B030D-6E8A-4147-A177-3AD203B41FA5}">
                      <a16:colId xmlns:a16="http://schemas.microsoft.com/office/drawing/2014/main" val="1146057030"/>
                    </a:ext>
                  </a:extLst>
                </a:gridCol>
                <a:gridCol w="664272">
                  <a:extLst>
                    <a:ext uri="{9D8B030D-6E8A-4147-A177-3AD203B41FA5}">
                      <a16:colId xmlns:a16="http://schemas.microsoft.com/office/drawing/2014/main" val="3194921965"/>
                    </a:ext>
                  </a:extLst>
                </a:gridCol>
                <a:gridCol w="664272">
                  <a:extLst>
                    <a:ext uri="{9D8B030D-6E8A-4147-A177-3AD203B41FA5}">
                      <a16:colId xmlns:a16="http://schemas.microsoft.com/office/drawing/2014/main" val="3459381847"/>
                    </a:ext>
                  </a:extLst>
                </a:gridCol>
                <a:gridCol w="664272">
                  <a:extLst>
                    <a:ext uri="{9D8B030D-6E8A-4147-A177-3AD203B41FA5}">
                      <a16:colId xmlns:a16="http://schemas.microsoft.com/office/drawing/2014/main" val="1779285878"/>
                    </a:ext>
                  </a:extLst>
                </a:gridCol>
                <a:gridCol w="664272">
                  <a:extLst>
                    <a:ext uri="{9D8B030D-6E8A-4147-A177-3AD203B41FA5}">
                      <a16:colId xmlns:a16="http://schemas.microsoft.com/office/drawing/2014/main" val="3043065120"/>
                    </a:ext>
                  </a:extLst>
                </a:gridCol>
                <a:gridCol w="664272">
                  <a:extLst>
                    <a:ext uri="{9D8B030D-6E8A-4147-A177-3AD203B41FA5}">
                      <a16:colId xmlns:a16="http://schemas.microsoft.com/office/drawing/2014/main" val="3907725546"/>
                    </a:ext>
                  </a:extLst>
                </a:gridCol>
                <a:gridCol w="664272">
                  <a:extLst>
                    <a:ext uri="{9D8B030D-6E8A-4147-A177-3AD203B41FA5}">
                      <a16:colId xmlns:a16="http://schemas.microsoft.com/office/drawing/2014/main" val="203036227"/>
                    </a:ext>
                  </a:extLst>
                </a:gridCol>
                <a:gridCol w="444091">
                  <a:extLst>
                    <a:ext uri="{9D8B030D-6E8A-4147-A177-3AD203B41FA5}">
                      <a16:colId xmlns:a16="http://schemas.microsoft.com/office/drawing/2014/main" val="4042897888"/>
                    </a:ext>
                  </a:extLst>
                </a:gridCol>
                <a:gridCol w="1537528">
                  <a:extLst>
                    <a:ext uri="{9D8B030D-6E8A-4147-A177-3AD203B41FA5}">
                      <a16:colId xmlns:a16="http://schemas.microsoft.com/office/drawing/2014/main" val="1081436395"/>
                    </a:ext>
                  </a:extLst>
                </a:gridCol>
              </a:tblGrid>
              <a:tr h="459354">
                <a:tc gridSpan="15">
                  <a:txBody>
                    <a:bodyPr/>
                    <a:lstStyle/>
                    <a:p>
                      <a:pPr algn="ctr" fontAlgn="ctr"/>
                      <a:r>
                        <a:rPr lang="tr-TR" sz="600" b="1" i="0" u="none" strike="noStrike" dirty="0">
                          <a:solidFill>
                            <a:srgbClr val="000000"/>
                          </a:solidFill>
                          <a:effectLst/>
                          <a:latin typeface="Tahoma" panose="020B0604030504040204" pitchFamily="34" charset="0"/>
                        </a:rPr>
                        <a:t>ULUSLARARASI KURULUŞLARA ÜYELİK BİLGİ FORMU</a:t>
                      </a:r>
                    </a:p>
                  </a:txBody>
                  <a:tcPr marL="3270" marR="3270" marT="3270"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71023362"/>
                  </a:ext>
                </a:extLst>
              </a:tr>
              <a:tr h="436633">
                <a:tc gridSpan="11">
                  <a:txBody>
                    <a:bodyPr/>
                    <a:lstStyle/>
                    <a:p>
                      <a:pPr algn="l" fontAlgn="ctr"/>
                      <a:r>
                        <a:rPr lang="tr-TR" sz="500" b="1" i="0" u="none" strike="noStrike" dirty="0">
                          <a:solidFill>
                            <a:srgbClr val="000000"/>
                          </a:solidFill>
                          <a:effectLst/>
                          <a:latin typeface="Tahoma" panose="020B0604030504040204" pitchFamily="34" charset="0"/>
                        </a:rPr>
                        <a:t>BÜTÇE YILI : 2022</a:t>
                      </a:r>
                    </a:p>
                  </a:txBody>
                  <a:tcPr marL="3270" marR="3270" marT="3270"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endParaRPr lang="tr-TR" sz="9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ctr" fontAlgn="ctr"/>
                      <a:endParaRPr lang="tr-TR" sz="9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ctr" fontAlgn="ctr"/>
                      <a:endParaRPr lang="tr-TR" sz="9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ctr" fontAlgn="ctr"/>
                      <a:endParaRPr lang="tr-TR" sz="9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extLst>
                  <a:ext uri="{0D108BD9-81ED-4DB2-BD59-A6C34878D82A}">
                    <a16:rowId xmlns:a16="http://schemas.microsoft.com/office/drawing/2014/main" val="2525354849"/>
                  </a:ext>
                </a:extLst>
              </a:tr>
              <a:tr h="311174">
                <a:tc gridSpan="11">
                  <a:txBody>
                    <a:bodyPr/>
                    <a:lstStyle/>
                    <a:p>
                      <a:pPr algn="l" fontAlgn="ctr"/>
                      <a:r>
                        <a:rPr lang="tr-TR" sz="500" b="1" i="0" u="none" strike="noStrike" dirty="0">
                          <a:solidFill>
                            <a:srgbClr val="000000"/>
                          </a:solidFill>
                          <a:effectLst/>
                          <a:latin typeface="Tahoma" panose="020B0604030504040204" pitchFamily="34" charset="0"/>
                        </a:rPr>
                        <a:t>KURUM ADI : İSKENDERUN TEKNİK ÜNİVERSİTESİ</a:t>
                      </a:r>
                    </a:p>
                  </a:txBody>
                  <a:tcPr marL="3270" marR="3270" marT="3270"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6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extLst>
                  <a:ext uri="{0D108BD9-81ED-4DB2-BD59-A6C34878D82A}">
                    <a16:rowId xmlns:a16="http://schemas.microsoft.com/office/drawing/2014/main" val="2760723024"/>
                  </a:ext>
                </a:extLst>
              </a:tr>
              <a:tr h="246962">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400" b="1" i="0" u="none" strike="noStrike">
                          <a:solidFill>
                            <a:srgbClr val="000000"/>
                          </a:solidFill>
                          <a:effectLst/>
                          <a:latin typeface="Tahoma" panose="020B0604030504040204" pitchFamily="34" charset="0"/>
                        </a:rPr>
                        <a:t>(TL)</a:t>
                      </a: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extLst>
                  <a:ext uri="{0D108BD9-81ED-4DB2-BD59-A6C34878D82A}">
                    <a16:rowId xmlns:a16="http://schemas.microsoft.com/office/drawing/2014/main" val="2219321811"/>
                  </a:ext>
                </a:extLst>
              </a:tr>
              <a:tr h="296356">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tr-TR" sz="500" b="1" i="0" u="none" strike="noStrike">
                          <a:solidFill>
                            <a:srgbClr val="000000"/>
                          </a:solidFill>
                          <a:effectLst/>
                          <a:latin typeface="Tahoma" panose="020B0604030504040204" pitchFamily="34" charset="0"/>
                        </a:rPr>
                        <a:t>BÜTÇE BİLGİLERİ</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500" b="1" i="0" u="none" strike="noStrike">
                          <a:solidFill>
                            <a:srgbClr val="000000"/>
                          </a:solidFill>
                          <a:effectLst/>
                          <a:latin typeface="Tahoma" panose="020B0604030504040204" pitchFamily="34" charset="0"/>
                        </a:rPr>
                        <a:t>2020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2021</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dirty="0">
                          <a:solidFill>
                            <a:srgbClr val="000000"/>
                          </a:solidFill>
                          <a:effectLst/>
                          <a:latin typeface="Tahoma" panose="020B0604030504040204" pitchFamily="34" charset="0"/>
                        </a:rPr>
                        <a:t>2022</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2023</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2024</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000000"/>
                          </a:solidFill>
                          <a:effectLst/>
                          <a:latin typeface="Tahoma" panose="020B0604030504040204" pitchFamily="34" charset="0"/>
                        </a:rPr>
                        <a:t> </a:t>
                      </a:r>
                    </a:p>
                  </a:txBody>
                  <a:tcPr marL="3270" marR="3270" marT="327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tr-TR" sz="6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extLst>
                  <a:ext uri="{0D108BD9-81ED-4DB2-BD59-A6C34878D82A}">
                    <a16:rowId xmlns:a16="http://schemas.microsoft.com/office/drawing/2014/main" val="164295667"/>
                  </a:ext>
                </a:extLst>
              </a:tr>
              <a:tr h="740890">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tr-TR"/>
                    </a:p>
                  </a:txBody>
                  <a:tcPr/>
                </a:tc>
                <a:tc>
                  <a:txBody>
                    <a:bodyPr/>
                    <a:lstStyle/>
                    <a:p>
                      <a:pPr algn="ctr" fontAlgn="ctr"/>
                      <a:r>
                        <a:rPr lang="tr-TR" sz="500" b="1" i="0" u="none" strike="noStrike">
                          <a:solidFill>
                            <a:srgbClr val="000000"/>
                          </a:solidFill>
                          <a:effectLst/>
                          <a:latin typeface="Tahoma" panose="020B0604030504040204" pitchFamily="34" charset="0"/>
                        </a:rPr>
                        <a:t>BAŞLANGIÇ ÖDENEĞİ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HARCAMA</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BAŞLANGIÇ ÖDENEĞİ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HAZİRAN SONU HARCAMASI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YIL SONU HARCAMA TAHMİNİ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BÜTÇE TEKLİFİ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BÜTÇE TAHMİNİ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BÜTÇE TAHMİNİ</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 </a:t>
                      </a:r>
                    </a:p>
                  </a:txBody>
                  <a:tcPr marL="3270" marR="3270" marT="327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tr-TR" sz="5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extLst>
                  <a:ext uri="{0D108BD9-81ED-4DB2-BD59-A6C34878D82A}">
                    <a16:rowId xmlns:a16="http://schemas.microsoft.com/office/drawing/2014/main" val="2826478808"/>
                  </a:ext>
                </a:extLst>
              </a:tr>
              <a:tr h="444534">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tr-TR"/>
                    </a:p>
                  </a:txBody>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600" b="1" i="0" u="none" strike="noStrike">
                          <a:solidFill>
                            <a:srgbClr val="000000"/>
                          </a:solidFill>
                          <a:effectLst/>
                          <a:latin typeface="Tahoma" panose="020B0604030504040204" pitchFamily="34" charset="0"/>
                        </a:rPr>
                        <a:t> </a:t>
                      </a:r>
                    </a:p>
                  </a:txBody>
                  <a:tcPr marL="3270" marR="3270" marT="327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tr-TR" sz="600" b="1"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a:noFill/>
                    </a:lnB>
                  </a:tcPr>
                </a:tc>
                <a:extLst>
                  <a:ext uri="{0D108BD9-81ED-4DB2-BD59-A6C34878D82A}">
                    <a16:rowId xmlns:a16="http://schemas.microsoft.com/office/drawing/2014/main" val="1202363543"/>
                  </a:ext>
                </a:extLst>
              </a:tr>
              <a:tr h="256842">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3270" marR="3270" marT="327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222244"/>
                  </a:ext>
                </a:extLst>
              </a:tr>
              <a:tr h="370448">
                <a:tc rowSpan="3">
                  <a:txBody>
                    <a:bodyPr/>
                    <a:lstStyle/>
                    <a:p>
                      <a:pPr algn="ctr" fontAlgn="ctr"/>
                      <a:r>
                        <a:rPr lang="tr-TR" sz="500" b="1" i="0" u="none" strike="noStrike">
                          <a:solidFill>
                            <a:srgbClr val="000000"/>
                          </a:solidFill>
                          <a:effectLst/>
                          <a:latin typeface="Tahoma" panose="020B0604030504040204" pitchFamily="34" charset="0"/>
                        </a:rPr>
                        <a:t>SIRA NO</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tr-TR" sz="500" b="1" i="0" u="none" strike="noStrike">
                          <a:solidFill>
                            <a:srgbClr val="000000"/>
                          </a:solidFill>
                          <a:effectLst/>
                          <a:latin typeface="Tahoma" panose="020B0604030504040204" pitchFamily="34" charset="0"/>
                        </a:rPr>
                        <a:t>ULUSLARARASI KURULUŞUN ADI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tr-TR" sz="500" b="1" i="0" u="none" strike="noStrike">
                          <a:solidFill>
                            <a:srgbClr val="000000"/>
                          </a:solidFill>
                          <a:effectLst/>
                          <a:latin typeface="Tahoma" panose="020B0604030504040204" pitchFamily="34" charset="0"/>
                        </a:rPr>
                        <a:t>KURULUŞA ÜYELİĞİN YASAL DAYANAĞI (Kanun,Karar,Anlaşma,Protokol vb.)</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500" b="1" i="0" u="none" strike="noStrike">
                          <a:solidFill>
                            <a:srgbClr val="000000"/>
                          </a:solidFill>
                          <a:effectLst/>
                          <a:latin typeface="Tahoma" panose="020B0604030504040204" pitchFamily="34" charset="0"/>
                        </a:rPr>
                        <a:t>2020</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ctr" fontAlgn="ctr"/>
                      <a:r>
                        <a:rPr lang="tr-TR" sz="500" b="1" i="0" u="none" strike="noStrike">
                          <a:solidFill>
                            <a:srgbClr val="000000"/>
                          </a:solidFill>
                          <a:effectLst/>
                          <a:latin typeface="Tahoma" panose="020B0604030504040204" pitchFamily="34" charset="0"/>
                        </a:rPr>
                        <a:t>Yıllık Aidat veya Katkı Payı</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p>
                      <a:pPr algn="ctr" fontAlgn="ctr"/>
                      <a:r>
                        <a:rPr lang="tr-TR" sz="500" b="1" i="0" u="none" strike="noStrike">
                          <a:solidFill>
                            <a:srgbClr val="000000"/>
                          </a:solidFill>
                          <a:effectLst/>
                          <a:latin typeface="Tahoma" panose="020B0604030504040204" pitchFamily="34" charset="0"/>
                        </a:rPr>
                        <a:t>AÇIKLAMA</a:t>
                      </a:r>
                    </a:p>
                  </a:txBody>
                  <a:tcPr marL="3270" marR="3270" marT="32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409275"/>
                  </a:ext>
                </a:extLst>
              </a:tr>
              <a:tr h="414901">
                <a:tc vMerge="1">
                  <a:txBody>
                    <a:bodyPr/>
                    <a:lstStyle/>
                    <a:p>
                      <a:endParaRPr lang="tr-TR"/>
                    </a:p>
                  </a:txBody>
                  <a:tcPr/>
                </a:tc>
                <a:tc vMerge="1">
                  <a:txBody>
                    <a:bodyPr/>
                    <a:lstStyle/>
                    <a:p>
                      <a:endParaRPr lang="tr-TR"/>
                    </a:p>
                  </a:txBody>
                  <a:tcPr/>
                </a:tc>
                <a:tc vMerge="1">
                  <a:txBody>
                    <a:bodyPr/>
                    <a:lstStyle/>
                    <a:p>
                      <a:endParaRPr lang="tr-TR"/>
                    </a:p>
                  </a:txBody>
                  <a:tcPr/>
                </a:tc>
                <a:tc rowSpan="2">
                  <a:txBody>
                    <a:bodyPr/>
                    <a:lstStyle/>
                    <a:p>
                      <a:pPr algn="ctr" fontAlgn="ctr"/>
                      <a:r>
                        <a:rPr lang="tr-TR" sz="500" b="1" i="0" u="none" strike="noStrike">
                          <a:solidFill>
                            <a:srgbClr val="000000"/>
                          </a:solidFill>
                          <a:effectLst/>
                          <a:latin typeface="Tahoma" panose="020B0604030504040204" pitchFamily="34" charset="0"/>
                        </a:rPr>
                        <a:t>TOPLANTI SAYISI</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tr-TR" sz="500" b="1" i="0" u="none" strike="noStrike">
                          <a:solidFill>
                            <a:srgbClr val="000000"/>
                          </a:solidFill>
                          <a:effectLst/>
                          <a:latin typeface="Tahoma" panose="020B0604030504040204" pitchFamily="34" charset="0"/>
                        </a:rPr>
                        <a:t>TOPLANTIYA KATILAN KİŞİ SAYISI</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tr-TR" sz="500" b="1" i="0" u="none" strike="noStrike">
                          <a:solidFill>
                            <a:srgbClr val="000000"/>
                          </a:solidFill>
                          <a:effectLst/>
                          <a:latin typeface="Tahoma" panose="020B0604030504040204" pitchFamily="34" charset="0"/>
                        </a:rPr>
                        <a:t>DÖVİZ CİNSİ</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500" b="1" i="0" u="none" strike="noStrike">
                          <a:solidFill>
                            <a:srgbClr val="000000"/>
                          </a:solidFill>
                          <a:effectLst/>
                          <a:latin typeface="Tahoma" panose="020B0604030504040204" pitchFamily="34" charset="0"/>
                        </a:rPr>
                        <a:t>2021</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500" b="1" i="0" u="none" strike="noStrike">
                          <a:solidFill>
                            <a:srgbClr val="000000"/>
                          </a:solidFill>
                          <a:effectLst/>
                          <a:latin typeface="Tahoma" panose="020B0604030504040204" pitchFamily="34" charset="0"/>
                        </a:rPr>
                        <a:t>2022</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500" b="1" i="0" u="none" strike="noStrike">
                          <a:solidFill>
                            <a:srgbClr val="000000"/>
                          </a:solidFill>
                          <a:effectLst/>
                          <a:latin typeface="Tahoma" panose="020B0604030504040204" pitchFamily="34" charset="0"/>
                        </a:rPr>
                        <a:t>2023</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fontAlgn="ctr"/>
                      <a:r>
                        <a:rPr lang="tr-TR" sz="500" b="1" i="0" u="none" strike="noStrike">
                          <a:solidFill>
                            <a:srgbClr val="000000"/>
                          </a:solidFill>
                          <a:effectLst/>
                          <a:latin typeface="Tahoma" panose="020B0604030504040204" pitchFamily="34" charset="0"/>
                        </a:rPr>
                        <a:t>2024</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371774740"/>
                  </a:ext>
                </a:extLst>
              </a:tr>
              <a:tr h="41490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000000"/>
                          </a:solidFill>
                          <a:effectLst/>
                          <a:latin typeface="Tahoma" panose="020B0604030504040204" pitchFamily="34" charset="0"/>
                        </a:rPr>
                        <a:t>MİKTAR DÖVİZ</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MİKTAR TL</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MİKTAR DÖVİZ</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MİKTAR TL</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MİKTAR DÖVİZ</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MİKTAR TL</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MİKTAR DÖVİZ</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MİKTAR TL</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050243054"/>
                  </a:ext>
                </a:extLst>
              </a:tr>
              <a:tr h="395143">
                <a:tc>
                  <a:txBody>
                    <a:bodyPr/>
                    <a:lstStyle/>
                    <a:p>
                      <a:pPr algn="ctr" fontAlgn="ctr"/>
                      <a:r>
                        <a:rPr lang="tr-TR" sz="500" b="1" i="0" u="none" strike="noStrike">
                          <a:solidFill>
                            <a:srgbClr val="000000"/>
                          </a:solidFill>
                          <a:effectLst/>
                          <a:latin typeface="Tahoma" panose="020B0604030504040204" pitchFamily="34" charset="0"/>
                        </a:rPr>
                        <a:t> </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pt-BR" sz="500" b="1" i="0" u="none" strike="noStrike">
                          <a:solidFill>
                            <a:srgbClr val="000000"/>
                          </a:solidFill>
                          <a:effectLst/>
                          <a:latin typeface="Tahoma" panose="020B0604030504040204" pitchFamily="34" charset="0"/>
                        </a:rPr>
                        <a:t>T O P L A M</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500" b="1" i="0" u="none" strike="noStrike">
                          <a:solidFill>
                            <a:srgbClr val="000000"/>
                          </a:solidFill>
                          <a:effectLst/>
                          <a:latin typeface="Tahoma" panose="020B0604030504040204" pitchFamily="34" charset="0"/>
                        </a:rPr>
                        <a:t>0</a:t>
                      </a:r>
                    </a:p>
                  </a:txBody>
                  <a:tcPr marL="3270" marR="3270" marT="327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500" b="1" i="0" u="none" strike="noStrike" dirty="0">
                          <a:solidFill>
                            <a:srgbClr val="000000"/>
                          </a:solidFill>
                          <a:effectLst/>
                          <a:latin typeface="Tahoma" panose="020B0604030504040204" pitchFamily="34" charset="0"/>
                        </a:rPr>
                        <a:t> </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dirty="0">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tr-TR" sz="500" b="1" i="0" u="none" strike="noStrike">
                          <a:solidFill>
                            <a:srgbClr val="000000"/>
                          </a:solidFill>
                          <a:effectLst/>
                          <a:latin typeface="Tahoma" panose="020B0604030504040204" pitchFamily="34" charset="0"/>
                        </a:rPr>
                        <a:t>0</a:t>
                      </a:r>
                    </a:p>
                  </a:txBody>
                  <a:tcPr marL="3270" marR="3270" marT="327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tr-TR" sz="500" b="1" i="0" u="none" strike="noStrike" dirty="0">
                          <a:solidFill>
                            <a:srgbClr val="000000"/>
                          </a:solidFill>
                          <a:effectLst/>
                          <a:latin typeface="Tahoma" panose="020B0604030504040204" pitchFamily="34" charset="0"/>
                        </a:rPr>
                        <a:t> </a:t>
                      </a:r>
                    </a:p>
                  </a:txBody>
                  <a:tcPr marL="3270" marR="3270" marT="327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734249"/>
                  </a:ext>
                </a:extLst>
              </a:tr>
            </a:tbl>
          </a:graphicData>
        </a:graphic>
      </p:graphicFrame>
      <p:sp>
        <p:nvSpPr>
          <p:cNvPr id="5" name="Dikdörtgen 4"/>
          <p:cNvSpPr/>
          <p:nvPr/>
        </p:nvSpPr>
        <p:spPr>
          <a:xfrm>
            <a:off x="-127819" y="1238865"/>
            <a:ext cx="12079730" cy="830997"/>
          </a:xfrm>
          <a:prstGeom prst="rect">
            <a:avLst/>
          </a:prstGeom>
        </p:spPr>
        <p:txBody>
          <a:bodyPr wrap="square">
            <a:spAutoFit/>
          </a:bodyPr>
          <a:lstStyle/>
          <a:p>
            <a:r>
              <a:rPr lang="tr-TR" sz="2400" dirty="0"/>
              <a:t>İdarenin üyesi bulunduğu uluslararası kuruluşlarla ilgili bilgilerin yer aldığı bu form, idare bazında doldurulacaktır. </a:t>
            </a:r>
          </a:p>
        </p:txBody>
      </p:sp>
    </p:spTree>
    <p:extLst>
      <p:ext uri="{BB962C8B-B14F-4D97-AF65-F5344CB8AC3E}">
        <p14:creationId xmlns:p14="http://schemas.microsoft.com/office/powerpoint/2010/main" val="1917977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Analitik ve Program Bütçe Tertip Yapısı</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53201" y="953418"/>
            <a:ext cx="12054842" cy="584775"/>
          </a:xfrm>
          <a:prstGeom prst="rect">
            <a:avLst/>
          </a:prstGeom>
        </p:spPr>
        <p:txBody>
          <a:bodyPr wrap="square">
            <a:spAutoFit/>
          </a:bodyPr>
          <a:lstStyle/>
          <a:p>
            <a:pPr algn="ctr"/>
            <a:r>
              <a:rPr lang="tr-TR" sz="3200" dirty="0">
                <a:latin typeface="Arial" panose="020B0604020202020204" pitchFamily="34" charset="0"/>
                <a:cs typeface="Arial" panose="020B0604020202020204" pitchFamily="34" charset="0"/>
              </a:rPr>
              <a:t>Analitik Bütçe Tertibi (Eski)</a:t>
            </a:r>
          </a:p>
        </p:txBody>
      </p:sp>
      <p:graphicFrame>
        <p:nvGraphicFramePr>
          <p:cNvPr id="8" name="Tablo 7"/>
          <p:cNvGraphicFramePr>
            <a:graphicFrameLocks noGrp="1"/>
          </p:cNvGraphicFramePr>
          <p:nvPr>
            <p:extLst>
              <p:ext uri="{D42A27DB-BD31-4B8C-83A1-F6EECF244321}">
                <p14:modId xmlns:p14="http://schemas.microsoft.com/office/powerpoint/2010/main" val="1905322678"/>
              </p:ext>
            </p:extLst>
          </p:nvPr>
        </p:nvGraphicFramePr>
        <p:xfrm>
          <a:off x="-1" y="1584148"/>
          <a:ext cx="12192001" cy="1368152"/>
        </p:xfrm>
        <a:graphic>
          <a:graphicData uri="http://schemas.openxmlformats.org/drawingml/2006/table">
            <a:tbl>
              <a:tblPr firstRow="1" firstCol="1" bandRow="1">
                <a:tableStyleId>{5940675A-B579-460E-94D1-54222C63F5DA}</a:tableStyleId>
              </a:tblPr>
              <a:tblGrid>
                <a:gridCol w="1110898">
                  <a:extLst>
                    <a:ext uri="{9D8B030D-6E8A-4147-A177-3AD203B41FA5}">
                      <a16:colId xmlns:a16="http://schemas.microsoft.com/office/drawing/2014/main" val="20000"/>
                    </a:ext>
                  </a:extLst>
                </a:gridCol>
                <a:gridCol w="1110898">
                  <a:extLst>
                    <a:ext uri="{9D8B030D-6E8A-4147-A177-3AD203B41FA5}">
                      <a16:colId xmlns:a16="http://schemas.microsoft.com/office/drawing/2014/main" val="20001"/>
                    </a:ext>
                  </a:extLst>
                </a:gridCol>
                <a:gridCol w="1110898">
                  <a:extLst>
                    <a:ext uri="{9D8B030D-6E8A-4147-A177-3AD203B41FA5}">
                      <a16:colId xmlns:a16="http://schemas.microsoft.com/office/drawing/2014/main" val="20002"/>
                    </a:ext>
                  </a:extLst>
                </a:gridCol>
                <a:gridCol w="1110898">
                  <a:extLst>
                    <a:ext uri="{9D8B030D-6E8A-4147-A177-3AD203B41FA5}">
                      <a16:colId xmlns:a16="http://schemas.microsoft.com/office/drawing/2014/main" val="20003"/>
                    </a:ext>
                  </a:extLst>
                </a:gridCol>
                <a:gridCol w="1110898">
                  <a:extLst>
                    <a:ext uri="{9D8B030D-6E8A-4147-A177-3AD203B41FA5}">
                      <a16:colId xmlns:a16="http://schemas.microsoft.com/office/drawing/2014/main" val="20004"/>
                    </a:ext>
                  </a:extLst>
                </a:gridCol>
                <a:gridCol w="834168">
                  <a:extLst>
                    <a:ext uri="{9D8B030D-6E8A-4147-A177-3AD203B41FA5}">
                      <a16:colId xmlns:a16="http://schemas.microsoft.com/office/drawing/2014/main" val="20005"/>
                    </a:ext>
                  </a:extLst>
                </a:gridCol>
                <a:gridCol w="832178">
                  <a:extLst>
                    <a:ext uri="{9D8B030D-6E8A-4147-A177-3AD203B41FA5}">
                      <a16:colId xmlns:a16="http://schemas.microsoft.com/office/drawing/2014/main" val="20006"/>
                    </a:ext>
                  </a:extLst>
                </a:gridCol>
                <a:gridCol w="940755">
                  <a:extLst>
                    <a:ext uri="{9D8B030D-6E8A-4147-A177-3AD203B41FA5}">
                      <a16:colId xmlns:a16="http://schemas.microsoft.com/office/drawing/2014/main" val="20007"/>
                    </a:ext>
                  </a:extLst>
                </a:gridCol>
                <a:gridCol w="1712926">
                  <a:extLst>
                    <a:ext uri="{9D8B030D-6E8A-4147-A177-3AD203B41FA5}">
                      <a16:colId xmlns:a16="http://schemas.microsoft.com/office/drawing/2014/main" val="20008"/>
                    </a:ext>
                  </a:extLst>
                </a:gridCol>
                <a:gridCol w="1209124">
                  <a:extLst>
                    <a:ext uri="{9D8B030D-6E8A-4147-A177-3AD203B41FA5}">
                      <a16:colId xmlns:a16="http://schemas.microsoft.com/office/drawing/2014/main" val="20009"/>
                    </a:ext>
                  </a:extLst>
                </a:gridCol>
                <a:gridCol w="1108360">
                  <a:extLst>
                    <a:ext uri="{9D8B030D-6E8A-4147-A177-3AD203B41FA5}">
                      <a16:colId xmlns:a16="http://schemas.microsoft.com/office/drawing/2014/main" val="20010"/>
                    </a:ext>
                  </a:extLst>
                </a:gridCol>
              </a:tblGrid>
              <a:tr h="919844">
                <a:tc gridSpan="4">
                  <a:txBody>
                    <a:bodyPr/>
                    <a:lstStyle/>
                    <a:p>
                      <a:pPr algn="ctr">
                        <a:spcAft>
                          <a:spcPts val="0"/>
                        </a:spcAft>
                      </a:pPr>
                      <a:r>
                        <a:rPr lang="tr-TR" sz="1800" dirty="0">
                          <a:solidFill>
                            <a:schemeClr val="bg1"/>
                          </a:solidFill>
                          <a:effectLst/>
                        </a:rPr>
                        <a:t>Kurumsal</a:t>
                      </a:r>
                    </a:p>
                    <a:p>
                      <a:pPr algn="ctr">
                        <a:spcAft>
                          <a:spcPts val="0"/>
                        </a:spcAft>
                      </a:pPr>
                      <a:r>
                        <a:rPr lang="tr-TR" sz="1800" dirty="0" smtClean="0">
                          <a:solidFill>
                            <a:schemeClr val="bg1"/>
                          </a:solidFill>
                          <a:effectLst/>
                        </a:rPr>
                        <a:t>Sınıflandırma</a:t>
                      </a:r>
                      <a:endParaRPr lang="tr-TR" sz="180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D02147"/>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spcAft>
                          <a:spcPts val="0"/>
                        </a:spcAft>
                      </a:pPr>
                      <a:r>
                        <a:rPr lang="tr-TR" sz="1800" dirty="0">
                          <a:solidFill>
                            <a:schemeClr val="bg1"/>
                          </a:solidFill>
                          <a:effectLst/>
                        </a:rPr>
                        <a:t>Fonksiyonel </a:t>
                      </a:r>
                      <a:r>
                        <a:rPr lang="tr-TR" sz="1800" dirty="0" smtClean="0">
                          <a:solidFill>
                            <a:schemeClr val="bg1"/>
                          </a:solidFill>
                          <a:effectLst/>
                        </a:rPr>
                        <a:t>Sınıflandırma</a:t>
                      </a:r>
                      <a:endParaRPr lang="tr-TR" sz="180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D02147"/>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a:spcAft>
                          <a:spcPts val="0"/>
                        </a:spcAft>
                      </a:pPr>
                      <a:r>
                        <a:rPr lang="tr-TR" sz="1800" dirty="0">
                          <a:solidFill>
                            <a:schemeClr val="bg1"/>
                          </a:solidFill>
                          <a:effectLst/>
                        </a:rPr>
                        <a:t>Fin.</a:t>
                      </a:r>
                    </a:p>
                    <a:p>
                      <a:pPr algn="ctr">
                        <a:spcAft>
                          <a:spcPts val="0"/>
                        </a:spcAft>
                      </a:pPr>
                      <a:r>
                        <a:rPr lang="tr-TR" sz="1800" dirty="0" smtClean="0">
                          <a:solidFill>
                            <a:schemeClr val="bg1"/>
                          </a:solidFill>
                          <a:effectLst/>
                        </a:rPr>
                        <a:t>Sınıflandırma</a:t>
                      </a:r>
                      <a:endParaRPr lang="tr-TR" sz="180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D02147"/>
                    </a:solidFill>
                  </a:tcPr>
                </a:tc>
                <a:tc gridSpan="2">
                  <a:txBody>
                    <a:bodyPr/>
                    <a:lstStyle/>
                    <a:p>
                      <a:pPr algn="ctr">
                        <a:spcAft>
                          <a:spcPts val="0"/>
                        </a:spcAft>
                      </a:pPr>
                      <a:r>
                        <a:rPr lang="tr-TR" sz="1800" dirty="0">
                          <a:solidFill>
                            <a:schemeClr val="bg1"/>
                          </a:solidFill>
                          <a:effectLst/>
                        </a:rPr>
                        <a:t>Ekonomik</a:t>
                      </a:r>
                    </a:p>
                    <a:p>
                      <a:pPr algn="ctr">
                        <a:spcAft>
                          <a:spcPts val="0"/>
                        </a:spcAft>
                      </a:pPr>
                      <a:r>
                        <a:rPr lang="tr-TR" sz="1800" dirty="0" smtClean="0">
                          <a:solidFill>
                            <a:schemeClr val="bg1"/>
                          </a:solidFill>
                          <a:effectLst/>
                        </a:rPr>
                        <a:t>Sınıflandırma</a:t>
                      </a:r>
                      <a:endParaRPr lang="tr-TR" sz="180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D02147"/>
                    </a:solidFill>
                  </a:tcPr>
                </a:tc>
                <a:tc hMerge="1">
                  <a:txBody>
                    <a:bodyPr/>
                    <a:lstStyle/>
                    <a:p>
                      <a:endParaRPr lang="tr-TR"/>
                    </a:p>
                  </a:txBody>
                  <a:tcPr/>
                </a:tc>
                <a:extLst>
                  <a:ext uri="{0D108BD9-81ED-4DB2-BD59-A6C34878D82A}">
                    <a16:rowId xmlns:a16="http://schemas.microsoft.com/office/drawing/2014/main" val="10000"/>
                  </a:ext>
                </a:extLst>
              </a:tr>
              <a:tr h="448308">
                <a:tc>
                  <a:txBody>
                    <a:bodyPr/>
                    <a:lstStyle/>
                    <a:p>
                      <a:pPr algn="ctr">
                        <a:spcAft>
                          <a:spcPts val="0"/>
                        </a:spcAft>
                      </a:pPr>
                      <a:r>
                        <a:rPr lang="tr-TR" sz="2000" dirty="0" smtClean="0">
                          <a:effectLst/>
                        </a:rPr>
                        <a:t>39</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09</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a:effectLst/>
                        </a:rPr>
                        <a:t>09</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11</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a:effectLst/>
                        </a:rPr>
                        <a:t>01</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a:effectLst/>
                        </a:rPr>
                        <a:t>3</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2</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a:effectLst/>
                        </a:rPr>
                        <a:t>00</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02</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a:effectLst/>
                        </a:rPr>
                        <a:t>03</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2</a:t>
                      </a:r>
                      <a:endParaRPr lang="tr-TR" sz="2000" dirty="0">
                        <a:solidFill>
                          <a:sysClr val="windowText" lastClr="000000"/>
                        </a:solidFill>
                        <a:effectLst/>
                        <a:latin typeface="Times New Roman"/>
                        <a:ea typeface="Times New Roman"/>
                      </a:endParaRPr>
                    </a:p>
                  </a:txBody>
                  <a:tcPr marL="68580" marR="68580" marT="0" marB="0" anchor="ctr">
                    <a:solidFill>
                      <a:schemeClr val="bg1"/>
                    </a:solidFill>
                  </a:tcPr>
                </a:tc>
                <a:extLst>
                  <a:ext uri="{0D108BD9-81ED-4DB2-BD59-A6C34878D82A}">
                    <a16:rowId xmlns:a16="http://schemas.microsoft.com/office/drawing/2014/main" val="10001"/>
                  </a:ext>
                </a:extLst>
              </a:tr>
            </a:tbl>
          </a:graphicData>
        </a:graphic>
      </p:graphicFrame>
      <p:sp>
        <p:nvSpPr>
          <p:cNvPr id="3" name="Dikdörtgen 2"/>
          <p:cNvSpPr/>
          <p:nvPr/>
        </p:nvSpPr>
        <p:spPr>
          <a:xfrm>
            <a:off x="-33366" y="3009159"/>
            <a:ext cx="12175958" cy="584775"/>
          </a:xfrm>
          <a:prstGeom prst="rect">
            <a:avLst/>
          </a:prstGeom>
        </p:spPr>
        <p:txBody>
          <a:bodyPr wrap="square">
            <a:spAutoFit/>
          </a:bodyPr>
          <a:lstStyle/>
          <a:p>
            <a:pPr algn="ctr"/>
            <a:r>
              <a:rPr lang="tr-TR" sz="3200" dirty="0">
                <a:latin typeface="Arial" panose="020B0604020202020204" pitchFamily="34" charset="0"/>
                <a:cs typeface="Arial" panose="020B0604020202020204" pitchFamily="34" charset="0"/>
              </a:rPr>
              <a:t>Program Bütçe Tertibi (Yeni)</a:t>
            </a:r>
          </a:p>
        </p:txBody>
      </p:sp>
      <p:graphicFrame>
        <p:nvGraphicFramePr>
          <p:cNvPr id="9" name="Tablo 8"/>
          <p:cNvGraphicFramePr>
            <a:graphicFrameLocks noGrp="1"/>
          </p:cNvGraphicFramePr>
          <p:nvPr>
            <p:extLst>
              <p:ext uri="{D42A27DB-BD31-4B8C-83A1-F6EECF244321}">
                <p14:modId xmlns:p14="http://schemas.microsoft.com/office/powerpoint/2010/main" val="3800997956"/>
              </p:ext>
            </p:extLst>
          </p:nvPr>
        </p:nvGraphicFramePr>
        <p:xfrm>
          <a:off x="16042" y="3723826"/>
          <a:ext cx="12192002" cy="1584177"/>
        </p:xfrm>
        <a:graphic>
          <a:graphicData uri="http://schemas.openxmlformats.org/drawingml/2006/table">
            <a:tbl>
              <a:tblPr firstRow="1" firstCol="1" bandRow="1">
                <a:tableStyleId>{5940675A-B579-460E-94D1-54222C63F5DA}</a:tableStyleId>
              </a:tblPr>
              <a:tblGrid>
                <a:gridCol w="1110898">
                  <a:extLst>
                    <a:ext uri="{9D8B030D-6E8A-4147-A177-3AD203B41FA5}">
                      <a16:colId xmlns:a16="http://schemas.microsoft.com/office/drawing/2014/main" val="20000"/>
                    </a:ext>
                  </a:extLst>
                </a:gridCol>
                <a:gridCol w="1597901">
                  <a:extLst>
                    <a:ext uri="{9D8B030D-6E8A-4147-A177-3AD203B41FA5}">
                      <a16:colId xmlns:a16="http://schemas.microsoft.com/office/drawing/2014/main" val="20001"/>
                    </a:ext>
                  </a:extLst>
                </a:gridCol>
                <a:gridCol w="1511407">
                  <a:extLst>
                    <a:ext uri="{9D8B030D-6E8A-4147-A177-3AD203B41FA5}">
                      <a16:colId xmlns:a16="http://schemas.microsoft.com/office/drawing/2014/main" val="20002"/>
                    </a:ext>
                  </a:extLst>
                </a:gridCol>
                <a:gridCol w="1367794">
                  <a:extLst>
                    <a:ext uri="{9D8B030D-6E8A-4147-A177-3AD203B41FA5}">
                      <a16:colId xmlns:a16="http://schemas.microsoft.com/office/drawing/2014/main" val="20003"/>
                    </a:ext>
                  </a:extLst>
                </a:gridCol>
                <a:gridCol w="1263704">
                  <a:extLst>
                    <a:ext uri="{9D8B030D-6E8A-4147-A177-3AD203B41FA5}">
                      <a16:colId xmlns:a16="http://schemas.microsoft.com/office/drawing/2014/main" val="20004"/>
                    </a:ext>
                  </a:extLst>
                </a:gridCol>
                <a:gridCol w="1309885">
                  <a:extLst>
                    <a:ext uri="{9D8B030D-6E8A-4147-A177-3AD203B41FA5}">
                      <a16:colId xmlns:a16="http://schemas.microsoft.com/office/drawing/2014/main" val="20005"/>
                    </a:ext>
                  </a:extLst>
                </a:gridCol>
                <a:gridCol w="1612166">
                  <a:extLst>
                    <a:ext uri="{9D8B030D-6E8A-4147-A177-3AD203B41FA5}">
                      <a16:colId xmlns:a16="http://schemas.microsoft.com/office/drawing/2014/main" val="20006"/>
                    </a:ext>
                  </a:extLst>
                </a:gridCol>
                <a:gridCol w="986821">
                  <a:extLst>
                    <a:ext uri="{9D8B030D-6E8A-4147-A177-3AD203B41FA5}">
                      <a16:colId xmlns:a16="http://schemas.microsoft.com/office/drawing/2014/main" val="20007"/>
                    </a:ext>
                  </a:extLst>
                </a:gridCol>
                <a:gridCol w="1431426">
                  <a:extLst>
                    <a:ext uri="{9D8B030D-6E8A-4147-A177-3AD203B41FA5}">
                      <a16:colId xmlns:a16="http://schemas.microsoft.com/office/drawing/2014/main" val="20008"/>
                    </a:ext>
                  </a:extLst>
                </a:gridCol>
              </a:tblGrid>
              <a:tr h="979209">
                <a:tc gridSpan="4">
                  <a:txBody>
                    <a:bodyPr/>
                    <a:lstStyle/>
                    <a:p>
                      <a:pPr algn="ctr">
                        <a:spcAft>
                          <a:spcPts val="0"/>
                        </a:spcAft>
                      </a:pPr>
                      <a:r>
                        <a:rPr lang="tr-TR" sz="2000" dirty="0" smtClean="0">
                          <a:solidFill>
                            <a:schemeClr val="bg1"/>
                          </a:solidFill>
                          <a:effectLst/>
                        </a:rPr>
                        <a:t>Program Sınıflandırma</a:t>
                      </a:r>
                      <a:endParaRPr lang="tr-TR" sz="2000" dirty="0">
                        <a:solidFill>
                          <a:schemeClr val="bg1"/>
                        </a:solidFill>
                        <a:effectLst/>
                        <a:latin typeface="Times New Roman"/>
                        <a:ea typeface="Times New Roman"/>
                      </a:endParaRPr>
                    </a:p>
                  </a:txBody>
                  <a:tcPr marL="68580" marR="68580" marT="0" marB="0" anchor="ctr">
                    <a:solidFill>
                      <a:srgbClr val="D02147"/>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spcAft>
                          <a:spcPts val="0"/>
                        </a:spcAft>
                      </a:pPr>
                      <a:r>
                        <a:rPr lang="tr-TR" sz="2000" dirty="0" smtClean="0">
                          <a:solidFill>
                            <a:schemeClr val="bg1"/>
                          </a:solidFill>
                          <a:effectLst/>
                        </a:rPr>
                        <a:t>Kurumsal Sınıflandırma</a:t>
                      </a:r>
                      <a:endParaRPr lang="tr-TR" sz="2000" dirty="0">
                        <a:solidFill>
                          <a:schemeClr val="bg1"/>
                        </a:solidFill>
                        <a:effectLst/>
                        <a:latin typeface="Times New Roman"/>
                        <a:ea typeface="Times New Roman"/>
                      </a:endParaRPr>
                    </a:p>
                  </a:txBody>
                  <a:tcPr marL="68580" marR="68580" marT="0" marB="0" anchor="ctr">
                    <a:solidFill>
                      <a:srgbClr val="D02147"/>
                    </a:solidFill>
                  </a:tcPr>
                </a:tc>
                <a:tc hMerge="1">
                  <a:txBody>
                    <a:bodyPr/>
                    <a:lstStyle/>
                    <a:p>
                      <a:endParaRPr lang="tr-TR"/>
                    </a:p>
                  </a:txBody>
                  <a:tcPr/>
                </a:tc>
                <a:tc>
                  <a:txBody>
                    <a:bodyPr/>
                    <a:lstStyle/>
                    <a:p>
                      <a:pPr algn="ctr">
                        <a:spcAft>
                          <a:spcPts val="0"/>
                        </a:spcAft>
                      </a:pPr>
                      <a:r>
                        <a:rPr lang="tr-TR" sz="2000" dirty="0" smtClean="0">
                          <a:solidFill>
                            <a:schemeClr val="bg1"/>
                          </a:solidFill>
                          <a:effectLst/>
                        </a:rPr>
                        <a:t>Fin.</a:t>
                      </a:r>
                    </a:p>
                    <a:p>
                      <a:pPr algn="ctr">
                        <a:spcAft>
                          <a:spcPts val="0"/>
                        </a:spcAft>
                      </a:pPr>
                      <a:r>
                        <a:rPr lang="tr-TR" sz="2000" dirty="0" smtClean="0">
                          <a:solidFill>
                            <a:schemeClr val="bg1"/>
                          </a:solidFill>
                          <a:effectLst/>
                        </a:rPr>
                        <a:t>Sınıflandırma</a:t>
                      </a:r>
                      <a:endParaRPr lang="tr-TR" sz="2000" dirty="0">
                        <a:solidFill>
                          <a:schemeClr val="bg1"/>
                        </a:solidFill>
                        <a:effectLst/>
                        <a:latin typeface="Times New Roman"/>
                        <a:ea typeface="Times New Roman"/>
                      </a:endParaRPr>
                    </a:p>
                  </a:txBody>
                  <a:tcPr marL="68580" marR="68580" marT="0" marB="0" anchor="ctr">
                    <a:solidFill>
                      <a:srgbClr val="D02147"/>
                    </a:solidFill>
                  </a:tcPr>
                </a:tc>
                <a:tc gridSpan="2">
                  <a:txBody>
                    <a:bodyPr/>
                    <a:lstStyle/>
                    <a:p>
                      <a:pPr algn="ctr">
                        <a:spcAft>
                          <a:spcPts val="0"/>
                        </a:spcAft>
                      </a:pPr>
                      <a:r>
                        <a:rPr lang="tr-TR" sz="2000" dirty="0">
                          <a:solidFill>
                            <a:schemeClr val="bg1"/>
                          </a:solidFill>
                          <a:effectLst/>
                        </a:rPr>
                        <a:t>Ekonomik</a:t>
                      </a:r>
                    </a:p>
                    <a:p>
                      <a:pPr algn="ctr">
                        <a:spcAft>
                          <a:spcPts val="0"/>
                        </a:spcAft>
                      </a:pPr>
                      <a:r>
                        <a:rPr lang="tr-TR" sz="2000" dirty="0" smtClean="0">
                          <a:solidFill>
                            <a:schemeClr val="bg1"/>
                          </a:solidFill>
                          <a:effectLst/>
                        </a:rPr>
                        <a:t>Sınıflandırma</a:t>
                      </a:r>
                      <a:endParaRPr lang="tr-TR" sz="2000" dirty="0">
                        <a:solidFill>
                          <a:schemeClr val="bg1"/>
                        </a:solidFill>
                        <a:effectLst/>
                        <a:latin typeface="Times New Roman"/>
                        <a:ea typeface="Times New Roman"/>
                      </a:endParaRPr>
                    </a:p>
                  </a:txBody>
                  <a:tcPr marL="68580" marR="68580" marT="0" marB="0" anchor="ctr">
                    <a:solidFill>
                      <a:srgbClr val="D02147"/>
                    </a:solidFill>
                  </a:tcPr>
                </a:tc>
                <a:tc hMerge="1">
                  <a:txBody>
                    <a:bodyPr/>
                    <a:lstStyle/>
                    <a:p>
                      <a:endParaRPr lang="tr-TR"/>
                    </a:p>
                  </a:txBody>
                  <a:tcPr/>
                </a:tc>
                <a:extLst>
                  <a:ext uri="{0D108BD9-81ED-4DB2-BD59-A6C34878D82A}">
                    <a16:rowId xmlns:a16="http://schemas.microsoft.com/office/drawing/2014/main" val="10000"/>
                  </a:ext>
                </a:extLst>
              </a:tr>
              <a:tr h="604968">
                <a:tc>
                  <a:txBody>
                    <a:bodyPr/>
                    <a:lstStyle/>
                    <a:p>
                      <a:pPr algn="ctr">
                        <a:spcAft>
                          <a:spcPts val="0"/>
                        </a:spcAft>
                      </a:pPr>
                      <a:r>
                        <a:rPr lang="tr-TR" sz="2000" dirty="0" smtClean="0">
                          <a:effectLst/>
                        </a:rPr>
                        <a:t>98</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900</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9001</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7457</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0508</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0010</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02</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a:effectLst/>
                        </a:rPr>
                        <a:t>03</a:t>
                      </a:r>
                      <a:endParaRPr lang="tr-TR" sz="2000" dirty="0">
                        <a:effectLst/>
                        <a:latin typeface="Times New Roman"/>
                        <a:ea typeface="Times New Roman"/>
                      </a:endParaRPr>
                    </a:p>
                  </a:txBody>
                  <a:tcPr marL="68580" marR="68580" marT="0" marB="0" anchor="ctr">
                    <a:solidFill>
                      <a:schemeClr val="bg1"/>
                    </a:solidFill>
                  </a:tcPr>
                </a:tc>
                <a:tc>
                  <a:txBody>
                    <a:bodyPr/>
                    <a:lstStyle/>
                    <a:p>
                      <a:pPr algn="ctr">
                        <a:spcAft>
                          <a:spcPts val="0"/>
                        </a:spcAft>
                      </a:pPr>
                      <a:r>
                        <a:rPr lang="tr-TR" sz="2000" dirty="0" smtClean="0">
                          <a:effectLst/>
                        </a:rPr>
                        <a:t>2</a:t>
                      </a:r>
                      <a:endParaRPr lang="tr-TR" sz="2000" dirty="0">
                        <a:effectLst/>
                        <a:latin typeface="Times New Roman"/>
                        <a:ea typeface="Times New Roman"/>
                      </a:endParaRPr>
                    </a:p>
                  </a:txBody>
                  <a:tcPr marL="68580" marR="68580" marT="0" marB="0" anchor="c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7814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SUNUM PLANI</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8" name="İçerik Yer Tutucusu 2"/>
          <p:cNvSpPr txBox="1">
            <a:spLocks/>
          </p:cNvSpPr>
          <p:nvPr/>
        </p:nvSpPr>
        <p:spPr>
          <a:xfrm>
            <a:off x="16042" y="934429"/>
            <a:ext cx="11558621" cy="4474586"/>
          </a:xfrm>
          <a:prstGeom prst="rect">
            <a:avLst/>
          </a:prstGeom>
          <a:effectLst>
            <a:glow>
              <a:schemeClr val="accent1"/>
            </a:glow>
          </a:effectLst>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sz="8800" b="1" dirty="0" smtClean="0">
                <a:latin typeface="Arial" panose="020B0604020202020204" pitchFamily="34" charset="0"/>
                <a:cs typeface="Arial" panose="020B0604020202020204" pitchFamily="34" charset="0"/>
              </a:rPr>
              <a:t>PERFORMANS ESASLI PROGRAM BÜTÇELEME</a:t>
            </a:r>
          </a:p>
          <a:p>
            <a:pPr lvl="1"/>
            <a:r>
              <a:rPr lang="tr-TR" sz="8800" dirty="0" smtClean="0">
                <a:latin typeface="Arial" panose="020B0604020202020204" pitchFamily="34" charset="0"/>
                <a:cs typeface="Arial" panose="020B0604020202020204" pitchFamily="34" charset="0"/>
              </a:rPr>
              <a:t>Bütçenin Tanımı</a:t>
            </a:r>
          </a:p>
          <a:p>
            <a:pPr lvl="1"/>
            <a:r>
              <a:rPr lang="tr-TR" sz="8800" dirty="0" smtClean="0">
                <a:latin typeface="Arial" panose="020B0604020202020204" pitchFamily="34" charset="0"/>
                <a:cs typeface="Arial" panose="020B0604020202020204" pitchFamily="34" charset="0"/>
              </a:rPr>
              <a:t>Bütçenin Mevzuatı</a:t>
            </a:r>
          </a:p>
          <a:p>
            <a:pPr lvl="1"/>
            <a:r>
              <a:rPr lang="tr-TR" sz="8800" dirty="0" smtClean="0">
                <a:latin typeface="Arial" panose="020B0604020202020204" pitchFamily="34" charset="0"/>
                <a:cs typeface="Arial" panose="020B0604020202020204" pitchFamily="34" charset="0"/>
              </a:rPr>
              <a:t>Bütçe Türleri Ve Kapsamı</a:t>
            </a:r>
          </a:p>
          <a:p>
            <a:pPr lvl="1"/>
            <a:r>
              <a:rPr lang="tr-TR" sz="8800" dirty="0" smtClean="0">
                <a:latin typeface="Arial" panose="020B0604020202020204" pitchFamily="34" charset="0"/>
                <a:cs typeface="Arial" panose="020B0604020202020204" pitchFamily="34" charset="0"/>
              </a:rPr>
              <a:t>Performans Esaslı Program Bütçeleme Nedir?</a:t>
            </a:r>
          </a:p>
          <a:p>
            <a:pPr lvl="1"/>
            <a:r>
              <a:rPr lang="tr-TR" sz="8800" dirty="0" smtClean="0">
                <a:latin typeface="Arial" panose="020B0604020202020204" pitchFamily="34" charset="0"/>
                <a:cs typeface="Arial" panose="020B0604020202020204" pitchFamily="34" charset="0"/>
              </a:rPr>
              <a:t>Performans Esaslı Program Bütçenin Unsurları</a:t>
            </a:r>
          </a:p>
          <a:p>
            <a:pPr lvl="1"/>
            <a:r>
              <a:rPr lang="tr-TR" sz="8800" dirty="0" smtClean="0">
                <a:solidFill>
                  <a:prstClr val="black"/>
                </a:solidFill>
                <a:latin typeface="Arial" panose="020B0604020202020204" pitchFamily="34" charset="0"/>
                <a:cs typeface="Arial" panose="020B0604020202020204" pitchFamily="34" charset="0"/>
              </a:rPr>
              <a:t>Bütçe Hazırlık Süreci</a:t>
            </a:r>
          </a:p>
          <a:p>
            <a:pPr lvl="1"/>
            <a:r>
              <a:rPr lang="tr-TR" sz="8800" dirty="0" smtClean="0">
                <a:solidFill>
                  <a:prstClr val="black"/>
                </a:solidFill>
                <a:latin typeface="Arial" panose="020B0604020202020204" pitchFamily="34" charset="0"/>
                <a:cs typeface="Arial" panose="020B0604020202020204" pitchFamily="34" charset="0"/>
              </a:rPr>
              <a:t>Hazırlık Sürecinde Kullanılan Formlar</a:t>
            </a:r>
          </a:p>
          <a:p>
            <a:pPr lvl="1"/>
            <a:r>
              <a:rPr lang="tr-TR" sz="8800" dirty="0" smtClean="0">
                <a:solidFill>
                  <a:prstClr val="black"/>
                </a:solidFill>
                <a:latin typeface="Arial" panose="020B0604020202020204" pitchFamily="34" charset="0"/>
                <a:cs typeface="Arial" panose="020B0604020202020204" pitchFamily="34" charset="0"/>
              </a:rPr>
              <a:t>Analitik Ve Program Bütçeleme Tertip Yapısı </a:t>
            </a:r>
          </a:p>
          <a:p>
            <a:pPr lvl="1"/>
            <a:r>
              <a:rPr lang="tr-TR" sz="8800" dirty="0" smtClean="0">
                <a:solidFill>
                  <a:prstClr val="black"/>
                </a:solidFill>
                <a:latin typeface="Arial" panose="020B0604020202020204" pitchFamily="34" charset="0"/>
                <a:cs typeface="Arial" panose="020B0604020202020204" pitchFamily="34" charset="0"/>
              </a:rPr>
              <a:t>Bütçe İşlemleri (Ekleme/Aktarma)</a:t>
            </a:r>
            <a:endParaRPr lang="tr-TR" sz="8800" dirty="0" smtClean="0">
              <a:latin typeface="Arial" panose="020B0604020202020204" pitchFamily="34" charset="0"/>
              <a:cs typeface="Arial" panose="020B0604020202020204" pitchFamily="34" charset="0"/>
            </a:endParaRPr>
          </a:p>
          <a:p>
            <a:pPr lvl="1"/>
            <a:r>
              <a:rPr lang="tr-TR" sz="8800" dirty="0" smtClean="0">
                <a:solidFill>
                  <a:prstClr val="black"/>
                </a:solidFill>
                <a:latin typeface="Arial" panose="020B0604020202020204" pitchFamily="34" charset="0"/>
                <a:cs typeface="Arial" panose="020B0604020202020204" pitchFamily="34" charset="0"/>
              </a:rPr>
              <a:t>Performans Programı ve Genel İlkeleri</a:t>
            </a:r>
          </a:p>
          <a:p>
            <a:pPr lvl="1"/>
            <a:r>
              <a:rPr lang="tr-TR" sz="8800" dirty="0" smtClean="0">
                <a:latin typeface="Arial" panose="020B0604020202020204" pitchFamily="34" charset="0"/>
                <a:cs typeface="Arial" panose="020B0604020202020204" pitchFamily="34" charset="0"/>
              </a:rPr>
              <a:t>Stratejik Plan ve Genel İlkeleri</a:t>
            </a:r>
            <a:endParaRPr lang="tr-TR" sz="8800" b="1"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327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Program Sınıflandırması Nedir ?</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65142"/>
            <a:ext cx="12192000" cy="4524315"/>
          </a:xfrm>
          <a:prstGeom prst="rect">
            <a:avLst/>
          </a:prstGeom>
        </p:spPr>
        <p:txBody>
          <a:bodyPr wrap="square">
            <a:spAutoFit/>
          </a:bodyPr>
          <a:lstStyle/>
          <a:p>
            <a:pPr algn="just"/>
            <a:r>
              <a:rPr lang="tr-TR" sz="3200" b="1" u="sng" dirty="0">
                <a:solidFill>
                  <a:srgbClr val="FF0000"/>
                </a:solidFill>
                <a:latin typeface="Arial" panose="020B0604020202020204" pitchFamily="34" charset="0"/>
                <a:cs typeface="Arial" panose="020B0604020202020204" pitchFamily="34" charset="0"/>
              </a:rPr>
              <a:t>Program Sınıflandırması: </a:t>
            </a:r>
            <a:r>
              <a:rPr lang="tr-TR" sz="3200" dirty="0">
                <a:latin typeface="Arial" panose="020B0604020202020204" pitchFamily="34" charset="0"/>
                <a:cs typeface="Arial" panose="020B0604020202020204" pitchFamily="34" charset="0"/>
              </a:rPr>
              <a:t>Program kapsamında üretilen ürün ve sunulan hizmetlerin alt kategoriler şeklinde gruplandırılması suretiyle oluşturulan sınıflandırmadır. </a:t>
            </a:r>
            <a:r>
              <a:rPr lang="tr-TR" sz="3200" dirty="0" smtClean="0">
                <a:latin typeface="Arial" panose="020B0604020202020204" pitchFamily="34" charset="0"/>
                <a:cs typeface="Arial" panose="020B0604020202020204" pitchFamily="34" charset="0"/>
              </a:rPr>
              <a:t>Program </a:t>
            </a:r>
            <a:r>
              <a:rPr lang="tr-TR" sz="3200" dirty="0">
                <a:latin typeface="Arial" panose="020B0604020202020204" pitchFamily="34" charset="0"/>
                <a:cs typeface="Arial" panose="020B0604020202020204" pitchFamily="34" charset="0"/>
              </a:rPr>
              <a:t>sınıflandırması bütçe ve harcamaların, </a:t>
            </a:r>
            <a:r>
              <a:rPr lang="tr-TR" sz="3200" b="1" u="sng" dirty="0">
                <a:solidFill>
                  <a:srgbClr val="FF0000"/>
                </a:solidFill>
                <a:latin typeface="Arial" panose="020B0604020202020204" pitchFamily="34" charset="0"/>
                <a:cs typeface="Arial" panose="020B0604020202020204" pitchFamily="34" charset="0"/>
              </a:rPr>
              <a:t>hükümet faaliyetlerinin tamamını kapsayacak şekilde oluşturulan program yapısına göre sınıflandırılmasıdır</a:t>
            </a:r>
            <a:r>
              <a:rPr lang="tr-TR" sz="3200" dirty="0">
                <a:solidFill>
                  <a:srgbClr val="FF0000"/>
                </a:solidFill>
                <a:latin typeface="Arial" panose="020B0604020202020204" pitchFamily="34" charset="0"/>
                <a:cs typeface="Arial" panose="020B0604020202020204" pitchFamily="34" charset="0"/>
              </a:rPr>
              <a:t>. </a:t>
            </a:r>
          </a:p>
          <a:p>
            <a:pPr algn="just"/>
            <a:r>
              <a:rPr lang="tr-TR" sz="3200" dirty="0" smtClean="0">
                <a:latin typeface="Arial" panose="020B0604020202020204" pitchFamily="34" charset="0"/>
                <a:cs typeface="Arial" panose="020B0604020202020204" pitchFamily="34" charset="0"/>
              </a:rPr>
              <a:t>Bütçe </a:t>
            </a:r>
            <a:r>
              <a:rPr lang="tr-TR" sz="3200" dirty="0">
                <a:latin typeface="Arial" panose="020B0604020202020204" pitchFamily="34" charset="0"/>
                <a:cs typeface="Arial" panose="020B0604020202020204" pitchFamily="34" charset="0"/>
              </a:rPr>
              <a:t>kaynaklarının yönetimi açısından “</a:t>
            </a:r>
            <a:r>
              <a:rPr lang="tr-TR" sz="3200" b="1" i="1" u="sng" dirty="0">
                <a:solidFill>
                  <a:srgbClr val="FF0000"/>
                </a:solidFill>
                <a:latin typeface="Arial" panose="020B0604020202020204" pitchFamily="34" charset="0"/>
                <a:cs typeface="Arial" panose="020B0604020202020204" pitchFamily="34" charset="0"/>
              </a:rPr>
              <a:t>Program - Alt Program – Faaliyet- Alt Faaliyet”</a:t>
            </a:r>
            <a:r>
              <a:rPr lang="tr-TR" sz="3200" dirty="0">
                <a:latin typeface="Arial" panose="020B0604020202020204" pitchFamily="34" charset="0"/>
                <a:cs typeface="Arial" panose="020B0604020202020204" pitchFamily="34" charset="0"/>
              </a:rPr>
              <a:t> şeklinde dört düzeyden oluşmaktadır</a:t>
            </a:r>
            <a:r>
              <a:rPr lang="tr-TR" sz="3200" dirty="0" smtClean="0">
                <a:latin typeface="Arial" panose="020B0604020202020204" pitchFamily="34" charset="0"/>
                <a:cs typeface="Arial" panose="020B0604020202020204" pitchFamily="34" charset="0"/>
              </a:rPr>
              <a:t>. </a:t>
            </a:r>
            <a:r>
              <a:rPr lang="tr-TR" sz="3200" b="1" i="1" u="sng" dirty="0" smtClean="0">
                <a:solidFill>
                  <a:srgbClr val="FF0000"/>
                </a:solidFill>
                <a:latin typeface="Arial" panose="020B0604020202020204" pitchFamily="34" charset="0"/>
                <a:cs typeface="Arial" panose="020B0604020202020204" pitchFamily="34" charset="0"/>
              </a:rPr>
              <a:t>Bütçe Hazırlama Rehberi</a:t>
            </a:r>
            <a:endParaRPr lang="tr-TR" sz="3200" b="1" i="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85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5" name="Aşağı Ok Belirtme Çizgisi 4"/>
          <p:cNvSpPr/>
          <p:nvPr/>
        </p:nvSpPr>
        <p:spPr>
          <a:xfrm>
            <a:off x="2608204" y="75170"/>
            <a:ext cx="7128792" cy="1536448"/>
          </a:xfrm>
          <a:prstGeom prst="downArrowCallout">
            <a:avLst/>
          </a:prstGeom>
          <a:solidFill>
            <a:srgbClr val="D02147"/>
          </a:solidFill>
          <a:ln>
            <a:solidFill>
              <a:schemeClr val="accent5">
                <a:lumMod val="7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latin typeface="Arial" panose="020B0604020202020204" pitchFamily="34" charset="0"/>
                <a:cs typeface="Arial" panose="020B0604020202020204" pitchFamily="34" charset="0"/>
              </a:rPr>
              <a:t>Program Bütçe Hiyerarşisi</a:t>
            </a:r>
          </a:p>
        </p:txBody>
      </p:sp>
      <p:graphicFrame>
        <p:nvGraphicFramePr>
          <p:cNvPr id="8" name="Diyagram 7"/>
          <p:cNvGraphicFramePr/>
          <p:nvPr>
            <p:extLst>
              <p:ext uri="{D42A27DB-BD31-4B8C-83A1-F6EECF244321}">
                <p14:modId xmlns:p14="http://schemas.microsoft.com/office/powerpoint/2010/main" val="1017807973"/>
              </p:ext>
            </p:extLst>
          </p:nvPr>
        </p:nvGraphicFramePr>
        <p:xfrm>
          <a:off x="4748454" y="161161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66507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Program</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16042" y="665142"/>
            <a:ext cx="12175958" cy="2800767"/>
          </a:xfrm>
          <a:prstGeom prst="rect">
            <a:avLst/>
          </a:prstGeom>
        </p:spPr>
        <p:txBody>
          <a:bodyPr wrap="square">
            <a:spAutoFit/>
          </a:bodyPr>
          <a:lstStyle/>
          <a:p>
            <a:pPr algn="just"/>
            <a:r>
              <a:rPr lang="tr-TR" sz="4400" b="1" u="sng" dirty="0">
                <a:solidFill>
                  <a:srgbClr val="FF0000"/>
                </a:solidFill>
                <a:latin typeface="Arial" panose="020B0604020202020204" pitchFamily="34" charset="0"/>
                <a:cs typeface="Arial" panose="020B0604020202020204" pitchFamily="34" charset="0"/>
              </a:rPr>
              <a:t>Programlar,</a:t>
            </a:r>
            <a:r>
              <a:rPr lang="tr-TR" sz="4400" dirty="0">
                <a:latin typeface="Arial" panose="020B0604020202020204" pitchFamily="34" charset="0"/>
                <a:cs typeface="Arial" panose="020B0604020202020204" pitchFamily="34" charset="0"/>
              </a:rPr>
              <a:t> kamu idarelerinin temel görev ve sorumlulukları esas alınarak kaynak tahsis edilen, birbiriyle uyumlu ve anlamlı şekilde bir araya getirilmiş faaliyetler grubudur.</a:t>
            </a:r>
          </a:p>
        </p:txBody>
      </p:sp>
    </p:spTree>
    <p:extLst>
      <p:ext uri="{BB962C8B-B14F-4D97-AF65-F5344CB8AC3E}">
        <p14:creationId xmlns:p14="http://schemas.microsoft.com/office/powerpoint/2010/main" val="290455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1189702"/>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Üniversitemiz Tarafından Kullanılan Programlar ve Kodları</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İçerik Yer Tutucusu 3"/>
          <p:cNvGraphicFramePr>
            <a:graphicFrameLocks/>
          </p:cNvGraphicFramePr>
          <p:nvPr>
            <p:extLst>
              <p:ext uri="{D42A27DB-BD31-4B8C-83A1-F6EECF244321}">
                <p14:modId xmlns:p14="http://schemas.microsoft.com/office/powerpoint/2010/main" val="3302066574"/>
              </p:ext>
            </p:extLst>
          </p:nvPr>
        </p:nvGraphicFramePr>
        <p:xfrm>
          <a:off x="35459" y="1189703"/>
          <a:ext cx="12156541" cy="4936501"/>
        </p:xfrm>
        <a:graphic>
          <a:graphicData uri="http://schemas.openxmlformats.org/drawingml/2006/table">
            <a:tbl>
              <a:tblPr firstRow="1" bandRow="1">
                <a:tableStyleId>{5940675A-B579-460E-94D1-54222C63F5DA}</a:tableStyleId>
              </a:tblPr>
              <a:tblGrid>
                <a:gridCol w="1133237">
                  <a:extLst>
                    <a:ext uri="{9D8B030D-6E8A-4147-A177-3AD203B41FA5}">
                      <a16:colId xmlns:a16="http://schemas.microsoft.com/office/drawing/2014/main" val="20000"/>
                    </a:ext>
                  </a:extLst>
                </a:gridCol>
                <a:gridCol w="5254099">
                  <a:extLst>
                    <a:ext uri="{9D8B030D-6E8A-4147-A177-3AD203B41FA5}">
                      <a16:colId xmlns:a16="http://schemas.microsoft.com/office/drawing/2014/main" val="20001"/>
                    </a:ext>
                  </a:extLst>
                </a:gridCol>
                <a:gridCol w="5769205">
                  <a:extLst>
                    <a:ext uri="{9D8B030D-6E8A-4147-A177-3AD203B41FA5}">
                      <a16:colId xmlns:a16="http://schemas.microsoft.com/office/drawing/2014/main" val="20002"/>
                    </a:ext>
                  </a:extLst>
                </a:gridCol>
              </a:tblGrid>
              <a:tr h="1033525">
                <a:tc>
                  <a:txBody>
                    <a:bodyPr/>
                    <a:lstStyle/>
                    <a:p>
                      <a:pPr algn="ctr"/>
                      <a:endParaRPr lang="tr-TR" dirty="0" smtClean="0">
                        <a:solidFill>
                          <a:schemeClr val="bg1"/>
                        </a:solidFill>
                      </a:endParaRPr>
                    </a:p>
                    <a:p>
                      <a:pPr algn="ctr"/>
                      <a:r>
                        <a:rPr lang="tr-TR" dirty="0" smtClean="0">
                          <a:solidFill>
                            <a:schemeClr val="bg1"/>
                          </a:solidFill>
                        </a:rPr>
                        <a:t>KOD</a:t>
                      </a:r>
                      <a:endParaRPr lang="tr-TR" dirty="0">
                        <a:solidFill>
                          <a:schemeClr val="bg1"/>
                        </a:solidFill>
                      </a:endParaRPr>
                    </a:p>
                  </a:txBody>
                  <a:tcPr>
                    <a:solidFill>
                      <a:srgbClr val="D02147"/>
                    </a:solidFill>
                  </a:tcPr>
                </a:tc>
                <a:tc>
                  <a:txBody>
                    <a:bodyPr/>
                    <a:lstStyle/>
                    <a:p>
                      <a:pPr algn="ctr"/>
                      <a:endParaRPr lang="tr-TR" dirty="0" smtClean="0">
                        <a:solidFill>
                          <a:schemeClr val="bg1"/>
                        </a:solidFill>
                      </a:endParaRPr>
                    </a:p>
                    <a:p>
                      <a:pPr algn="ctr"/>
                      <a:r>
                        <a:rPr lang="tr-TR" dirty="0" smtClean="0">
                          <a:solidFill>
                            <a:schemeClr val="bg1"/>
                          </a:solidFill>
                        </a:rPr>
                        <a:t>PROGRAM ADI</a:t>
                      </a:r>
                      <a:endParaRPr lang="tr-TR" dirty="0">
                        <a:solidFill>
                          <a:schemeClr val="bg1"/>
                        </a:solidFill>
                      </a:endParaRPr>
                    </a:p>
                  </a:txBody>
                  <a:tcPr>
                    <a:solidFill>
                      <a:srgbClr val="D02147"/>
                    </a:solidFill>
                  </a:tcPr>
                </a:tc>
                <a:tc>
                  <a:txBody>
                    <a:bodyPr/>
                    <a:lstStyle/>
                    <a:p>
                      <a:pPr algn="ctr"/>
                      <a:endParaRPr lang="tr-TR" dirty="0" smtClean="0">
                        <a:solidFill>
                          <a:schemeClr val="bg1"/>
                        </a:solidFill>
                      </a:endParaRPr>
                    </a:p>
                    <a:p>
                      <a:pPr algn="ctr"/>
                      <a:r>
                        <a:rPr lang="tr-TR" dirty="0" smtClean="0">
                          <a:solidFill>
                            <a:schemeClr val="bg1"/>
                          </a:solidFill>
                        </a:rPr>
                        <a:t>HARCAMA BİRİMLERİ</a:t>
                      </a:r>
                      <a:endParaRPr lang="tr-TR" dirty="0">
                        <a:solidFill>
                          <a:schemeClr val="bg1"/>
                        </a:solidFill>
                      </a:endParaRPr>
                    </a:p>
                  </a:txBody>
                  <a:tcPr>
                    <a:solidFill>
                      <a:srgbClr val="D02147"/>
                    </a:solidFill>
                  </a:tcPr>
                </a:tc>
                <a:extLst>
                  <a:ext uri="{0D108BD9-81ED-4DB2-BD59-A6C34878D82A}">
                    <a16:rowId xmlns:a16="http://schemas.microsoft.com/office/drawing/2014/main" val="10000"/>
                  </a:ext>
                </a:extLst>
              </a:tr>
              <a:tr h="991920">
                <a:tc>
                  <a:txBody>
                    <a:bodyPr/>
                    <a:lstStyle/>
                    <a:p>
                      <a:endParaRPr lang="tr-TR" dirty="0" smtClean="0"/>
                    </a:p>
                    <a:p>
                      <a:pPr algn="ctr"/>
                      <a:r>
                        <a:rPr lang="tr-TR" dirty="0" smtClean="0"/>
                        <a:t>56</a:t>
                      </a:r>
                      <a:endParaRPr lang="tr-TR" b="1" dirty="0"/>
                    </a:p>
                  </a:txBody>
                  <a:tcPr>
                    <a:solidFill>
                      <a:schemeClr val="bg1"/>
                    </a:solidFill>
                  </a:tcPr>
                </a:tc>
                <a:tc>
                  <a:txBody>
                    <a:bodyPr/>
                    <a:lstStyle/>
                    <a:p>
                      <a:endParaRPr lang="tr-TR" dirty="0" smtClean="0"/>
                    </a:p>
                    <a:p>
                      <a:r>
                        <a:rPr lang="tr-TR" dirty="0" smtClean="0"/>
                        <a:t>ARAŞTIRMA,</a:t>
                      </a:r>
                      <a:r>
                        <a:rPr lang="tr-TR" baseline="0" dirty="0" smtClean="0"/>
                        <a:t> GELİŞTİRME VE YENİLİK</a:t>
                      </a:r>
                      <a:endParaRPr lang="tr-TR" dirty="0"/>
                    </a:p>
                  </a:txBody>
                  <a:tcPr>
                    <a:solidFill>
                      <a:schemeClr val="bg1"/>
                    </a:solidFill>
                  </a:tcPr>
                </a:tc>
                <a:tc>
                  <a:txBody>
                    <a:bodyPr/>
                    <a:lstStyle/>
                    <a:p>
                      <a:endParaRPr lang="tr-TR" sz="1800" kern="1200" dirty="0" smtClean="0">
                        <a:solidFill>
                          <a:schemeClr val="tx1"/>
                        </a:solidFill>
                        <a:effectLst/>
                        <a:latin typeface="+mn-lt"/>
                        <a:ea typeface="+mn-ea"/>
                        <a:cs typeface="+mn-cs"/>
                      </a:endParaRPr>
                    </a:p>
                    <a:p>
                      <a:r>
                        <a:rPr lang="tr-TR" sz="1800" kern="1200" dirty="0" smtClean="0">
                          <a:solidFill>
                            <a:schemeClr val="tx1"/>
                          </a:solidFill>
                          <a:effectLst/>
                          <a:latin typeface="+mn-lt"/>
                          <a:ea typeface="+mn-ea"/>
                          <a:cs typeface="+mn-cs"/>
                        </a:rPr>
                        <a:t>İdari ve Mali İşler Daire Başkanlığı, Özel Kalem (Rektörlük)</a:t>
                      </a:r>
                      <a:endParaRPr lang="tr-TR" dirty="0"/>
                    </a:p>
                  </a:txBody>
                  <a:tcPr>
                    <a:solidFill>
                      <a:schemeClr val="bg1"/>
                    </a:solidFill>
                  </a:tcPr>
                </a:tc>
                <a:extLst>
                  <a:ext uri="{0D108BD9-81ED-4DB2-BD59-A6C34878D82A}">
                    <a16:rowId xmlns:a16="http://schemas.microsoft.com/office/drawing/2014/main" val="10001"/>
                  </a:ext>
                </a:extLst>
              </a:tr>
              <a:tr h="1569270">
                <a:tc>
                  <a:txBody>
                    <a:bodyPr/>
                    <a:lstStyle/>
                    <a:p>
                      <a:endParaRPr lang="tr-TR" dirty="0" smtClean="0"/>
                    </a:p>
                    <a:p>
                      <a:endParaRPr lang="tr-TR" dirty="0" smtClean="0"/>
                    </a:p>
                    <a:p>
                      <a:pPr algn="ctr"/>
                      <a:r>
                        <a:rPr lang="tr-TR" dirty="0" smtClean="0"/>
                        <a:t>62</a:t>
                      </a:r>
                      <a:endParaRPr lang="tr-TR" b="1" dirty="0"/>
                    </a:p>
                  </a:txBody>
                  <a:tcPr>
                    <a:solidFill>
                      <a:schemeClr val="bg1"/>
                    </a:solidFill>
                  </a:tcPr>
                </a:tc>
                <a:tc>
                  <a:txBody>
                    <a:bodyPr/>
                    <a:lstStyle/>
                    <a:p>
                      <a:endParaRPr lang="tr-TR" dirty="0" smtClean="0"/>
                    </a:p>
                    <a:p>
                      <a:endParaRPr lang="tr-TR" dirty="0" smtClean="0"/>
                    </a:p>
                    <a:p>
                      <a:r>
                        <a:rPr lang="tr-TR" dirty="0" smtClean="0"/>
                        <a:t>YÜKSEKÖĞRETİM</a:t>
                      </a:r>
                      <a:endParaRPr lang="tr-TR"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Akademik Birimler, Özel Kalem</a:t>
                      </a:r>
                      <a:r>
                        <a:rPr lang="tr-TR" baseline="0" dirty="0" smtClean="0"/>
                        <a:t> (R</a:t>
                      </a:r>
                      <a:r>
                        <a:rPr lang="tr-TR" dirty="0" smtClean="0"/>
                        <a:t>ektörlük), Sağlık, Kültür ve Spor Daire Başkanlığı, Kütüphane ve Dokümantasyon Daire Başkanlığı, Yapı İşleri ve Teknik Daire Başkanlığı,</a:t>
                      </a:r>
                      <a:r>
                        <a:rPr lang="tr-TR" baseline="0" dirty="0" smtClean="0"/>
                        <a:t> İdari ve Mali İşler Daire Başkanlığı, Öğrenci İşleri Daire Başkanlığı, Bilgi İşlem Daire Başkanlığı</a:t>
                      </a:r>
                      <a:endParaRPr lang="tr-TR" dirty="0" smtClean="0"/>
                    </a:p>
                    <a:p>
                      <a:endParaRPr lang="tr-TR" dirty="0"/>
                    </a:p>
                  </a:txBody>
                  <a:tcPr>
                    <a:solidFill>
                      <a:schemeClr val="bg1"/>
                    </a:solidFill>
                  </a:tcPr>
                </a:tc>
                <a:extLst>
                  <a:ext uri="{0D108BD9-81ED-4DB2-BD59-A6C34878D82A}">
                    <a16:rowId xmlns:a16="http://schemas.microsoft.com/office/drawing/2014/main" val="10002"/>
                  </a:ext>
                </a:extLst>
              </a:tr>
              <a:tr h="899376">
                <a:tc>
                  <a:txBody>
                    <a:bodyPr/>
                    <a:lstStyle/>
                    <a:p>
                      <a:pPr algn="ctr"/>
                      <a:endParaRPr lang="tr-TR" dirty="0" smtClean="0"/>
                    </a:p>
                    <a:p>
                      <a:pPr algn="ctr"/>
                      <a:r>
                        <a:rPr lang="tr-TR" dirty="0" smtClean="0"/>
                        <a:t>98</a:t>
                      </a:r>
                      <a:endParaRPr lang="tr-TR" b="1" dirty="0"/>
                    </a:p>
                  </a:txBody>
                  <a:tcPr>
                    <a:solidFill>
                      <a:schemeClr val="bg1"/>
                    </a:solidFill>
                  </a:tcPr>
                </a:tc>
                <a:tc>
                  <a:txBody>
                    <a:bodyPr/>
                    <a:lstStyle/>
                    <a:p>
                      <a:endParaRPr lang="tr-TR" dirty="0" smtClean="0"/>
                    </a:p>
                    <a:p>
                      <a:r>
                        <a:rPr lang="tr-TR" dirty="0" smtClean="0"/>
                        <a:t>YÖNETİM VE DESTEK PROGRAMI</a:t>
                      </a:r>
                      <a:endParaRPr lang="tr-TR" dirty="0"/>
                    </a:p>
                  </a:txBody>
                  <a:tcPr>
                    <a:solidFill>
                      <a:schemeClr val="bg1"/>
                    </a:solidFill>
                  </a:tcPr>
                </a:tc>
                <a:tc>
                  <a:txBody>
                    <a:bodyPr/>
                    <a:lstStyle/>
                    <a:p>
                      <a:endParaRPr lang="tr-TR" dirty="0" smtClean="0"/>
                    </a:p>
                    <a:p>
                      <a:r>
                        <a:rPr lang="tr-TR" dirty="0" smtClean="0"/>
                        <a:t>İdari Birimler</a:t>
                      </a:r>
                      <a:endParaRPr lang="tr-TR" dirty="0"/>
                    </a:p>
                  </a:txBody>
                  <a:tcP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4496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Alt Program/Faaliyet/Alt Faaliyet</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020" y="687286"/>
            <a:ext cx="12183979" cy="5262979"/>
          </a:xfrm>
          <a:prstGeom prst="rect">
            <a:avLst/>
          </a:prstGeom>
        </p:spPr>
        <p:txBody>
          <a:bodyPr wrap="square">
            <a:spAutoFit/>
          </a:bodyPr>
          <a:lstStyle/>
          <a:p>
            <a:pPr algn="just"/>
            <a:r>
              <a:rPr lang="tr-TR" sz="2800" b="1" u="sng" dirty="0">
                <a:solidFill>
                  <a:srgbClr val="DE0000"/>
                </a:solidFill>
                <a:latin typeface="Arial" panose="020B0604020202020204" pitchFamily="34" charset="0"/>
                <a:cs typeface="Arial" panose="020B0604020202020204" pitchFamily="34" charset="0"/>
              </a:rPr>
              <a:t>Alt program</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Program sınıflandırmasının “program” ile “faaliyet” seviyeleri arasında yer </a:t>
            </a:r>
            <a:r>
              <a:rPr lang="tr-TR" sz="2800" dirty="0" smtClean="0">
                <a:latin typeface="Arial" panose="020B0604020202020204" pitchFamily="34" charset="0"/>
                <a:cs typeface="Arial" panose="020B0604020202020204" pitchFamily="34" charset="0"/>
              </a:rPr>
              <a:t>alan, programın </a:t>
            </a:r>
            <a:r>
              <a:rPr lang="tr-TR" sz="2800" dirty="0">
                <a:latin typeface="Arial" panose="020B0604020202020204" pitchFamily="34" charset="0"/>
                <a:cs typeface="Arial" panose="020B0604020202020204" pitchFamily="34" charset="0"/>
              </a:rPr>
              <a:t>sonuçlarına ulaşmak amacıyla bir araya getirilen birbiriyle uyumlu </a:t>
            </a:r>
            <a:r>
              <a:rPr lang="tr-TR" sz="2800" dirty="0" smtClean="0">
                <a:latin typeface="Arial" panose="020B0604020202020204" pitchFamily="34" charset="0"/>
                <a:cs typeface="Arial" panose="020B0604020202020204" pitchFamily="34" charset="0"/>
              </a:rPr>
              <a:t>faaliyetler grubudur.</a:t>
            </a:r>
          </a:p>
          <a:p>
            <a:pPr algn="just"/>
            <a:r>
              <a:rPr lang="tr-TR" sz="2800" b="1" u="sng" dirty="0">
                <a:solidFill>
                  <a:srgbClr val="DE0000"/>
                </a:solidFill>
                <a:latin typeface="Arial" panose="020B0604020202020204" pitchFamily="34" charset="0"/>
                <a:cs typeface="Arial" panose="020B0604020202020204" pitchFamily="34" charset="0"/>
              </a:rPr>
              <a:t>Faaliyet,</a:t>
            </a:r>
            <a:r>
              <a:rPr lang="tr-TR" sz="2800" dirty="0">
                <a:latin typeface="Arial" panose="020B0604020202020204" pitchFamily="34" charset="0"/>
                <a:cs typeface="Arial" panose="020B0604020202020204" pitchFamily="34" charset="0"/>
              </a:rPr>
              <a:t> Kamu kaynağı kullanmak suretiyle belirli bir ürün ya da hizmetin </a:t>
            </a:r>
            <a:r>
              <a:rPr lang="tr-TR" sz="2800" dirty="0" smtClean="0">
                <a:latin typeface="Arial" panose="020B0604020202020204" pitchFamily="34" charset="0"/>
                <a:cs typeface="Arial" panose="020B0604020202020204" pitchFamily="34" charset="0"/>
              </a:rPr>
              <a:t>sunulması amacıyla</a:t>
            </a:r>
            <a:r>
              <a:rPr lang="tr-TR" sz="2800" dirty="0">
                <a:latin typeface="Arial" panose="020B0604020202020204" pitchFamily="34" charset="0"/>
                <a:cs typeface="Arial" panose="020B0604020202020204" pitchFamily="34" charset="0"/>
              </a:rPr>
              <a:t>, planlama aşamasından üretim ve hedef kitleye sunum aşamasına </a:t>
            </a:r>
            <a:r>
              <a:rPr lang="tr-TR" sz="2800" dirty="0" smtClean="0">
                <a:latin typeface="Arial" panose="020B0604020202020204" pitchFamily="34" charset="0"/>
                <a:cs typeface="Arial" panose="020B0604020202020204" pitchFamily="34" charset="0"/>
              </a:rPr>
              <a:t>kadar gerçekleştirilen </a:t>
            </a:r>
            <a:r>
              <a:rPr lang="tr-TR" sz="2800" dirty="0">
                <a:latin typeface="Arial" panose="020B0604020202020204" pitchFamily="34" charset="0"/>
                <a:cs typeface="Arial" panose="020B0604020202020204" pitchFamily="34" charset="0"/>
              </a:rPr>
              <a:t>iş, işlem ve süreçler </a:t>
            </a:r>
            <a:r>
              <a:rPr lang="tr-TR" sz="2800" dirty="0" smtClean="0">
                <a:latin typeface="Arial" panose="020B0604020202020204" pitchFamily="34" charset="0"/>
                <a:cs typeface="Arial" panose="020B0604020202020204" pitchFamily="34" charset="0"/>
              </a:rPr>
              <a:t>bütünüdür.</a:t>
            </a:r>
          </a:p>
          <a:p>
            <a:pPr algn="just"/>
            <a:r>
              <a:rPr lang="tr-TR" sz="2800" b="1" u="sng" dirty="0" smtClean="0">
                <a:solidFill>
                  <a:srgbClr val="DE0000"/>
                </a:solidFill>
                <a:latin typeface="Arial" panose="020B0604020202020204" pitchFamily="34" charset="0"/>
                <a:cs typeface="Arial" panose="020B0604020202020204" pitchFamily="34" charset="0"/>
              </a:rPr>
              <a:t>Alt faaliyetler;</a:t>
            </a:r>
            <a:r>
              <a:rPr lang="tr-TR" sz="2800" dirty="0" smtClean="0">
                <a:latin typeface="Arial" panose="020B0604020202020204" pitchFamily="34" charset="0"/>
                <a:cs typeface="Arial" panose="020B0604020202020204" pitchFamily="34" charset="0"/>
              </a:rPr>
              <a:t> bütçe kaynaklarının yönetimi açısından kamu idarelerine daha fazla esneklik sağlamak, program ve faaliyetler kapsamında sunulan hizmetlerin ve kaynak kullanımının idare düzeyinde etkin bir şekilde planlanmasını ve izlenmesini kolaylaştırmak amacıyla öngörülmüştür.</a:t>
            </a:r>
          </a:p>
          <a:p>
            <a:pPr algn="just"/>
            <a:endParaRPr lang="tr-TR" sz="2800" dirty="0" smtClean="0">
              <a:latin typeface="Arial" panose="020B0604020202020204" pitchFamily="34" charset="0"/>
              <a:cs typeface="Arial" panose="020B0604020202020204" pitchFamily="34" charset="0"/>
            </a:endParaRPr>
          </a:p>
          <a:p>
            <a:pPr algn="just"/>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23672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1376515"/>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smtClean="0">
                <a:solidFill>
                  <a:schemeClr val="bg1"/>
                </a:solidFill>
                <a:latin typeface="Arial" panose="020B0604020202020204" pitchFamily="34" charset="0"/>
                <a:cs typeface="Arial" panose="020B0604020202020204" pitchFamily="34" charset="0"/>
              </a:rPr>
              <a:t>ÜNİVERSİTEMİZ AKADEMİK BİRİMLERİ TARAFINDAN KULLANILAN PROGRAM/ALT PROGRAM/FAALİYET/ALT FAALİYETLER VE KODLARI</a:t>
            </a:r>
            <a:endParaRPr lang="tr-TR" sz="3200"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879896025"/>
              </p:ext>
            </p:extLst>
          </p:nvPr>
        </p:nvGraphicFramePr>
        <p:xfrm>
          <a:off x="16042" y="1376517"/>
          <a:ext cx="12175957" cy="5481482"/>
        </p:xfrm>
        <a:graphic>
          <a:graphicData uri="http://schemas.openxmlformats.org/drawingml/2006/table">
            <a:tbl>
              <a:tblPr/>
              <a:tblGrid>
                <a:gridCol w="1465625">
                  <a:extLst>
                    <a:ext uri="{9D8B030D-6E8A-4147-A177-3AD203B41FA5}">
                      <a16:colId xmlns:a16="http://schemas.microsoft.com/office/drawing/2014/main" val="2148061907"/>
                    </a:ext>
                  </a:extLst>
                </a:gridCol>
                <a:gridCol w="4365775">
                  <a:extLst>
                    <a:ext uri="{9D8B030D-6E8A-4147-A177-3AD203B41FA5}">
                      <a16:colId xmlns:a16="http://schemas.microsoft.com/office/drawing/2014/main" val="3038069294"/>
                    </a:ext>
                  </a:extLst>
                </a:gridCol>
                <a:gridCol w="2953729">
                  <a:extLst>
                    <a:ext uri="{9D8B030D-6E8A-4147-A177-3AD203B41FA5}">
                      <a16:colId xmlns:a16="http://schemas.microsoft.com/office/drawing/2014/main" val="1644280181"/>
                    </a:ext>
                  </a:extLst>
                </a:gridCol>
                <a:gridCol w="3390828">
                  <a:extLst>
                    <a:ext uri="{9D8B030D-6E8A-4147-A177-3AD203B41FA5}">
                      <a16:colId xmlns:a16="http://schemas.microsoft.com/office/drawing/2014/main" val="3513929876"/>
                    </a:ext>
                  </a:extLst>
                </a:gridCol>
              </a:tblGrid>
              <a:tr h="1282866">
                <a:tc>
                  <a:txBody>
                    <a:bodyPr/>
                    <a:lstStyle/>
                    <a:p>
                      <a:pPr algn="ctr" fontAlgn="ctr"/>
                      <a:r>
                        <a:rPr lang="tr-TR" sz="1800" b="1" i="0" u="none" strike="noStrike" dirty="0">
                          <a:solidFill>
                            <a:schemeClr val="bg1"/>
                          </a:solidFill>
                          <a:effectLst/>
                          <a:latin typeface="Arial" panose="020B0604020202020204" pitchFamily="34" charset="0"/>
                          <a:cs typeface="Arial" panose="020B0604020202020204" pitchFamily="34" charset="0"/>
                        </a:rPr>
                        <a:t>PROGRAM</a:t>
                      </a: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2147">
                        <a:alpha val="84000"/>
                      </a:srgbClr>
                    </a:solidFill>
                  </a:tcPr>
                </a:tc>
                <a:tc>
                  <a:txBody>
                    <a:bodyPr/>
                    <a:lstStyle/>
                    <a:p>
                      <a:pPr algn="ctr" fontAlgn="ctr"/>
                      <a:r>
                        <a:rPr lang="tr-TR" sz="1800" b="1" i="0" u="none" strike="noStrike" dirty="0">
                          <a:solidFill>
                            <a:schemeClr val="bg1"/>
                          </a:solidFill>
                          <a:effectLst/>
                          <a:latin typeface="Arial" panose="020B0604020202020204" pitchFamily="34" charset="0"/>
                          <a:cs typeface="Arial" panose="020B0604020202020204" pitchFamily="34" charset="0"/>
                        </a:rPr>
                        <a:t>ALT PROGRAM</a:t>
                      </a: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2147">
                        <a:alpha val="84000"/>
                      </a:srgbClr>
                    </a:solidFill>
                  </a:tcPr>
                </a:tc>
                <a:tc>
                  <a:txBody>
                    <a:bodyPr/>
                    <a:lstStyle/>
                    <a:p>
                      <a:pPr algn="ctr" fontAlgn="ctr"/>
                      <a:r>
                        <a:rPr lang="tr-TR" sz="1800" b="1" i="0" u="none" strike="noStrike" dirty="0">
                          <a:solidFill>
                            <a:schemeClr val="bg1"/>
                          </a:solidFill>
                          <a:effectLst/>
                          <a:latin typeface="Arial" panose="020B0604020202020204" pitchFamily="34" charset="0"/>
                          <a:cs typeface="Arial" panose="020B0604020202020204" pitchFamily="34" charset="0"/>
                        </a:rPr>
                        <a:t>FAALİYET</a:t>
                      </a: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2147">
                        <a:alpha val="84000"/>
                      </a:srgbClr>
                    </a:solidFill>
                  </a:tcPr>
                </a:tc>
                <a:tc>
                  <a:txBody>
                    <a:bodyPr/>
                    <a:lstStyle/>
                    <a:p>
                      <a:pPr algn="ctr" fontAlgn="ctr"/>
                      <a:r>
                        <a:rPr lang="tr-TR" sz="1800" b="1" i="0" u="none" strike="noStrike" dirty="0">
                          <a:solidFill>
                            <a:schemeClr val="bg1"/>
                          </a:solidFill>
                          <a:effectLst/>
                          <a:latin typeface="Arial" panose="020B0604020202020204" pitchFamily="34" charset="0"/>
                          <a:cs typeface="Arial" panose="020B0604020202020204" pitchFamily="34" charset="0"/>
                        </a:rPr>
                        <a:t>ALT FAALİYET</a:t>
                      </a: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2147">
                        <a:alpha val="84000"/>
                      </a:srgbClr>
                    </a:solidFill>
                  </a:tcPr>
                </a:tc>
                <a:extLst>
                  <a:ext uri="{0D108BD9-81ED-4DB2-BD59-A6C34878D82A}">
                    <a16:rowId xmlns:a16="http://schemas.microsoft.com/office/drawing/2014/main" val="2562162431"/>
                  </a:ext>
                </a:extLst>
              </a:tr>
              <a:tr h="836735">
                <a:tc>
                  <a:txBody>
                    <a:bodyPr/>
                    <a:lstStyle/>
                    <a:p>
                      <a:pPr algn="l" fontAlgn="ctr"/>
                      <a:r>
                        <a:rPr lang="tr-TR" sz="10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a:effectLst/>
                          <a:latin typeface="Arial" panose="020B0604020202020204" pitchFamily="34" charset="0"/>
                          <a:cs typeface="Arial" panose="020B0604020202020204" pitchFamily="34" charset="0"/>
                        </a:rPr>
                        <a:t>757- Doktora ve Tıpta Uzmanlık Eğitimi</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a:effectLst/>
                          <a:latin typeface="Arial" panose="020B0604020202020204" pitchFamily="34" charset="0"/>
                          <a:cs typeface="Arial" panose="020B0604020202020204" pitchFamily="34" charset="0"/>
                        </a:rPr>
                        <a:t>6112- Doktora ve Tıpta Uzmanlık Eğitimi</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4371044"/>
                  </a:ext>
                </a:extLst>
              </a:tr>
              <a:tr h="8367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62- YÜKSEKÖĞRETİM</a:t>
                      </a:r>
                      <a:endParaRPr kumimoji="0" lang="tr-T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197" marR="6197" marT="61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smtClean="0">
                          <a:effectLst/>
                          <a:latin typeface="Arial" panose="020B0604020202020204" pitchFamily="34" charset="0"/>
                          <a:cs typeface="Arial" panose="020B0604020202020204" pitchFamily="34" charset="0"/>
                        </a:rPr>
                        <a:t>239- ÖN LİSANS EĞİTİMİ, LİSANS EĞİTİMİ VE LİSANSÜSTÜ EĞİTİM</a:t>
                      </a:r>
                      <a:endParaRPr lang="tr-TR" sz="1000" b="0" i="0" u="none" strike="noStrike" dirty="0">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a:effectLst/>
                          <a:latin typeface="Arial" panose="020B0604020202020204" pitchFamily="34" charset="0"/>
                          <a:cs typeface="Arial" panose="020B0604020202020204" pitchFamily="34" charset="0"/>
                        </a:rPr>
                        <a:t>756- Yükseköğretim Kurumları Birinci Öğretim</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a:effectLst/>
                          <a:latin typeface="Arial" panose="020B0604020202020204" pitchFamily="34" charset="0"/>
                          <a:cs typeface="Arial" panose="020B0604020202020204" pitchFamily="34" charset="0"/>
                        </a:rPr>
                        <a:t>6111- Yükseköğretim Kurumları Birinci Öğretim</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39127083"/>
                  </a:ext>
                </a:extLst>
              </a:tr>
              <a:tr h="8367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62- YÜKSEKÖĞRETİM</a:t>
                      </a:r>
                      <a:endParaRPr kumimoji="0" lang="tr-T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197" marR="6197" marT="61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smtClean="0">
                          <a:effectLst/>
                          <a:latin typeface="Arial" panose="020B0604020202020204" pitchFamily="34" charset="0"/>
                          <a:cs typeface="Arial" panose="020B0604020202020204" pitchFamily="34" charset="0"/>
                        </a:rPr>
                        <a:t>239- ÖN LİSANS EĞİTİMİ, LİSANS EĞİTİMİ VE LİSANSÜSTÜ EĞİTİM</a:t>
                      </a:r>
                      <a:endParaRPr lang="tr-TR" sz="1000" b="0" i="0" u="none" strike="noStrike" dirty="0">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smtClean="0">
                          <a:solidFill>
                            <a:srgbClr val="000000"/>
                          </a:solidFill>
                          <a:effectLst/>
                          <a:latin typeface="Arial" panose="020B0604020202020204" pitchFamily="34" charset="0"/>
                          <a:cs typeface="Arial" panose="020B0604020202020204" pitchFamily="34" charset="0"/>
                        </a:rPr>
                        <a:t>759-Yükseköğretim Kurumları İkinci Öğretim</a:t>
                      </a:r>
                      <a:endParaRPr lang="tr-TR" sz="1000" b="0" i="0" u="none" strike="noStrike" dirty="0">
                        <a:solidFill>
                          <a:srgbClr val="000000"/>
                        </a:solidFill>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000" b="0" i="0" u="none" strike="noStrike" dirty="0" smtClean="0">
                          <a:solidFill>
                            <a:srgbClr val="000000"/>
                          </a:solidFill>
                          <a:effectLst/>
                          <a:latin typeface="Arial" panose="020B0604020202020204" pitchFamily="34" charset="0"/>
                          <a:cs typeface="Arial" panose="020B0604020202020204" pitchFamily="34" charset="0"/>
                        </a:rPr>
                        <a:t>6114-Yükseköğretim Kurumları İkinci Öğretim</a:t>
                      </a:r>
                      <a:endParaRPr lang="tr-TR" sz="1000" b="0" i="0" u="none" strike="noStrike" dirty="0">
                        <a:solidFill>
                          <a:srgbClr val="000000"/>
                        </a:solidFill>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17352503"/>
                  </a:ext>
                </a:extLst>
              </a:tr>
              <a:tr h="8367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62- YÜKSEKÖĞRETİM</a:t>
                      </a:r>
                      <a:endParaRPr kumimoji="0" lang="tr-T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197" marR="6197" marT="61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239- ÖN LİSANS EĞİTİMİ, LİSANS EĞİTİMİ VE LİSANSÜSTÜ EĞİTİM</a:t>
                      </a:r>
                      <a:endParaRPr kumimoji="0" lang="tr-T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smtClean="0">
                          <a:solidFill>
                            <a:srgbClr val="000000"/>
                          </a:solidFill>
                          <a:effectLst/>
                          <a:latin typeface="Arial" panose="020B0604020202020204" pitchFamily="34" charset="0"/>
                          <a:cs typeface="Arial" panose="020B0604020202020204" pitchFamily="34" charset="0"/>
                        </a:rPr>
                        <a:t>760-Yükseköğretim Kurumları Yaz Okulları</a:t>
                      </a:r>
                      <a:endParaRPr lang="tr-TR" sz="1000" b="0" i="0" u="none" strike="noStrike" dirty="0">
                        <a:solidFill>
                          <a:srgbClr val="000000"/>
                        </a:solidFill>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smtClean="0">
                          <a:solidFill>
                            <a:srgbClr val="000000"/>
                          </a:solidFill>
                          <a:effectLst/>
                          <a:latin typeface="Arial" panose="020B0604020202020204" pitchFamily="34" charset="0"/>
                          <a:cs typeface="Arial" panose="020B0604020202020204" pitchFamily="34" charset="0"/>
                        </a:rPr>
                        <a:t>6115-Yükseköğretim Kurumları Yaz Okulları</a:t>
                      </a:r>
                      <a:endParaRPr lang="tr-TR" sz="1000" b="0" i="0" u="none" strike="noStrike" dirty="0">
                        <a:solidFill>
                          <a:srgbClr val="000000"/>
                        </a:solidFill>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9530050"/>
                  </a:ext>
                </a:extLst>
              </a:tr>
              <a:tr h="85167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62- YÜKSEKÖĞRETİM</a:t>
                      </a:r>
                      <a:endParaRPr kumimoji="0" lang="tr-T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197" marR="6197" marT="61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239- ÖN LİSANS EĞİTİMİ, LİSANS EĞİTİMİ VE LİSANSÜSTÜ EĞİTİM</a:t>
                      </a:r>
                      <a:endParaRPr kumimoji="0" lang="tr-T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00" b="0" i="0" u="none" strike="noStrike" dirty="0" smtClean="0">
                          <a:solidFill>
                            <a:srgbClr val="000000"/>
                          </a:solidFill>
                          <a:effectLst/>
                          <a:latin typeface="Arial" panose="020B0604020202020204" pitchFamily="34" charset="0"/>
                          <a:cs typeface="Arial" panose="020B0604020202020204" pitchFamily="34" charset="0"/>
                        </a:rPr>
                        <a:t>761-Yükseköğretim Kurumları Tezsiz Yüksek Lisans</a:t>
                      </a:r>
                      <a:endParaRPr lang="tr-TR" sz="1000" b="0" i="0" u="none" strike="noStrike" dirty="0">
                        <a:solidFill>
                          <a:srgbClr val="000000"/>
                        </a:solidFill>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00" b="0" i="0" u="none" strike="noStrike" dirty="0" smtClean="0">
                          <a:solidFill>
                            <a:srgbClr val="000000"/>
                          </a:solidFill>
                          <a:effectLst/>
                          <a:latin typeface="Arial" panose="020B0604020202020204" pitchFamily="34" charset="0"/>
                          <a:cs typeface="Arial" panose="020B0604020202020204" pitchFamily="34" charset="0"/>
                        </a:rPr>
                        <a:t>6116-Yükseköğretim Kurumları Tezsiz Yüksek Lisans</a:t>
                      </a:r>
                      <a:endParaRPr lang="tr-TR" sz="1000" b="0" i="0" u="none" strike="noStrike" dirty="0">
                        <a:solidFill>
                          <a:srgbClr val="000000"/>
                        </a:solidFill>
                        <a:effectLst/>
                        <a:latin typeface="Arial" panose="020B0604020202020204" pitchFamily="34" charset="0"/>
                        <a:cs typeface="Arial" panose="020B0604020202020204" pitchFamily="34" charset="0"/>
                      </a:endParaRPr>
                    </a:p>
                  </a:txBody>
                  <a:tcPr marL="6197" marR="6197" marT="61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36153273"/>
                  </a:ext>
                </a:extLst>
              </a:tr>
            </a:tbl>
          </a:graphicData>
        </a:graphic>
      </p:graphicFrame>
    </p:spTree>
    <p:extLst>
      <p:ext uri="{BB962C8B-B14F-4D97-AF65-F5344CB8AC3E}">
        <p14:creationId xmlns:p14="http://schemas.microsoft.com/office/powerpoint/2010/main" val="21330095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İçerik Yer Tutucusu 22"/>
          <p:cNvGraphicFramePr>
            <a:graphicFrameLocks/>
          </p:cNvGraphicFramePr>
          <p:nvPr>
            <p:extLst>
              <p:ext uri="{D42A27DB-BD31-4B8C-83A1-F6EECF244321}">
                <p14:modId xmlns:p14="http://schemas.microsoft.com/office/powerpoint/2010/main" val="2176008697"/>
              </p:ext>
            </p:extLst>
          </p:nvPr>
        </p:nvGraphicFramePr>
        <p:xfrm>
          <a:off x="0" y="1018710"/>
          <a:ext cx="12168000" cy="5860431"/>
        </p:xfrm>
        <a:graphic>
          <a:graphicData uri="http://schemas.openxmlformats.org/drawingml/2006/table">
            <a:tbl>
              <a:tblPr>
                <a:tableStyleId>{616DA210-FB5B-4158-B5E0-FEB733F419BA}</a:tableStyleId>
              </a:tblPr>
              <a:tblGrid>
                <a:gridCol w="1765471">
                  <a:extLst>
                    <a:ext uri="{9D8B030D-6E8A-4147-A177-3AD203B41FA5}">
                      <a16:colId xmlns:a16="http://schemas.microsoft.com/office/drawing/2014/main" val="3600054296"/>
                    </a:ext>
                  </a:extLst>
                </a:gridCol>
                <a:gridCol w="1775907">
                  <a:extLst>
                    <a:ext uri="{9D8B030D-6E8A-4147-A177-3AD203B41FA5}">
                      <a16:colId xmlns:a16="http://schemas.microsoft.com/office/drawing/2014/main" val="738063874"/>
                    </a:ext>
                  </a:extLst>
                </a:gridCol>
                <a:gridCol w="2524330">
                  <a:extLst>
                    <a:ext uri="{9D8B030D-6E8A-4147-A177-3AD203B41FA5}">
                      <a16:colId xmlns:a16="http://schemas.microsoft.com/office/drawing/2014/main" val="233626745"/>
                    </a:ext>
                  </a:extLst>
                </a:gridCol>
                <a:gridCol w="3051146">
                  <a:extLst>
                    <a:ext uri="{9D8B030D-6E8A-4147-A177-3AD203B41FA5}">
                      <a16:colId xmlns:a16="http://schemas.microsoft.com/office/drawing/2014/main" val="2534493953"/>
                    </a:ext>
                  </a:extLst>
                </a:gridCol>
                <a:gridCol w="3051146">
                  <a:extLst>
                    <a:ext uri="{9D8B030D-6E8A-4147-A177-3AD203B41FA5}">
                      <a16:colId xmlns:a16="http://schemas.microsoft.com/office/drawing/2014/main" val="3513330871"/>
                    </a:ext>
                  </a:extLst>
                </a:gridCol>
              </a:tblGrid>
              <a:tr h="856437">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HARCAMA BİRİMİ</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PROGRAM</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ALT PROGRAM</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FAALİYET</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ALT FAALİYET</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extLst>
                  <a:ext uri="{0D108BD9-81ED-4DB2-BD59-A6C34878D82A}">
                    <a16:rowId xmlns:a16="http://schemas.microsoft.com/office/drawing/2014/main" val="1717709895"/>
                  </a:ext>
                </a:extLst>
              </a:tr>
              <a:tr h="362314">
                <a:tc rowSpan="3">
                  <a:txBody>
                    <a:bodyPr/>
                    <a:lstStyle/>
                    <a:p>
                      <a:pPr algn="l" fontAlgn="ctr"/>
                      <a:r>
                        <a:rPr lang="tr-TR" sz="1100" u="none" strike="noStrike" dirty="0" smtClean="0">
                          <a:effectLst/>
                          <a:latin typeface="Arial" panose="020B0604020202020204" pitchFamily="34" charset="0"/>
                          <a:cs typeface="Arial" panose="020B0604020202020204" pitchFamily="34" charset="0"/>
                        </a:rPr>
                        <a:t>Özel</a:t>
                      </a:r>
                      <a:r>
                        <a:rPr lang="tr-TR" sz="1100" u="none" strike="noStrike" baseline="0" dirty="0" smtClean="0">
                          <a:effectLst/>
                          <a:latin typeface="Arial" panose="020B0604020202020204" pitchFamily="34" charset="0"/>
                          <a:cs typeface="Arial" panose="020B0604020202020204" pitchFamily="34" charset="0"/>
                        </a:rPr>
                        <a:t> Kalem (</a:t>
                      </a:r>
                      <a:r>
                        <a:rPr lang="tr-TR" sz="1100" u="none" strike="noStrike" dirty="0" smtClean="0">
                          <a:effectLst/>
                          <a:latin typeface="Arial" panose="020B0604020202020204" pitchFamily="34" charset="0"/>
                          <a:cs typeface="Arial" panose="020B0604020202020204" pitchFamily="34" charset="0"/>
                        </a:rPr>
                        <a:t>Rektörlük)</a:t>
                      </a:r>
                      <a:endParaRPr lang="tr-TR" sz="1100" b="1" i="0" u="none" strike="noStrike" dirty="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56- ARAŞTIRMA, GELİŞTİRME VE YENİLİK</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178- YÜKSEKÖĞRETİMDE BİLİMSEL ARAŞTIRMA VE GELİŞTİRME</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749- Yükseköğretim Kurumlarının Bilimsel Araştırma Projeleri</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6104- Yükseköğretim Kurumlarının Bilimsel Araştırma Projeleri</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733537255"/>
                  </a:ext>
                </a:extLst>
              </a:tr>
              <a:tr h="362314">
                <a:tc vMerge="1">
                  <a:txBody>
                    <a:bodyPr/>
                    <a:lstStyle/>
                    <a:p>
                      <a:endParaRPr lang="tr-TR"/>
                    </a:p>
                  </a:txBody>
                  <a:tcPr/>
                </a:tc>
                <a:tc>
                  <a:txBody>
                    <a:bodyPr/>
                    <a:lstStyle/>
                    <a:p>
                      <a:pPr algn="l" fontAlgn="ctr"/>
                      <a:r>
                        <a:rPr lang="tr-TR" sz="1100" u="none" strike="noStrike">
                          <a:effectLst/>
                          <a:latin typeface="Arial" panose="020B0604020202020204" pitchFamily="34" charset="0"/>
                          <a:cs typeface="Arial" panose="020B0604020202020204" pitchFamily="34" charset="0"/>
                        </a:rPr>
                        <a:t>62- YÜKSEKÖĞRETİM</a:t>
                      </a:r>
                      <a:endParaRPr lang="tr-TR" sz="11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239- ÖN LİSANS EĞİTİMİ, LİSANS EĞİTİMİ VE LİSANSÜSTÜ EĞİTİM</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756- Yükseköğretim Kurumları Birinci Öğretim</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6111- Yükseköğretim Kurumları Birinci Öğretim</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3374077184"/>
                  </a:ext>
                </a:extLst>
              </a:tr>
              <a:tr h="362314">
                <a:tc vMerge="1">
                  <a:txBody>
                    <a:bodyPr/>
                    <a:lstStyle/>
                    <a:p>
                      <a:endParaRPr lang="tr-TR"/>
                    </a:p>
                  </a:txBody>
                  <a:tcPr/>
                </a:tc>
                <a:tc>
                  <a:txBody>
                    <a:bodyPr/>
                    <a:lstStyle/>
                    <a:p>
                      <a:pPr algn="l" fontAlgn="ctr"/>
                      <a:r>
                        <a:rPr lang="tr-TR" sz="1100" u="none" strike="noStrike" dirty="0">
                          <a:effectLst/>
                          <a:latin typeface="Arial" panose="020B0604020202020204" pitchFamily="34" charset="0"/>
                          <a:cs typeface="Arial" panose="020B0604020202020204" pitchFamily="34" charset="0"/>
                        </a:rPr>
                        <a:t>98- YÖNETİM VE DESTEK PROGRAMI</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a:effectLst/>
                          <a:latin typeface="Arial" panose="020B0604020202020204" pitchFamily="34" charset="0"/>
                          <a:cs typeface="Arial" panose="020B0604020202020204" pitchFamily="34" charset="0"/>
                        </a:rPr>
                        <a:t>900- ÜST YÖNETİM, İDARİ VE MALİ HİZMETLER</a:t>
                      </a:r>
                      <a:endParaRPr lang="tr-TR" sz="11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9000- Özel Kalem Hizmetleri</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7631- Özel Kalem Hizmetleri</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051173728"/>
                  </a:ext>
                </a:extLst>
              </a:tr>
              <a:tr h="362314">
                <a:tc rowSpan="2">
                  <a:txBody>
                    <a:bodyPr/>
                    <a:lstStyle/>
                    <a:p>
                      <a:pPr algn="l" fontAlgn="ctr"/>
                      <a:r>
                        <a:rPr lang="tr-TR" sz="1100" u="none" strike="noStrike" dirty="0" smtClean="0">
                          <a:effectLst/>
                          <a:latin typeface="Arial" panose="020B0604020202020204" pitchFamily="34" charset="0"/>
                          <a:cs typeface="Arial" panose="020B0604020202020204" pitchFamily="34" charset="0"/>
                        </a:rPr>
                        <a:t>Özel Kalem (Genel Sekreterlik)</a:t>
                      </a:r>
                      <a:endParaRPr lang="tr-TR" sz="1100" b="1" i="0" u="none" strike="noStrike" dirty="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u="none" strike="noStrike">
                          <a:effectLst/>
                          <a:latin typeface="Arial" panose="020B0604020202020204" pitchFamily="34" charset="0"/>
                          <a:cs typeface="Arial" panose="020B0604020202020204" pitchFamily="34" charset="0"/>
                        </a:rPr>
                        <a:t>62- YÜKSEKÖĞRETİM</a:t>
                      </a:r>
                      <a:endParaRPr lang="tr-TR" sz="11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239- ÖN LİSANS EĞİTİMİ, LİSANS EĞİTİMİ VE LİSANSÜSTÜ EĞİTİM</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a:effectLst/>
                          <a:latin typeface="Arial" panose="020B0604020202020204" pitchFamily="34" charset="0"/>
                          <a:cs typeface="Arial" panose="020B0604020202020204" pitchFamily="34" charset="0"/>
                        </a:rPr>
                        <a:t>756- Yükseköğretim Kurumları Birinci Öğretim</a:t>
                      </a:r>
                      <a:endParaRPr lang="tr-TR" sz="11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6111- Yükseköğretim Kurumları Birinci Öğretim</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420026243"/>
                  </a:ext>
                </a:extLst>
              </a:tr>
              <a:tr h="362314">
                <a:tc vMerge="1">
                  <a:txBody>
                    <a:bodyPr/>
                    <a:lstStyle/>
                    <a:p>
                      <a:pPr algn="ctr" fontAlgn="ctr"/>
                      <a:endParaRPr lang="tr-TR" sz="1000" b="1" i="0" u="none" strike="noStrike" dirty="0">
                        <a:solidFill>
                          <a:srgbClr val="000000"/>
                        </a:solidFill>
                        <a:effectLst/>
                        <a:latin typeface="+mn-lt"/>
                      </a:endParaRP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alpha val="64000"/>
                      </a:schemeClr>
                    </a:solidFill>
                  </a:tcPr>
                </a:tc>
                <a:tc>
                  <a:txBody>
                    <a:bodyPr/>
                    <a:lstStyle/>
                    <a:p>
                      <a:pPr algn="l" fontAlgn="ctr"/>
                      <a:r>
                        <a:rPr lang="tr-TR" sz="1100" u="none" strike="noStrike" dirty="0">
                          <a:effectLst/>
                          <a:latin typeface="Arial" panose="020B0604020202020204" pitchFamily="34" charset="0"/>
                          <a:cs typeface="Arial" panose="020B0604020202020204" pitchFamily="34" charset="0"/>
                        </a:rPr>
                        <a:t>98- YÖNETİM VE DESTEK PROGRAMI</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900- ÜST YÖNETİM, İDARİ VE MALİ HİZMETLER</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a:effectLst/>
                          <a:latin typeface="Arial" panose="020B0604020202020204" pitchFamily="34" charset="0"/>
                          <a:cs typeface="Arial" panose="020B0604020202020204" pitchFamily="34" charset="0"/>
                        </a:rPr>
                        <a:t>9006- Genel Destek Hizmetleri</a:t>
                      </a:r>
                      <a:endParaRPr lang="tr-TR" sz="1100" b="0" i="0" u="none" strike="noStrike">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tr-TR" sz="1100" u="none" strike="noStrike" dirty="0">
                          <a:effectLst/>
                          <a:latin typeface="Arial" panose="020B0604020202020204" pitchFamily="34" charset="0"/>
                          <a:cs typeface="Arial" panose="020B0604020202020204" pitchFamily="34" charset="0"/>
                        </a:rPr>
                        <a:t>6132- Genel Destek Hizmetleri</a:t>
                      </a:r>
                      <a:endParaRPr lang="tr-TR" sz="1100" b="0" i="0" u="none" strike="noStrike" dirty="0">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1506694299"/>
                  </a:ext>
                </a:extLst>
              </a:tr>
              <a:tr h="362314">
                <a:tc rowSpan="5">
                  <a:txBody>
                    <a:bodyPr/>
                    <a:lstStyle/>
                    <a:p>
                      <a:pPr algn="l" fontAlgn="ctr"/>
                      <a:r>
                        <a:rPr lang="tr-TR" sz="1100" u="none" strike="noStrike" dirty="0" smtClean="0">
                          <a:effectLst/>
                          <a:latin typeface="Arial" panose="020B0604020202020204" pitchFamily="34" charset="0"/>
                          <a:cs typeface="Arial" panose="020B0604020202020204" pitchFamily="34" charset="0"/>
                        </a:rPr>
                        <a:t>İdari Mali İşler Daire Başkanlığı</a:t>
                      </a:r>
                      <a:endParaRPr lang="tr-TR" sz="1100" b="1" i="0" u="none" strike="noStrike" dirty="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56- ARAŞTIRMA, GELİŞTİRME VE YENİLİK</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210- ARAŞTIRMA ALTYAPILARI</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782- Yükseköğretim Kurumları Araştırma Altyapısı Kurulması ve Geliştirilmesi</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11508- Merkezi Araştırma Laboratuvarı</a:t>
                      </a:r>
                    </a:p>
                  </a:txBody>
                  <a:tcPr marL="6350" marR="6350" marT="6350" marB="0" anchor="ctr"/>
                </a:tc>
                <a:extLst>
                  <a:ext uri="{0D108BD9-81ED-4DB2-BD59-A6C34878D82A}">
                    <a16:rowId xmlns:a16="http://schemas.microsoft.com/office/drawing/2014/main" val="320655624"/>
                  </a:ext>
                </a:extLst>
              </a:tr>
              <a:tr h="362314">
                <a:tc vMerge="1">
                  <a:txBody>
                    <a:bodyPr/>
                    <a:lstStyle/>
                    <a:p>
                      <a:endParaRPr lang="tr-TR"/>
                    </a:p>
                  </a:txBody>
                  <a:tcP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757- Doktora ve Tıpta Uzmanlık Eğitimi</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6112- Doktora ve Tıpta Uzmanlık Eğitimi</a:t>
                      </a:r>
                    </a:p>
                  </a:txBody>
                  <a:tcPr marL="6350" marR="6350" marT="6350" marB="0" anchor="ctr"/>
                </a:tc>
                <a:extLst>
                  <a:ext uri="{0D108BD9-81ED-4DB2-BD59-A6C34878D82A}">
                    <a16:rowId xmlns:a16="http://schemas.microsoft.com/office/drawing/2014/main" val="3136490138"/>
                  </a:ext>
                </a:extLst>
              </a:tr>
              <a:tr h="362314">
                <a:tc vMerge="1">
                  <a:txBody>
                    <a:bodyPr/>
                    <a:lstStyle/>
                    <a:p>
                      <a:endParaRPr lang="tr-TR"/>
                    </a:p>
                  </a:txBody>
                  <a:tcP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239- ÖN LİSANS EĞİTİMİ, LİSANS EĞİTİMİ VE LİSANSÜSTÜ EĞİTİM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756- Yükseköğretim Kurumları Birinci 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11497- Muhtelif İşler</a:t>
                      </a:r>
                    </a:p>
                  </a:txBody>
                  <a:tcPr marL="6350" marR="6350" marT="6350" marB="0" anchor="ctr"/>
                </a:tc>
                <a:extLst>
                  <a:ext uri="{0D108BD9-81ED-4DB2-BD59-A6C34878D82A}">
                    <a16:rowId xmlns:a16="http://schemas.microsoft.com/office/drawing/2014/main" val="1841845728"/>
                  </a:ext>
                </a:extLst>
              </a:tr>
              <a:tr h="362314">
                <a:tc vMerge="1">
                  <a:txBody>
                    <a:bodyPr/>
                    <a:lstStyle/>
                    <a:p>
                      <a:endParaRPr lang="tr-TR"/>
                    </a:p>
                  </a:txBody>
                  <a:tcP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239- ÖN LİSANS EĞİTİMİ, LİSANS EĞİTİMİ VE LİSANSÜSTÜ EĞİTİM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220" marR="4220" marT="422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dirty="0" smtClean="0">
                          <a:effectLst/>
                          <a:latin typeface="Arial" panose="020B0604020202020204" pitchFamily="34" charset="0"/>
                          <a:cs typeface="Arial" panose="020B0604020202020204" pitchFamily="34" charset="0"/>
                        </a:rPr>
                        <a:t>756- Yükseköğretim Kurumları Birinci Öğretim</a:t>
                      </a: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6111- Yükseköğretim Kurumları Birinci Öğretim</a:t>
                      </a:r>
                    </a:p>
                  </a:txBody>
                  <a:tcPr marL="6350" marR="6350" marT="6350" marB="0" anchor="ctr"/>
                </a:tc>
                <a:extLst>
                  <a:ext uri="{0D108BD9-81ED-4DB2-BD59-A6C34878D82A}">
                    <a16:rowId xmlns:a16="http://schemas.microsoft.com/office/drawing/2014/main" val="2263044442"/>
                  </a:ext>
                </a:extLst>
              </a:tr>
              <a:tr h="362314">
                <a:tc vMerge="1">
                  <a:txBody>
                    <a:bodyPr/>
                    <a:lstStyle/>
                    <a:p>
                      <a:endParaRPr lang="tr-TR"/>
                    </a:p>
                  </a:txBody>
                  <a:tcPr/>
                </a:tc>
                <a:tc>
                  <a:txBody>
                    <a:bodyPr/>
                    <a:lstStyle/>
                    <a:p>
                      <a:pPr algn="l" fontAlgn="ctr"/>
                      <a:r>
                        <a:rPr lang="tr-TR" sz="1100" b="0" i="0" u="none" strike="noStrike">
                          <a:effectLst/>
                          <a:latin typeface="Arial" panose="020B0604020202020204" pitchFamily="34" charset="0"/>
                          <a:cs typeface="Arial" panose="020B0604020202020204" pitchFamily="34" charset="0"/>
                        </a:rPr>
                        <a:t>98- YÖNETİM VE DESTEK PROGRAMI</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900- ÜST YÖNETİM, İDARİ VE MALİ HİZMETLER</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9006- Genel Destek Hizmetleri</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6132- Genel Destek Hizmetleri</a:t>
                      </a:r>
                    </a:p>
                  </a:txBody>
                  <a:tcPr marL="6350" marR="6350" marT="6350" marB="0" anchor="ctr"/>
                </a:tc>
                <a:extLst>
                  <a:ext uri="{0D108BD9-81ED-4DB2-BD59-A6C34878D82A}">
                    <a16:rowId xmlns:a16="http://schemas.microsoft.com/office/drawing/2014/main" val="3757575819"/>
                  </a:ext>
                </a:extLst>
              </a:tr>
              <a:tr h="362314">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Personel Daire Başkanlığı</a:t>
                      </a: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98- YÖNETİM VE DESTEK PROGRAMI</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900- ÜST YÖNETİM, İDARİ VE MALİ HİZMETLER</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9002- İnsan Kaynakları Yönetimine İlişkin Faaliyetler</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6129- İnsan Kaynakları Yönetimine İlişkin Faaliyetler</a:t>
                      </a:r>
                    </a:p>
                  </a:txBody>
                  <a:tcPr marL="6350" marR="6350" marT="6350" marB="0" anchor="ctr"/>
                </a:tc>
                <a:extLst>
                  <a:ext uri="{0D108BD9-81ED-4DB2-BD59-A6C34878D82A}">
                    <a16:rowId xmlns:a16="http://schemas.microsoft.com/office/drawing/2014/main" val="102152302"/>
                  </a:ext>
                </a:extLst>
              </a:tr>
              <a:tr h="487684">
                <a:tc rowSpan="2">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Kütüphane ve Dokümantasyon Daire Başkanlığı</a:t>
                      </a: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765- Yükseköğretim Kurumları Bilgi ve Kültürel Kaynaklar ile Sportif Altyapının Geliştirilmesi Hizmetleri</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6120- Kültür Hizmetleri</a:t>
                      </a:r>
                    </a:p>
                  </a:txBody>
                  <a:tcPr marL="6350" marR="6350" marT="6350" marB="0" anchor="ctr"/>
                </a:tc>
                <a:extLst>
                  <a:ext uri="{0D108BD9-81ED-4DB2-BD59-A6C34878D82A}">
                    <a16:rowId xmlns:a16="http://schemas.microsoft.com/office/drawing/2014/main" val="1543717282"/>
                  </a:ext>
                </a:extLst>
              </a:tr>
              <a:tr h="487684">
                <a:tc vMerge="1">
                  <a:txBody>
                    <a:bodyPr/>
                    <a:lstStyle/>
                    <a:p>
                      <a:pPr algn="ctr" fontAlgn="ctr"/>
                      <a:endParaRPr lang="tr-TR" sz="1000" b="1" i="0" u="none" strike="noStrike" dirty="0">
                        <a:solidFill>
                          <a:srgbClr val="000000"/>
                        </a:solidFill>
                        <a:effectLst/>
                        <a:latin typeface="+mn-lt"/>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765- Yükseköğretim Kurumları Bilgi ve Kültürel Kaynaklar ile Sportif Altyapının Geliştirilmesi Hizmetleri</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13758- Yayın Alımları</a:t>
                      </a:r>
                    </a:p>
                  </a:txBody>
                  <a:tcPr marL="6350" marR="6350" marT="6350" marB="0" anchor="ctr"/>
                </a:tc>
                <a:extLst>
                  <a:ext uri="{0D108BD9-81ED-4DB2-BD59-A6C34878D82A}">
                    <a16:rowId xmlns:a16="http://schemas.microsoft.com/office/drawing/2014/main" val="748713266"/>
                  </a:ext>
                </a:extLst>
              </a:tr>
            </a:tbl>
          </a:graphicData>
        </a:graphic>
      </p:graphicFrame>
      <p:sp>
        <p:nvSpPr>
          <p:cNvPr id="4" name="Title 6">
            <a:extLst>
              <a:ext uri="{FF2B5EF4-FFF2-40B4-BE49-F238E27FC236}">
                <a16:creationId xmlns:a16="http://schemas.microsoft.com/office/drawing/2014/main" id="{79052FE8-75A0-D745-9894-2A15D2479C21}"/>
              </a:ext>
            </a:extLst>
          </p:cNvPr>
          <p:cNvSpPr txBox="1">
            <a:spLocks/>
          </p:cNvSpPr>
          <p:nvPr/>
        </p:nvSpPr>
        <p:spPr>
          <a:xfrm>
            <a:off x="16042" y="0"/>
            <a:ext cx="12175958" cy="1018709"/>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smtClean="0">
                <a:solidFill>
                  <a:schemeClr val="bg1"/>
                </a:solidFill>
                <a:latin typeface="Arial" panose="020B0604020202020204" pitchFamily="34" charset="0"/>
                <a:cs typeface="Arial" panose="020B0604020202020204" pitchFamily="34" charset="0"/>
              </a:rPr>
              <a:t>İDARİ BİRİMLERİ TARAFINDAN KULLANILAN PROGRAM/ALT PROGRAM/FAALİYET/ALT FAALİYETLER VE KODLARI</a:t>
            </a:r>
            <a:endParaRPr lang="tr-TR"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34611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İçerik Yer Tutucusu 22"/>
          <p:cNvGraphicFramePr>
            <a:graphicFrameLocks/>
          </p:cNvGraphicFramePr>
          <p:nvPr>
            <p:extLst>
              <p:ext uri="{D42A27DB-BD31-4B8C-83A1-F6EECF244321}">
                <p14:modId xmlns:p14="http://schemas.microsoft.com/office/powerpoint/2010/main" val="3336995208"/>
              </p:ext>
            </p:extLst>
          </p:nvPr>
        </p:nvGraphicFramePr>
        <p:xfrm>
          <a:off x="24000" y="0"/>
          <a:ext cx="12168001" cy="6922466"/>
        </p:xfrm>
        <a:graphic>
          <a:graphicData uri="http://schemas.openxmlformats.org/drawingml/2006/table">
            <a:tbl>
              <a:tblPr>
                <a:tableStyleId>{616DA210-FB5B-4158-B5E0-FEB733F419BA}</a:tableStyleId>
              </a:tblPr>
              <a:tblGrid>
                <a:gridCol w="1765472">
                  <a:extLst>
                    <a:ext uri="{9D8B030D-6E8A-4147-A177-3AD203B41FA5}">
                      <a16:colId xmlns:a16="http://schemas.microsoft.com/office/drawing/2014/main" val="3600054296"/>
                    </a:ext>
                  </a:extLst>
                </a:gridCol>
                <a:gridCol w="1775907">
                  <a:extLst>
                    <a:ext uri="{9D8B030D-6E8A-4147-A177-3AD203B41FA5}">
                      <a16:colId xmlns:a16="http://schemas.microsoft.com/office/drawing/2014/main" val="738063874"/>
                    </a:ext>
                  </a:extLst>
                </a:gridCol>
                <a:gridCol w="2524330">
                  <a:extLst>
                    <a:ext uri="{9D8B030D-6E8A-4147-A177-3AD203B41FA5}">
                      <a16:colId xmlns:a16="http://schemas.microsoft.com/office/drawing/2014/main" val="233626745"/>
                    </a:ext>
                  </a:extLst>
                </a:gridCol>
                <a:gridCol w="3051146">
                  <a:extLst>
                    <a:ext uri="{9D8B030D-6E8A-4147-A177-3AD203B41FA5}">
                      <a16:colId xmlns:a16="http://schemas.microsoft.com/office/drawing/2014/main" val="2534493953"/>
                    </a:ext>
                  </a:extLst>
                </a:gridCol>
                <a:gridCol w="3051146">
                  <a:extLst>
                    <a:ext uri="{9D8B030D-6E8A-4147-A177-3AD203B41FA5}">
                      <a16:colId xmlns:a16="http://schemas.microsoft.com/office/drawing/2014/main" val="3513330871"/>
                    </a:ext>
                  </a:extLst>
                </a:gridCol>
              </a:tblGrid>
              <a:tr h="1036628">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HARCAMA BİRİMİ</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PROGRAM</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ALT PROGRAM</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FAALİYET</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ALT FAALİYET</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extLst>
                  <a:ext uri="{0D108BD9-81ED-4DB2-BD59-A6C34878D82A}">
                    <a16:rowId xmlns:a16="http://schemas.microsoft.com/office/drawing/2014/main" val="1717709895"/>
                  </a:ext>
                </a:extLst>
              </a:tr>
              <a:tr h="438543">
                <a:tc rowSpan="5">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Sağlık, Kültür ve Spor Daire Başkanlığı</a:t>
                      </a:r>
                    </a:p>
                  </a:txBody>
                  <a:tcPr marL="4220" marR="4220" marT="4220"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62- YÜKSEKÖĞRETİM</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241- YÜKSEKÖĞRETİMDE ÖĞRENCİ YAŞAMI</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r>
                        <a:rPr lang="tr-TR" sz="1100" dirty="0" smtClean="0">
                          <a:latin typeface="Arial" panose="020B0604020202020204" pitchFamily="34" charset="0"/>
                          <a:cs typeface="Arial" panose="020B0604020202020204" pitchFamily="34" charset="0"/>
                        </a:rPr>
                        <a:t>769-Yükseköğretimde Barınma Hizmetleri</a:t>
                      </a:r>
                      <a:endParaRPr lang="tr-TR" sz="1100" dirty="0">
                        <a:latin typeface="Arial" panose="020B0604020202020204" pitchFamily="34" charset="0"/>
                        <a:cs typeface="Arial" panose="020B0604020202020204" pitchFamily="34" charset="0"/>
                      </a:endParaRPr>
                    </a:p>
                  </a:txBody>
                  <a:tcPr marL="4415" marR="4415" marT="4415" marB="0" anchor="ctr"/>
                </a:tc>
                <a:tc>
                  <a:txBody>
                    <a:bodyPr/>
                    <a:lstStyle/>
                    <a:p>
                      <a:r>
                        <a:rPr lang="tr-TR" sz="1100" dirty="0" smtClean="0">
                          <a:latin typeface="Arial" panose="020B0604020202020204" pitchFamily="34" charset="0"/>
                          <a:cs typeface="Arial" panose="020B0604020202020204" pitchFamily="34" charset="0"/>
                        </a:rPr>
                        <a:t>6124-Yükseköğretimde Barınma Hizmetleri</a:t>
                      </a:r>
                      <a:endParaRPr lang="tr-TR" sz="1100" dirty="0">
                        <a:latin typeface="Arial" panose="020B0604020202020204" pitchFamily="34" charset="0"/>
                        <a:cs typeface="Arial" panose="020B0604020202020204" pitchFamily="34" charset="0"/>
                      </a:endParaRPr>
                    </a:p>
                  </a:txBody>
                  <a:tcPr marL="4415" marR="4415" marT="4415" marB="0" anchor="ctr"/>
                </a:tc>
                <a:extLst>
                  <a:ext uri="{0D108BD9-81ED-4DB2-BD59-A6C34878D82A}">
                    <a16:rowId xmlns:a16="http://schemas.microsoft.com/office/drawing/2014/main" val="3977046459"/>
                  </a:ext>
                </a:extLst>
              </a:tr>
              <a:tr h="438543">
                <a:tc vMerge="1">
                  <a:txBody>
                    <a:bodyPr/>
                    <a:lstStyle/>
                    <a:p>
                      <a:endParaRPr lang="tr-TR"/>
                    </a:p>
                  </a:txBody>
                  <a:tcP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62- YÜKSEKÖĞRETİM</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241- YÜKSEKÖĞRETİMDE ÖĞRENCİ YAŞAMI</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770- Yükseköğretimde Beslenme Hizmetleri</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6125- </a:t>
                      </a:r>
                      <a:r>
                        <a:rPr lang="tr-TR" sz="1100" b="0" i="0" u="none" strike="noStrike" dirty="0">
                          <a:solidFill>
                            <a:srgbClr val="000000"/>
                          </a:solidFill>
                          <a:effectLst/>
                          <a:latin typeface="Arial" panose="020B0604020202020204" pitchFamily="34" charset="0"/>
                          <a:cs typeface="Arial" panose="020B0604020202020204" pitchFamily="34" charset="0"/>
                        </a:rPr>
                        <a:t>Yükseköğretimde Beslenme Hizmetleri</a:t>
                      </a:r>
                    </a:p>
                  </a:txBody>
                  <a:tcPr marL="4415" marR="4415" marT="4415" marB="0" anchor="ctr"/>
                </a:tc>
                <a:extLst>
                  <a:ext uri="{0D108BD9-81ED-4DB2-BD59-A6C34878D82A}">
                    <a16:rowId xmlns:a16="http://schemas.microsoft.com/office/drawing/2014/main" val="3374077184"/>
                  </a:ext>
                </a:extLst>
              </a:tr>
              <a:tr h="438543">
                <a:tc vMerge="1">
                  <a:txBody>
                    <a:bodyPr/>
                    <a:lstStyle/>
                    <a:p>
                      <a:endParaRPr lang="tr-TR"/>
                    </a:p>
                  </a:txBody>
                  <a:tcP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62- YÜKSEKÖĞRETİM</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241- YÜKSEKÖĞRETİMDE ÖĞRENCİ YAŞAMI</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a:solidFill>
                            <a:srgbClr val="000000"/>
                          </a:solidFill>
                          <a:effectLst/>
                          <a:latin typeface="Arial" panose="020B0604020202020204" pitchFamily="34" charset="0"/>
                          <a:cs typeface="Arial" panose="020B0604020202020204" pitchFamily="34" charset="0"/>
                        </a:rPr>
                        <a:t>772- Yükseköğretimde Kültür ve Spor Hizmetleri</a:t>
                      </a: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6127- </a:t>
                      </a:r>
                      <a:r>
                        <a:rPr lang="tr-TR" sz="1100" b="0" i="0" u="none" strike="noStrike" dirty="0">
                          <a:solidFill>
                            <a:srgbClr val="000000"/>
                          </a:solidFill>
                          <a:effectLst/>
                          <a:latin typeface="Arial" panose="020B0604020202020204" pitchFamily="34" charset="0"/>
                          <a:cs typeface="Arial" panose="020B0604020202020204" pitchFamily="34" charset="0"/>
                        </a:rPr>
                        <a:t>Yükseköğretimde Kültür ve Spor Hizmetleri</a:t>
                      </a:r>
                    </a:p>
                  </a:txBody>
                  <a:tcPr marL="4415" marR="4415" marT="4415" marB="0" anchor="ctr"/>
                </a:tc>
                <a:extLst>
                  <a:ext uri="{0D108BD9-81ED-4DB2-BD59-A6C34878D82A}">
                    <a16:rowId xmlns:a16="http://schemas.microsoft.com/office/drawing/2014/main" val="1051173728"/>
                  </a:ext>
                </a:extLst>
              </a:tr>
              <a:tr h="438543">
                <a:tc vMerge="1">
                  <a:txBody>
                    <a:bodyPr/>
                    <a:lstStyle/>
                    <a:p>
                      <a:pPr algn="l" fontAlgn="ctr"/>
                      <a:endParaRPr lang="tr-TR" sz="1200" b="1" i="0" u="none" strike="noStrike" dirty="0">
                        <a:solidFill>
                          <a:srgbClr val="000000"/>
                        </a:solidFill>
                        <a:effectLst/>
                        <a:latin typeface="+mn-lt"/>
                      </a:endParaRPr>
                    </a:p>
                  </a:txBody>
                  <a:tcPr marL="4220" marR="4220" marT="4220"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62- YÜKSEKÖĞRETİM</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241- YÜKSEKÖĞRETİMDE ÖĞRENCİ YAŞAMI</a:t>
                      </a:r>
                      <a:endParaRPr lang="tr-TR" sz="1100" b="0" i="0" u="none" strike="noStrike" dirty="0">
                        <a:solidFill>
                          <a:srgbClr val="000000"/>
                        </a:solidFill>
                        <a:effectLst/>
                        <a:latin typeface="Arial" panose="020B0604020202020204" pitchFamily="34" charset="0"/>
                        <a:cs typeface="Arial" panose="020B0604020202020204" pitchFamily="34" charset="0"/>
                      </a:endParaRPr>
                    </a:p>
                  </a:txBody>
                  <a:tcPr marL="4415" marR="4415" marT="4415" marB="0" anchor="ctr"/>
                </a:tc>
                <a:tc>
                  <a:txBody>
                    <a:bodyPr/>
                    <a:lstStyle/>
                    <a:p>
                      <a:pPr algn="l" fontAlgn="ctr"/>
                      <a:r>
                        <a:rPr lang="tr-TR" sz="1100" b="0" i="0" u="none" strike="noStrike" dirty="0">
                          <a:solidFill>
                            <a:srgbClr val="000000"/>
                          </a:solidFill>
                          <a:effectLst/>
                          <a:latin typeface="Arial" panose="020B0604020202020204" pitchFamily="34" charset="0"/>
                          <a:cs typeface="Arial" panose="020B0604020202020204" pitchFamily="34" charset="0"/>
                        </a:rPr>
                        <a:t>773- Yükseköğretimde Öğrenci Yaşamına İlişkin Diğer Hizmetler </a:t>
                      </a:r>
                    </a:p>
                  </a:txBody>
                  <a:tcPr marL="4415" marR="4415" marT="4415" marB="0" anchor="ctr"/>
                </a:tc>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6128- </a:t>
                      </a:r>
                      <a:r>
                        <a:rPr lang="tr-TR" sz="1100" b="0" i="0" u="none" strike="noStrike" dirty="0">
                          <a:solidFill>
                            <a:srgbClr val="000000"/>
                          </a:solidFill>
                          <a:effectLst/>
                          <a:latin typeface="Arial" panose="020B0604020202020204" pitchFamily="34" charset="0"/>
                          <a:cs typeface="Arial" panose="020B0604020202020204" pitchFamily="34" charset="0"/>
                        </a:rPr>
                        <a:t>Yükseköğretimde Öğrenci Yaşamına İlişkin Diğer Hizmetler </a:t>
                      </a:r>
                    </a:p>
                  </a:txBody>
                  <a:tcPr marL="4415" marR="4415" marT="4415" marB="0" anchor="ctr"/>
                </a:tc>
                <a:extLst>
                  <a:ext uri="{0D108BD9-81ED-4DB2-BD59-A6C34878D82A}">
                    <a16:rowId xmlns:a16="http://schemas.microsoft.com/office/drawing/2014/main" val="1420026243"/>
                  </a:ext>
                </a:extLst>
              </a:tr>
              <a:tr h="503006">
                <a:tc vMerge="1">
                  <a:txBody>
                    <a:bodyPr/>
                    <a:lstStyle/>
                    <a:p>
                      <a:pPr algn="ctr" fontAlgn="ctr"/>
                      <a:endParaRPr lang="tr-TR" sz="1000" b="1" i="0" u="none" strike="noStrike" dirty="0">
                        <a:solidFill>
                          <a:srgbClr val="000000"/>
                        </a:solidFill>
                        <a:effectLst/>
                        <a:latin typeface="+mn-lt"/>
                      </a:endParaRP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alpha val="64000"/>
                      </a:schemeClr>
                    </a:solidFill>
                  </a:tcPr>
                </a:tc>
                <a:tc>
                  <a:txBody>
                    <a:bodyPr/>
                    <a:lstStyle/>
                    <a:p>
                      <a:pPr algn="l" fontAlgn="ctr"/>
                      <a:r>
                        <a:rPr lang="tr-TR" sz="1100" b="0" i="0" u="none" strike="noStrike" dirty="0">
                          <a:effectLst/>
                          <a:latin typeface="Arial" panose="020B0604020202020204" pitchFamily="34" charset="0"/>
                          <a:cs typeface="Arial" panose="020B0604020202020204" pitchFamily="34" charset="0"/>
                        </a:rPr>
                        <a:t>98- YÖNETİM VE DESTEK PROGRAMI</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900- ÜST YÖNETİM, İDARİ VE MALİ HİZMETLER</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9037- Yükseköğretimde Öğrencilere Yönelik İdari Hizmetler</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13442- Yükseköğretimde Öğrencilere Yönelik İdari Hizmetler</a:t>
                      </a:r>
                    </a:p>
                  </a:txBody>
                  <a:tcPr marL="6350" marR="6350" marT="6350" marB="0" anchor="ctr"/>
                </a:tc>
                <a:extLst>
                  <a:ext uri="{0D108BD9-81ED-4DB2-BD59-A6C34878D82A}">
                    <a16:rowId xmlns:a16="http://schemas.microsoft.com/office/drawing/2014/main" val="1506694299"/>
                  </a:ext>
                </a:extLst>
              </a:tr>
              <a:tr h="438543">
                <a:tc rowSpan="3">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Bilgi İşlem Daire Başkanlığı</a:t>
                      </a: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756- Yükseköğretim Kurumları Birinci 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11497- Muhtelif İşler</a:t>
                      </a:r>
                    </a:p>
                  </a:txBody>
                  <a:tcPr marL="6350" marR="6350" marT="6350" marB="0" anchor="ctr"/>
                </a:tc>
                <a:extLst>
                  <a:ext uri="{0D108BD9-81ED-4DB2-BD59-A6C34878D82A}">
                    <a16:rowId xmlns:a16="http://schemas.microsoft.com/office/drawing/2014/main" val="320655624"/>
                  </a:ext>
                </a:extLst>
              </a:tr>
              <a:tr h="438543">
                <a:tc vMerge="1">
                  <a:txBody>
                    <a:bodyPr/>
                    <a:lstStyle/>
                    <a:p>
                      <a:pPr algn="l" fontAlgn="ctr"/>
                      <a:endParaRPr lang="tr-TR" sz="12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756- Yükseköğretim Kurumları Birinci 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6111- Yükseköğretim Kurumları Birinci Öğretim</a:t>
                      </a:r>
                    </a:p>
                  </a:txBody>
                  <a:tcPr marL="6350" marR="6350" marT="6350" marB="0" anchor="ctr"/>
                </a:tc>
                <a:extLst>
                  <a:ext uri="{0D108BD9-81ED-4DB2-BD59-A6C34878D82A}">
                    <a16:rowId xmlns:a16="http://schemas.microsoft.com/office/drawing/2014/main" val="3136490138"/>
                  </a:ext>
                </a:extLst>
              </a:tr>
              <a:tr h="438543">
                <a:tc vMerge="1">
                  <a:txBody>
                    <a:bodyPr/>
                    <a:lstStyle/>
                    <a:p>
                      <a:pPr algn="l" fontAlgn="ctr"/>
                      <a:endParaRPr lang="tr-TR" sz="12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98- YÖNETİM VE DESTEK PROGRAMI</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900- ÜST YÖNETİM, İDARİ VE MALİ HİZMETLER</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9003- Bilgi Teknolojilerine Yönelik Faaliyetler</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6130- Bilgi Teknolojilerine Yönelik Faaliyetler</a:t>
                      </a:r>
                    </a:p>
                  </a:txBody>
                  <a:tcPr marL="6350" marR="6350" marT="6350" marB="0" anchor="ctr"/>
                </a:tc>
                <a:extLst>
                  <a:ext uri="{0D108BD9-81ED-4DB2-BD59-A6C34878D82A}">
                    <a16:rowId xmlns:a16="http://schemas.microsoft.com/office/drawing/2014/main" val="1841845728"/>
                  </a:ext>
                </a:extLst>
              </a:tr>
              <a:tr h="438543">
                <a:tc rowSpan="5">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Yapı İşleri ve Teknik Daire Başkanlığı</a:t>
                      </a:r>
                    </a:p>
                    <a:p>
                      <a:pPr algn="l" fontAlgn="ctr"/>
                      <a:endParaRPr lang="tr-TR" sz="11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757- Doktora ve Tıpta Uzmanlık Eğitimi</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6112- Doktora ve Tıpta Uzmanlık Eğitimi</a:t>
                      </a:r>
                    </a:p>
                  </a:txBody>
                  <a:tcPr marL="6350" marR="6350" marT="6350" marB="0" anchor="ctr"/>
                </a:tc>
                <a:extLst>
                  <a:ext uri="{0D108BD9-81ED-4DB2-BD59-A6C34878D82A}">
                    <a16:rowId xmlns:a16="http://schemas.microsoft.com/office/drawing/2014/main" val="2263044442"/>
                  </a:ext>
                </a:extLst>
              </a:tr>
              <a:tr h="438543">
                <a:tc vMerge="1">
                  <a:txBody>
                    <a:bodyPr/>
                    <a:lstStyle/>
                    <a:p>
                      <a:pPr algn="l" fontAlgn="ctr"/>
                      <a:endParaRPr lang="tr-TR" sz="12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756- Yükseköğretim Kurumları Birinci Öğretim</a:t>
                      </a: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11494- Çeşitli Ünitelerin Etüt Projesi</a:t>
                      </a:r>
                    </a:p>
                  </a:txBody>
                  <a:tcPr marL="6350" marR="6350" marT="6350" marB="0" anchor="ctr"/>
                </a:tc>
                <a:extLst>
                  <a:ext uri="{0D108BD9-81ED-4DB2-BD59-A6C34878D82A}">
                    <a16:rowId xmlns:a16="http://schemas.microsoft.com/office/drawing/2014/main" val="3757575819"/>
                  </a:ext>
                </a:extLst>
              </a:tr>
              <a:tr h="438543">
                <a:tc vMerge="1">
                  <a:txBody>
                    <a:bodyPr/>
                    <a:lstStyle/>
                    <a:p>
                      <a:pPr algn="l" fontAlgn="ctr"/>
                      <a:endParaRPr lang="tr-TR" sz="12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756- Yükseköğretim Kurumları Birinci Öğretim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350" marR="6350" marT="6350" marB="0" anchor="ctr"/>
                </a:tc>
                <a:tc>
                  <a:txBody>
                    <a:bodyPr/>
                    <a:lstStyle/>
                    <a:p>
                      <a:pPr algn="l" fontAlgn="ctr"/>
                      <a:r>
                        <a:rPr lang="tr-TR" sz="1100" b="0" i="0" u="none" strike="noStrike">
                          <a:effectLst/>
                          <a:latin typeface="Arial" panose="020B0604020202020204" pitchFamily="34" charset="0"/>
                          <a:cs typeface="Arial" panose="020B0604020202020204" pitchFamily="34" charset="0"/>
                        </a:rPr>
                        <a:t>11485- Gemi Adamları ve Kılavuz Kaptanlar Eğitim Merkezi</a:t>
                      </a:r>
                    </a:p>
                  </a:txBody>
                  <a:tcPr marL="6350" marR="6350" marT="6350" marB="0" anchor="ctr"/>
                </a:tc>
                <a:extLst>
                  <a:ext uri="{0D108BD9-81ED-4DB2-BD59-A6C34878D82A}">
                    <a16:rowId xmlns:a16="http://schemas.microsoft.com/office/drawing/2014/main" val="102152302"/>
                  </a:ext>
                </a:extLst>
              </a:tr>
              <a:tr h="498701">
                <a:tc vMerge="1">
                  <a:txBody>
                    <a:bodyPr/>
                    <a:lstStyle/>
                    <a:p>
                      <a:pPr algn="l" fontAlgn="ctr"/>
                      <a:endParaRPr lang="tr-TR" sz="12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756- Yükseköğretim Kurumları Birinci Öğretim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350" marR="6350" marT="6350" marB="0" anchor="ctr"/>
                </a:tc>
                <a:tc>
                  <a:txBody>
                    <a:bodyPr/>
                    <a:lstStyle/>
                    <a:p>
                      <a:pPr algn="l" fontAlgn="ctr"/>
                      <a:r>
                        <a:rPr lang="nn-NO" sz="1100" b="0" i="0" u="none" strike="noStrike">
                          <a:effectLst/>
                          <a:latin typeface="Arial" panose="020B0604020202020204" pitchFamily="34" charset="0"/>
                          <a:cs typeface="Arial" panose="020B0604020202020204" pitchFamily="34" charset="0"/>
                        </a:rPr>
                        <a:t>13499- Hangar ve Atölyeler Binası</a:t>
                      </a:r>
                    </a:p>
                  </a:txBody>
                  <a:tcPr marL="6350" marR="6350" marT="6350" marB="0" anchor="ctr"/>
                </a:tc>
                <a:extLst>
                  <a:ext uri="{0D108BD9-81ED-4DB2-BD59-A6C34878D82A}">
                    <a16:rowId xmlns:a16="http://schemas.microsoft.com/office/drawing/2014/main" val="1543717282"/>
                  </a:ext>
                </a:extLst>
              </a:tr>
              <a:tr h="498701">
                <a:tc vMerge="1">
                  <a:txBody>
                    <a:bodyPr/>
                    <a:lstStyle/>
                    <a:p>
                      <a:pPr algn="l" fontAlgn="ctr"/>
                      <a:endParaRPr lang="tr-TR" sz="12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756- Yükseköğretim Kurumları Birinci Öğretim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11420- Kampüs Altyapısı</a:t>
                      </a:r>
                    </a:p>
                  </a:txBody>
                  <a:tcPr marL="6350" marR="6350" marT="6350" marB="0" anchor="ctr"/>
                </a:tc>
                <a:extLst>
                  <a:ext uri="{0D108BD9-81ED-4DB2-BD59-A6C34878D82A}">
                    <a16:rowId xmlns:a16="http://schemas.microsoft.com/office/drawing/2014/main" val="748713266"/>
                  </a:ext>
                </a:extLst>
              </a:tr>
            </a:tbl>
          </a:graphicData>
        </a:graphic>
      </p:graphicFrame>
    </p:spTree>
    <p:extLst>
      <p:ext uri="{BB962C8B-B14F-4D97-AF65-F5344CB8AC3E}">
        <p14:creationId xmlns:p14="http://schemas.microsoft.com/office/powerpoint/2010/main" val="10204179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22"/>
          <p:cNvGraphicFramePr>
            <a:graphicFrameLocks/>
          </p:cNvGraphicFramePr>
          <p:nvPr>
            <p:extLst>
              <p:ext uri="{D42A27DB-BD31-4B8C-83A1-F6EECF244321}">
                <p14:modId xmlns:p14="http://schemas.microsoft.com/office/powerpoint/2010/main" val="2417489395"/>
              </p:ext>
            </p:extLst>
          </p:nvPr>
        </p:nvGraphicFramePr>
        <p:xfrm>
          <a:off x="24000" y="0"/>
          <a:ext cx="12168001" cy="4326194"/>
        </p:xfrm>
        <a:graphic>
          <a:graphicData uri="http://schemas.openxmlformats.org/drawingml/2006/table">
            <a:tbl>
              <a:tblPr>
                <a:tableStyleId>{616DA210-FB5B-4158-B5E0-FEB733F419BA}</a:tableStyleId>
              </a:tblPr>
              <a:tblGrid>
                <a:gridCol w="1765472">
                  <a:extLst>
                    <a:ext uri="{9D8B030D-6E8A-4147-A177-3AD203B41FA5}">
                      <a16:colId xmlns:a16="http://schemas.microsoft.com/office/drawing/2014/main" val="3600054296"/>
                    </a:ext>
                  </a:extLst>
                </a:gridCol>
                <a:gridCol w="1775907">
                  <a:extLst>
                    <a:ext uri="{9D8B030D-6E8A-4147-A177-3AD203B41FA5}">
                      <a16:colId xmlns:a16="http://schemas.microsoft.com/office/drawing/2014/main" val="738063874"/>
                    </a:ext>
                  </a:extLst>
                </a:gridCol>
                <a:gridCol w="2524330">
                  <a:extLst>
                    <a:ext uri="{9D8B030D-6E8A-4147-A177-3AD203B41FA5}">
                      <a16:colId xmlns:a16="http://schemas.microsoft.com/office/drawing/2014/main" val="233626745"/>
                    </a:ext>
                  </a:extLst>
                </a:gridCol>
                <a:gridCol w="3051146">
                  <a:extLst>
                    <a:ext uri="{9D8B030D-6E8A-4147-A177-3AD203B41FA5}">
                      <a16:colId xmlns:a16="http://schemas.microsoft.com/office/drawing/2014/main" val="2534493953"/>
                    </a:ext>
                  </a:extLst>
                </a:gridCol>
                <a:gridCol w="3051146">
                  <a:extLst>
                    <a:ext uri="{9D8B030D-6E8A-4147-A177-3AD203B41FA5}">
                      <a16:colId xmlns:a16="http://schemas.microsoft.com/office/drawing/2014/main" val="3513330871"/>
                    </a:ext>
                  </a:extLst>
                </a:gridCol>
              </a:tblGrid>
              <a:tr h="1192554">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HARCAMA BİRİMİ</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PROGRAM</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ALT PROGRAM</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FAALİYET</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tc>
                  <a:txBody>
                    <a:bodyPr/>
                    <a:lstStyle/>
                    <a:p>
                      <a:pPr algn="ctr" fontAlgn="ctr"/>
                      <a:r>
                        <a:rPr lang="tr-TR" sz="1400" b="1" u="none" strike="noStrike" dirty="0">
                          <a:solidFill>
                            <a:schemeClr val="bg1"/>
                          </a:solidFill>
                          <a:effectLst/>
                          <a:latin typeface="Arial" panose="020B0604020202020204" pitchFamily="34" charset="0"/>
                          <a:cs typeface="Arial" panose="020B0604020202020204" pitchFamily="34" charset="0"/>
                        </a:rPr>
                        <a:t>ALT FAALİYET</a:t>
                      </a:r>
                      <a:endParaRPr lang="tr-TR" sz="1400" b="1" i="0" u="none" strike="noStrike" dirty="0">
                        <a:solidFill>
                          <a:schemeClr val="bg1"/>
                        </a:solidFill>
                        <a:effectLst/>
                        <a:latin typeface="Arial" panose="020B0604020202020204" pitchFamily="34" charset="0"/>
                        <a:cs typeface="Arial" panose="020B0604020202020204" pitchFamily="34" charset="0"/>
                      </a:endParaRPr>
                    </a:p>
                  </a:txBody>
                  <a:tcPr marL="4220" marR="4220" marT="4220" marB="0" anchor="ctr">
                    <a:solidFill>
                      <a:srgbClr val="D02147"/>
                    </a:solidFill>
                  </a:tcPr>
                </a:tc>
                <a:extLst>
                  <a:ext uri="{0D108BD9-81ED-4DB2-BD59-A6C34878D82A}">
                    <a16:rowId xmlns:a16="http://schemas.microsoft.com/office/drawing/2014/main" val="1717709895"/>
                  </a:ext>
                </a:extLst>
              </a:tr>
              <a:tr h="504507">
                <a:tc rowSpan="3">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Yapı İşleri ve Teknik Daire Başkanlığı</a:t>
                      </a:r>
                    </a:p>
                  </a:txBody>
                  <a:tcPr marL="4220" marR="4220" marT="422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756- Yükseköğretim Kurumları Birinci Öğretim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350" marR="6350" marT="6350" marB="0" anchor="ctr"/>
                </a:tc>
                <a:tc>
                  <a:txBody>
                    <a:bodyPr/>
                    <a:lstStyle/>
                    <a:p>
                      <a:pPr algn="l" fontAlgn="ctr"/>
                      <a:r>
                        <a:rPr lang="tr-TR" sz="1000" b="0" i="0" u="none" strike="noStrike">
                          <a:effectLst/>
                          <a:latin typeface="Tahoma" panose="020B0604030504040204" pitchFamily="34" charset="0"/>
                        </a:rPr>
                        <a:t>11497- Muhtelif İşler</a:t>
                      </a:r>
                    </a:p>
                  </a:txBody>
                  <a:tcPr marL="6350" marR="6350" marT="6350" marB="0" anchor="ctr"/>
                </a:tc>
                <a:extLst>
                  <a:ext uri="{0D108BD9-81ED-4DB2-BD59-A6C34878D82A}">
                    <a16:rowId xmlns:a16="http://schemas.microsoft.com/office/drawing/2014/main" val="3977046459"/>
                  </a:ext>
                </a:extLst>
              </a:tr>
              <a:tr h="504507">
                <a:tc vMerge="1">
                  <a:txBody>
                    <a:bodyPr/>
                    <a:lstStyle/>
                    <a:p>
                      <a:endParaRPr lang="tr-TR"/>
                    </a:p>
                  </a:txBody>
                  <a:tcP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756- Yükseköğretim Kurumları Birinci Öğretim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350" marR="6350" marT="6350" marB="0" anchor="ctr"/>
                </a:tc>
                <a:tc>
                  <a:txBody>
                    <a:bodyPr/>
                    <a:lstStyle/>
                    <a:p>
                      <a:pPr algn="l" fontAlgn="ctr"/>
                      <a:r>
                        <a:rPr lang="tr-TR" sz="1000" b="0" i="0" u="none" strike="noStrike">
                          <a:effectLst/>
                          <a:latin typeface="Tahoma" panose="020B0604030504040204" pitchFamily="34" charset="0"/>
                        </a:rPr>
                        <a:t>11505- Spor Kompleksi</a:t>
                      </a:r>
                    </a:p>
                  </a:txBody>
                  <a:tcPr marL="6350" marR="6350" marT="6350" marB="0" anchor="ctr"/>
                </a:tc>
                <a:extLst>
                  <a:ext uri="{0D108BD9-81ED-4DB2-BD59-A6C34878D82A}">
                    <a16:rowId xmlns:a16="http://schemas.microsoft.com/office/drawing/2014/main" val="3374077184"/>
                  </a:ext>
                </a:extLst>
              </a:tr>
              <a:tr h="504507">
                <a:tc vMerge="1">
                  <a:txBody>
                    <a:bodyPr/>
                    <a:lstStyle/>
                    <a:p>
                      <a:endParaRPr lang="tr-TR"/>
                    </a:p>
                  </a:txBody>
                  <a:tcPr/>
                </a:tc>
                <a:tc>
                  <a:txBody>
                    <a:bodyPr/>
                    <a:lstStyle/>
                    <a:p>
                      <a:pPr algn="l" fontAlgn="ctr"/>
                      <a:r>
                        <a:rPr lang="tr-TR" sz="1100" b="0" i="0" u="none" strike="noStrike" dirty="0">
                          <a:effectLst/>
                          <a:latin typeface="Arial" panose="020B0604020202020204" pitchFamily="34" charset="0"/>
                          <a:cs typeface="Arial" panose="020B0604020202020204" pitchFamily="34" charset="0"/>
                        </a:rPr>
                        <a:t>62- YÜKSEKÖĞRETİM</a:t>
                      </a:r>
                    </a:p>
                  </a:txBody>
                  <a:tcPr marL="6350" marR="6350" marT="6350" marB="0" anchor="ctr"/>
                </a:tc>
                <a:tc>
                  <a:txBody>
                    <a:bodyPr/>
                    <a:lstStyle/>
                    <a:p>
                      <a:pPr algn="l" fontAlgn="ctr"/>
                      <a:r>
                        <a:rPr lang="tr-TR" sz="1100" b="0" i="0" u="none" strike="noStrike" dirty="0">
                          <a:effectLst/>
                          <a:latin typeface="Arial" panose="020B0604020202020204" pitchFamily="34" charset="0"/>
                          <a:cs typeface="Arial" panose="020B0604020202020204" pitchFamily="34" charset="0"/>
                        </a:rPr>
                        <a:t>239- ÖN LİSANS EĞİTİMİ, LİSANS EĞİTİMİ VE LİSANSÜSTÜ EĞİTİM</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756- Yükseköğretim Kurumları Birinci Öğretim</a:t>
                      </a:r>
                      <a:endParaRPr kumimoji="0" lang="tr-T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350" marR="6350" marT="6350" marB="0" anchor="ctr"/>
                </a:tc>
                <a:tc>
                  <a:txBody>
                    <a:bodyPr/>
                    <a:lstStyle/>
                    <a:p>
                      <a:pPr algn="l" fontAlgn="ctr"/>
                      <a:r>
                        <a:rPr lang="tr-TR" sz="1000" b="0" i="0" u="none" strike="noStrike" dirty="0">
                          <a:effectLst/>
                          <a:latin typeface="Tahoma" panose="020B0604030504040204" pitchFamily="34" charset="0"/>
                        </a:rPr>
                        <a:t>6111- Yükseköğretim Kurumları Birinci Öğretim</a:t>
                      </a:r>
                    </a:p>
                  </a:txBody>
                  <a:tcPr marL="6350" marR="6350" marT="6350" marB="0" anchor="ctr"/>
                </a:tc>
                <a:extLst>
                  <a:ext uri="{0D108BD9-81ED-4DB2-BD59-A6C34878D82A}">
                    <a16:rowId xmlns:a16="http://schemas.microsoft.com/office/drawing/2014/main" val="1051173728"/>
                  </a:ext>
                </a:extLst>
              </a:tr>
              <a:tr h="504507">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Öğrenci İşleri Daire Başkanlığı</a:t>
                      </a:r>
                    </a:p>
                  </a:txBody>
                  <a:tcPr marL="4220" marR="4220" marT="4220" marB="0" anchor="ctr"/>
                </a:tc>
                <a:tc>
                  <a:txBody>
                    <a:bodyPr/>
                    <a:lstStyle/>
                    <a:p>
                      <a:pPr algn="l" fontAlgn="ctr"/>
                      <a:r>
                        <a:rPr lang="tr-TR" sz="1000" b="0" i="0" u="none" strike="noStrike">
                          <a:effectLst/>
                          <a:latin typeface="Tahoma" panose="020B0604030504040204" pitchFamily="34" charset="0"/>
                        </a:rPr>
                        <a:t>98- YÖNETİM VE DESTEK PROGRAMI</a:t>
                      </a:r>
                    </a:p>
                  </a:txBody>
                  <a:tcPr marL="6350" marR="6350" marT="6350" marB="0" anchor="ctr"/>
                </a:tc>
                <a:tc>
                  <a:txBody>
                    <a:bodyPr/>
                    <a:lstStyle/>
                    <a:p>
                      <a:pPr algn="l" fontAlgn="ctr"/>
                      <a:r>
                        <a:rPr lang="tr-TR" sz="1000" b="0" i="0" u="none" strike="noStrike">
                          <a:effectLst/>
                          <a:latin typeface="Tahoma" panose="020B0604030504040204" pitchFamily="34" charset="0"/>
                        </a:rPr>
                        <a:t>900- ÜST YÖNETİM, İDARİ VE MALİ HİZMETLER</a:t>
                      </a:r>
                    </a:p>
                  </a:txBody>
                  <a:tcPr marL="6350" marR="6350" marT="6350" marB="0" anchor="ctr"/>
                </a:tc>
                <a:tc>
                  <a:txBody>
                    <a:bodyPr/>
                    <a:lstStyle/>
                    <a:p>
                      <a:pPr algn="l" fontAlgn="ctr"/>
                      <a:r>
                        <a:rPr lang="tr-TR" sz="1000" b="0" i="0" u="none" strike="noStrike">
                          <a:effectLst/>
                          <a:latin typeface="Tahoma" panose="020B0604030504040204" pitchFamily="34" charset="0"/>
                        </a:rPr>
                        <a:t>9037- Yükseköğretimde Öğrencilere Yönelik İdari Hizmetler</a:t>
                      </a:r>
                    </a:p>
                  </a:txBody>
                  <a:tcPr marL="6350" marR="6350" marT="6350" marB="0" anchor="ctr"/>
                </a:tc>
                <a:tc>
                  <a:txBody>
                    <a:bodyPr/>
                    <a:lstStyle/>
                    <a:p>
                      <a:pPr algn="l" fontAlgn="ctr"/>
                      <a:r>
                        <a:rPr lang="tr-TR" sz="1000" b="0" i="0" u="none" strike="noStrike" dirty="0">
                          <a:effectLst/>
                          <a:latin typeface="Tahoma" panose="020B0604030504040204" pitchFamily="34" charset="0"/>
                        </a:rPr>
                        <a:t>13442- Yükseköğretimde Öğrencilere Yönelik İdari Hizmetler</a:t>
                      </a:r>
                    </a:p>
                  </a:txBody>
                  <a:tcPr marL="6350" marR="6350" marT="6350" marB="0" anchor="ctr"/>
                </a:tc>
                <a:extLst>
                  <a:ext uri="{0D108BD9-81ED-4DB2-BD59-A6C34878D82A}">
                    <a16:rowId xmlns:a16="http://schemas.microsoft.com/office/drawing/2014/main" val="320655624"/>
                  </a:ext>
                </a:extLst>
              </a:tr>
              <a:tr h="583422">
                <a:tc>
                  <a:txBody>
                    <a:bodyPr/>
                    <a:lstStyle/>
                    <a:p>
                      <a:pPr algn="l" fontAlgn="ctr"/>
                      <a:r>
                        <a:rPr lang="tr-TR" sz="1100" b="0" i="0" u="none" strike="noStrike" dirty="0" smtClean="0">
                          <a:solidFill>
                            <a:srgbClr val="000000"/>
                          </a:solidFill>
                          <a:effectLst/>
                          <a:latin typeface="Arial" panose="020B0604020202020204" pitchFamily="34" charset="0"/>
                          <a:cs typeface="Arial" panose="020B0604020202020204" pitchFamily="34" charset="0"/>
                        </a:rPr>
                        <a:t>Strateji</a:t>
                      </a:r>
                      <a:r>
                        <a:rPr lang="tr-TR" sz="1100" b="0" i="0" u="none" strike="noStrike" baseline="0" dirty="0" smtClean="0">
                          <a:solidFill>
                            <a:srgbClr val="000000"/>
                          </a:solidFill>
                          <a:effectLst/>
                          <a:latin typeface="Arial" panose="020B0604020202020204" pitchFamily="34" charset="0"/>
                          <a:cs typeface="Arial" panose="020B0604020202020204" pitchFamily="34" charset="0"/>
                        </a:rPr>
                        <a:t> Geliştirme </a:t>
                      </a:r>
                      <a:r>
                        <a:rPr lang="tr-TR" sz="1100" b="0" i="0" u="none" strike="noStrike" dirty="0" smtClean="0">
                          <a:solidFill>
                            <a:srgbClr val="000000"/>
                          </a:solidFill>
                          <a:effectLst/>
                          <a:latin typeface="Arial" panose="020B0604020202020204" pitchFamily="34" charset="0"/>
                          <a:cs typeface="Arial" panose="020B0604020202020204" pitchFamily="34" charset="0"/>
                        </a:rPr>
                        <a:t>Daire Başkanlığı</a:t>
                      </a:r>
                    </a:p>
                    <a:p>
                      <a:pPr algn="l" fontAlgn="ctr"/>
                      <a:endParaRPr lang="tr-TR" sz="1100" b="0" i="0" u="none" strike="noStrike" dirty="0" smtClean="0">
                        <a:solidFill>
                          <a:srgbClr val="000000"/>
                        </a:solidFill>
                        <a:effectLst/>
                        <a:latin typeface="Arial" panose="020B0604020202020204" pitchFamily="34" charset="0"/>
                        <a:cs typeface="Arial" panose="020B0604020202020204" pitchFamily="34" charset="0"/>
                      </a:endParaRPr>
                    </a:p>
                  </a:txBody>
                  <a:tcPr marL="4220" marR="4220" marT="4220" marB="0" anchor="ctr"/>
                </a:tc>
                <a:tc>
                  <a:txBody>
                    <a:bodyPr/>
                    <a:lstStyle/>
                    <a:p>
                      <a:pPr algn="l" fontAlgn="ctr"/>
                      <a:r>
                        <a:rPr lang="tr-TR" sz="1000" b="0" i="0" u="none" strike="noStrike" dirty="0">
                          <a:effectLst/>
                          <a:latin typeface="Tahoma" panose="020B0604030504040204" pitchFamily="34" charset="0"/>
                        </a:rPr>
                        <a:t>98- YÖNETİM VE DESTEK PROGRAMI</a:t>
                      </a:r>
                    </a:p>
                  </a:txBody>
                  <a:tcPr marL="6350" marR="6350" marT="6350" marB="0" anchor="ctr"/>
                </a:tc>
                <a:tc>
                  <a:txBody>
                    <a:bodyPr/>
                    <a:lstStyle/>
                    <a:p>
                      <a:pPr algn="l" fontAlgn="ctr"/>
                      <a:r>
                        <a:rPr lang="tr-TR" sz="1000" b="0" i="0" u="none" strike="noStrike" dirty="0">
                          <a:effectLst/>
                          <a:latin typeface="Tahoma" panose="020B0604030504040204" pitchFamily="34" charset="0"/>
                        </a:rPr>
                        <a:t>900- ÜST YÖNETİM, İDARİ VE MALİ HİZMETLER</a:t>
                      </a:r>
                    </a:p>
                  </a:txBody>
                  <a:tcPr marL="6350" marR="6350" marT="6350" marB="0" anchor="ctr"/>
                </a:tc>
                <a:tc>
                  <a:txBody>
                    <a:bodyPr/>
                    <a:lstStyle/>
                    <a:p>
                      <a:pPr algn="l" fontAlgn="ctr"/>
                      <a:r>
                        <a:rPr lang="tr-TR" sz="1000" b="0" i="0" u="none" strike="noStrike" dirty="0">
                          <a:effectLst/>
                          <a:latin typeface="Tahoma" panose="020B0604030504040204" pitchFamily="34" charset="0"/>
                        </a:rPr>
                        <a:t>9001- Strateji Geliştirme ve Mali Hizmetler</a:t>
                      </a:r>
                    </a:p>
                  </a:txBody>
                  <a:tcPr marL="6350" marR="6350" marT="6350" marB="0" anchor="ctr"/>
                </a:tc>
                <a:tc>
                  <a:txBody>
                    <a:bodyPr/>
                    <a:lstStyle/>
                    <a:p>
                      <a:pPr algn="l" fontAlgn="ctr"/>
                      <a:r>
                        <a:rPr lang="tr-TR" sz="1000" b="0" i="0" u="none" strike="noStrike" dirty="0">
                          <a:effectLst/>
                          <a:latin typeface="Tahoma" panose="020B0604030504040204" pitchFamily="34" charset="0"/>
                        </a:rPr>
                        <a:t>7632- Strateji Geliştirme ve Mali Hizmetler</a:t>
                      </a:r>
                    </a:p>
                  </a:txBody>
                  <a:tcPr marL="6350" marR="6350" marT="6350" marB="0" anchor="ctr"/>
                </a:tc>
                <a:extLst>
                  <a:ext uri="{0D108BD9-81ED-4DB2-BD59-A6C34878D82A}">
                    <a16:rowId xmlns:a16="http://schemas.microsoft.com/office/drawing/2014/main" val="2263044442"/>
                  </a:ext>
                </a:extLst>
              </a:tr>
              <a:tr h="532190">
                <a:tc>
                  <a:txBody>
                    <a:bodyPr/>
                    <a:lstStyle/>
                    <a:p>
                      <a:pPr algn="l" fontAlgn="ctr"/>
                      <a:r>
                        <a:rPr lang="tr-TR" sz="1100" b="0" i="0" u="none" strike="noStrike" dirty="0" smtClean="0">
                          <a:solidFill>
                            <a:srgbClr val="000000"/>
                          </a:solidFill>
                          <a:effectLst/>
                          <a:latin typeface="+mn-lt"/>
                        </a:rPr>
                        <a:t>Hukuk Müşavirliği</a:t>
                      </a:r>
                      <a:endParaRPr lang="tr-TR" sz="1100" b="0" i="0" u="none" strike="noStrike" dirty="0">
                        <a:solidFill>
                          <a:srgbClr val="000000"/>
                        </a:solidFill>
                        <a:effectLst/>
                        <a:latin typeface="+mn-lt"/>
                      </a:endParaRPr>
                    </a:p>
                  </a:txBody>
                  <a:tcPr marL="4415" marR="4415" marT="4415" marB="0" anchor="ctr"/>
                </a:tc>
                <a:tc>
                  <a:txBody>
                    <a:bodyPr/>
                    <a:lstStyle/>
                    <a:p>
                      <a:pPr algn="l" fontAlgn="ctr"/>
                      <a:r>
                        <a:rPr lang="tr-TR" sz="1000" b="0" i="0" u="none" strike="noStrike">
                          <a:effectLst/>
                          <a:latin typeface="Tahoma" panose="020B0604030504040204" pitchFamily="34" charset="0"/>
                        </a:rPr>
                        <a:t>98- YÖNETİM VE DESTEK PROGRAMI</a:t>
                      </a:r>
                    </a:p>
                  </a:txBody>
                  <a:tcPr marL="6350" marR="6350" marT="6350" marB="0" anchor="ctr"/>
                </a:tc>
                <a:tc>
                  <a:txBody>
                    <a:bodyPr/>
                    <a:lstStyle/>
                    <a:p>
                      <a:pPr algn="l" fontAlgn="ctr"/>
                      <a:r>
                        <a:rPr lang="tr-TR" sz="1000" b="0" i="0" u="none" strike="noStrike">
                          <a:effectLst/>
                          <a:latin typeface="Tahoma" panose="020B0604030504040204" pitchFamily="34" charset="0"/>
                        </a:rPr>
                        <a:t>901- TEFTİŞ, DENETİM VE DANIŞMANLIK HİZMETLERİ</a:t>
                      </a:r>
                    </a:p>
                  </a:txBody>
                  <a:tcPr marL="6350" marR="6350" marT="6350" marB="0" anchor="ctr"/>
                </a:tc>
                <a:tc>
                  <a:txBody>
                    <a:bodyPr/>
                    <a:lstStyle/>
                    <a:p>
                      <a:pPr algn="l" fontAlgn="ctr"/>
                      <a:r>
                        <a:rPr lang="tr-TR" sz="1000" b="0" i="0" u="none" strike="noStrike" dirty="0">
                          <a:effectLst/>
                          <a:latin typeface="Tahoma" panose="020B0604030504040204" pitchFamily="34" charset="0"/>
                        </a:rPr>
                        <a:t>9010- Hukuki Danışmanlık ve Muhakemat Hizmetleri</a:t>
                      </a:r>
                    </a:p>
                  </a:txBody>
                  <a:tcPr marL="6350" marR="6350" marT="6350" marB="0" anchor="ctr"/>
                </a:tc>
                <a:tc>
                  <a:txBody>
                    <a:bodyPr/>
                    <a:lstStyle/>
                    <a:p>
                      <a:pPr algn="l" fontAlgn="ctr"/>
                      <a:r>
                        <a:rPr lang="tr-TR" sz="1000" b="0" i="0" u="none" strike="noStrike" dirty="0">
                          <a:effectLst/>
                          <a:latin typeface="Tahoma" panose="020B0604030504040204" pitchFamily="34" charset="0"/>
                        </a:rPr>
                        <a:t>6136- Hukuki Danışmanlık ve Muhakemat Hizmetleri</a:t>
                      </a:r>
                    </a:p>
                  </a:txBody>
                  <a:tcPr marL="6350" marR="6350" marT="6350" marB="0" anchor="ctr"/>
                </a:tc>
                <a:extLst>
                  <a:ext uri="{0D108BD9-81ED-4DB2-BD59-A6C34878D82A}">
                    <a16:rowId xmlns:a16="http://schemas.microsoft.com/office/drawing/2014/main" val="1181229484"/>
                  </a:ext>
                </a:extLst>
              </a:tr>
            </a:tbl>
          </a:graphicData>
        </a:graphic>
      </p:graphicFrame>
    </p:spTree>
    <p:extLst>
      <p:ext uri="{BB962C8B-B14F-4D97-AF65-F5344CB8AC3E}">
        <p14:creationId xmlns:p14="http://schemas.microsoft.com/office/powerpoint/2010/main" val="18632183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Kurumsal Sınıflandırma Nedir?</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733453"/>
            <a:ext cx="12175958" cy="4031873"/>
          </a:xfrm>
          <a:prstGeom prst="rect">
            <a:avLst/>
          </a:prstGeom>
        </p:spPr>
        <p:txBody>
          <a:bodyPr wrap="square">
            <a:spAutoFit/>
          </a:bodyPr>
          <a:lstStyle/>
          <a:p>
            <a:pPr algn="just"/>
            <a:r>
              <a:rPr lang="tr-TR" sz="3200" dirty="0">
                <a:latin typeface="Arial" panose="020B0604020202020204" pitchFamily="34" charset="0"/>
                <a:cs typeface="Arial" panose="020B0604020202020204" pitchFamily="34" charset="0"/>
              </a:rPr>
              <a:t>Kurumsal sınıflandırmada, yönetim yetkisi temel ölçüt olarak kabul edilmiştir. Kurumsal sınıflandırmayla </a:t>
            </a:r>
            <a:r>
              <a:rPr lang="tr-TR" sz="3200" b="1" u="sng" dirty="0">
                <a:solidFill>
                  <a:srgbClr val="FF0000"/>
                </a:solidFill>
                <a:latin typeface="Arial" panose="020B0604020202020204" pitchFamily="34" charset="0"/>
                <a:cs typeface="Arial" panose="020B0604020202020204" pitchFamily="34" charset="0"/>
              </a:rPr>
              <a:t>siyasi ve idari </a:t>
            </a:r>
            <a:r>
              <a:rPr lang="tr-TR" sz="3200" dirty="0">
                <a:latin typeface="Arial" panose="020B0604020202020204" pitchFamily="34" charset="0"/>
                <a:cs typeface="Arial" panose="020B0604020202020204" pitchFamily="34" charset="0"/>
              </a:rPr>
              <a:t>sorumluluğun bütçede gösterilmesi hedeflenmektedir. </a:t>
            </a:r>
          </a:p>
          <a:p>
            <a:pPr algn="just"/>
            <a:endParaRPr lang="tr-TR" sz="3200" dirty="0">
              <a:latin typeface="Arial" panose="020B0604020202020204" pitchFamily="34" charset="0"/>
              <a:cs typeface="Arial" panose="020B0604020202020204" pitchFamily="34" charset="0"/>
            </a:endParaRPr>
          </a:p>
          <a:p>
            <a:pPr algn="just"/>
            <a:r>
              <a:rPr lang="tr-TR" sz="3200" dirty="0">
                <a:latin typeface="Arial" panose="020B0604020202020204" pitchFamily="34" charset="0"/>
                <a:cs typeface="Arial" panose="020B0604020202020204" pitchFamily="34" charset="0"/>
              </a:rPr>
              <a:t>Mevcut uygulamada dört düzeyli olan sınıflandırma, iki düzeyli hale getirilerek sadeleştirilmiştir. Bu düzenlemeye göre kurumsal sınıflandırmanın ilk düzeyi </a:t>
            </a:r>
            <a:r>
              <a:rPr lang="tr-TR" sz="3200" dirty="0" smtClean="0">
                <a:latin typeface="Arial" panose="020B0604020202020204" pitchFamily="34" charset="0"/>
                <a:cs typeface="Arial" panose="020B0604020202020204" pitchFamily="34" charset="0"/>
              </a:rPr>
              <a:t>İskenderun Teknik </a:t>
            </a:r>
            <a:r>
              <a:rPr lang="tr-TR" sz="3200" dirty="0">
                <a:latin typeface="Arial" panose="020B0604020202020204" pitchFamily="34" charset="0"/>
                <a:cs typeface="Arial" panose="020B0604020202020204" pitchFamily="34" charset="0"/>
              </a:rPr>
              <a:t>Üniversitesini, ikinci düzeyi ise ilgili harcama birimimizi göstermektedir.</a:t>
            </a:r>
          </a:p>
        </p:txBody>
      </p:sp>
    </p:spTree>
    <p:extLst>
      <p:ext uri="{BB962C8B-B14F-4D97-AF65-F5344CB8AC3E}">
        <p14:creationId xmlns:p14="http://schemas.microsoft.com/office/powerpoint/2010/main" val="211783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BÜTÇENİN TANIMI</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5" name="İçerik Yer Tutucusu 2"/>
          <p:cNvSpPr txBox="1">
            <a:spLocks/>
          </p:cNvSpPr>
          <p:nvPr/>
        </p:nvSpPr>
        <p:spPr>
          <a:xfrm>
            <a:off x="467032" y="1021646"/>
            <a:ext cx="11567652" cy="365850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3600" b="1" u="sng" dirty="0" smtClean="0">
                <a:latin typeface="Arial" panose="020B0604020202020204" pitchFamily="34" charset="0"/>
                <a:cs typeface="Arial" panose="020B0604020202020204" pitchFamily="34" charset="0"/>
              </a:rPr>
              <a:t>Bütçe</a:t>
            </a:r>
            <a:r>
              <a:rPr lang="tr-TR" sz="3600" b="1" dirty="0" smtClean="0">
                <a:latin typeface="Arial" panose="020B0604020202020204" pitchFamily="34" charset="0"/>
                <a:cs typeface="Arial" panose="020B0604020202020204" pitchFamily="34" charset="0"/>
              </a:rPr>
              <a:t>: </a:t>
            </a:r>
            <a:r>
              <a:rPr lang="tr-TR" sz="3600" dirty="0" smtClean="0">
                <a:latin typeface="Arial" panose="020B0604020202020204" pitchFamily="34" charset="0"/>
                <a:cs typeface="Arial" panose="020B0604020202020204" pitchFamily="34" charset="0"/>
              </a:rPr>
              <a:t>Belirli bir </a:t>
            </a:r>
            <a:r>
              <a:rPr lang="tr-TR" sz="3600" b="1" u="sng" dirty="0" smtClean="0">
                <a:solidFill>
                  <a:srgbClr val="D02147"/>
                </a:solidFill>
                <a:latin typeface="Arial" panose="020B0604020202020204" pitchFamily="34" charset="0"/>
                <a:cs typeface="Arial" panose="020B0604020202020204" pitchFamily="34" charset="0"/>
              </a:rPr>
              <a:t>dönemdeki</a:t>
            </a:r>
            <a:r>
              <a:rPr lang="tr-TR" sz="3600" dirty="0" smtClean="0">
                <a:latin typeface="Arial" panose="020B0604020202020204" pitchFamily="34" charset="0"/>
                <a:cs typeface="Arial" panose="020B0604020202020204" pitchFamily="34" charset="0"/>
              </a:rPr>
              <a:t> gelir ve gider tahminleri ile bunların </a:t>
            </a:r>
            <a:r>
              <a:rPr lang="tr-TR" sz="3600" b="1" u="sng" dirty="0" smtClean="0">
                <a:solidFill>
                  <a:srgbClr val="D02147"/>
                </a:solidFill>
                <a:latin typeface="Arial" panose="020B0604020202020204" pitchFamily="34" charset="0"/>
                <a:cs typeface="Arial" panose="020B0604020202020204" pitchFamily="34" charset="0"/>
              </a:rPr>
              <a:t>uygulanmasına ilişkin hususları </a:t>
            </a:r>
            <a:r>
              <a:rPr lang="tr-TR" sz="3600" dirty="0" smtClean="0">
                <a:latin typeface="Arial" panose="020B0604020202020204" pitchFamily="34" charset="0"/>
                <a:cs typeface="Arial" panose="020B0604020202020204" pitchFamily="34" charset="0"/>
              </a:rPr>
              <a:t>gösteren ve usulüne uygun olarak yürürlüğe konulan </a:t>
            </a:r>
            <a:r>
              <a:rPr lang="tr-TR" sz="3600" b="1" u="sng" dirty="0" smtClean="0">
                <a:solidFill>
                  <a:srgbClr val="D02147"/>
                </a:solidFill>
                <a:latin typeface="Arial" panose="020B0604020202020204" pitchFamily="34" charset="0"/>
                <a:cs typeface="Arial" panose="020B0604020202020204" pitchFamily="34" charset="0"/>
              </a:rPr>
              <a:t>belgeyi</a:t>
            </a:r>
            <a:r>
              <a:rPr lang="tr-TR" sz="3600" dirty="0" smtClean="0">
                <a:latin typeface="Arial" panose="020B0604020202020204" pitchFamily="34" charset="0"/>
                <a:cs typeface="Arial" panose="020B0604020202020204" pitchFamily="34" charset="0"/>
              </a:rPr>
              <a:t> ifade eder.</a:t>
            </a:r>
            <a:endParaRPr lang="tr-TR" sz="3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7989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3" name="Nesne 2"/>
          <p:cNvGraphicFramePr>
            <a:graphicFrameLocks noChangeAspect="1"/>
          </p:cNvGraphicFramePr>
          <p:nvPr>
            <p:extLst>
              <p:ext uri="{D42A27DB-BD31-4B8C-83A1-F6EECF244321}">
                <p14:modId xmlns:p14="http://schemas.microsoft.com/office/powerpoint/2010/main" val="3260968213"/>
              </p:ext>
            </p:extLst>
          </p:nvPr>
        </p:nvGraphicFramePr>
        <p:xfrm>
          <a:off x="0" y="-149225"/>
          <a:ext cx="12192000" cy="9563100"/>
        </p:xfrm>
        <a:graphic>
          <a:graphicData uri="http://schemas.openxmlformats.org/presentationml/2006/ole">
            <mc:AlternateContent xmlns:mc="http://schemas.openxmlformats.org/markup-compatibility/2006">
              <mc:Choice xmlns:v="urn:schemas-microsoft-com:vml" Requires="v">
                <p:oleObj spid="_x0000_s9280" name="Makro İçerebilen Çalışma Sayfası" r:id="rId3" imgW="5772064" imgH="8051844" progId="Excel.SheetMacroEnabled.12">
                  <p:embed/>
                </p:oleObj>
              </mc:Choice>
              <mc:Fallback>
                <p:oleObj name="Makro İçerebilen Çalışma Sayfası" r:id="rId3" imgW="5772064" imgH="8051844" progId="Excel.SheetMacroEnabled.12">
                  <p:embed/>
                  <p:pic>
                    <p:nvPicPr>
                      <p:cNvPr id="0" name=""/>
                      <p:cNvPicPr/>
                      <p:nvPr/>
                    </p:nvPicPr>
                    <p:blipFill>
                      <a:blip r:embed="rId4"/>
                      <a:stretch>
                        <a:fillRect/>
                      </a:stretch>
                    </p:blipFill>
                    <p:spPr>
                      <a:xfrm>
                        <a:off x="0" y="-149225"/>
                        <a:ext cx="12192000" cy="9563100"/>
                      </a:xfrm>
                      <a:prstGeom prst="rect">
                        <a:avLst/>
                      </a:prstGeom>
                    </p:spPr>
                  </p:pic>
                </p:oleObj>
              </mc:Fallback>
            </mc:AlternateContent>
          </a:graphicData>
        </a:graphic>
      </p:graphicFrame>
    </p:spTree>
    <p:extLst>
      <p:ext uri="{BB962C8B-B14F-4D97-AF65-F5344CB8AC3E}">
        <p14:creationId xmlns:p14="http://schemas.microsoft.com/office/powerpoint/2010/main" val="26332042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3" name="Nesne 2"/>
          <p:cNvGraphicFramePr>
            <a:graphicFrameLocks noChangeAspect="1"/>
          </p:cNvGraphicFramePr>
          <p:nvPr>
            <p:extLst>
              <p:ext uri="{D42A27DB-BD31-4B8C-83A1-F6EECF244321}">
                <p14:modId xmlns:p14="http://schemas.microsoft.com/office/powerpoint/2010/main" val="1085968739"/>
              </p:ext>
            </p:extLst>
          </p:nvPr>
        </p:nvGraphicFramePr>
        <p:xfrm>
          <a:off x="0" y="-149225"/>
          <a:ext cx="12192000" cy="7616825"/>
        </p:xfrm>
        <a:graphic>
          <a:graphicData uri="http://schemas.openxmlformats.org/presentationml/2006/ole">
            <mc:AlternateContent xmlns:mc="http://schemas.openxmlformats.org/markup-compatibility/2006">
              <mc:Choice xmlns:v="urn:schemas-microsoft-com:vml" Requires="v">
                <p:oleObj spid="_x0000_s10304" name="Makro İçerebilen Çalışma Sayfası" r:id="rId3" imgW="5772064" imgH="6413412" progId="Excel.SheetMacroEnabled.12">
                  <p:embed/>
                </p:oleObj>
              </mc:Choice>
              <mc:Fallback>
                <p:oleObj name="Makro İçerebilen Çalışma Sayfası" r:id="rId3" imgW="5772064" imgH="6413412" progId="Excel.SheetMacroEnabled.12">
                  <p:embed/>
                  <p:pic>
                    <p:nvPicPr>
                      <p:cNvPr id="3" name="Nesne 2"/>
                      <p:cNvPicPr/>
                      <p:nvPr/>
                    </p:nvPicPr>
                    <p:blipFill>
                      <a:blip r:embed="rId4"/>
                      <a:stretch>
                        <a:fillRect/>
                      </a:stretch>
                    </p:blipFill>
                    <p:spPr>
                      <a:xfrm>
                        <a:off x="0" y="-149225"/>
                        <a:ext cx="12192000" cy="7616825"/>
                      </a:xfrm>
                      <a:prstGeom prst="rect">
                        <a:avLst/>
                      </a:prstGeom>
                    </p:spPr>
                  </p:pic>
                </p:oleObj>
              </mc:Fallback>
            </mc:AlternateContent>
          </a:graphicData>
        </a:graphic>
      </p:graphicFrame>
    </p:spTree>
    <p:extLst>
      <p:ext uri="{BB962C8B-B14F-4D97-AF65-F5344CB8AC3E}">
        <p14:creationId xmlns:p14="http://schemas.microsoft.com/office/powerpoint/2010/main" val="10467430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Finansman Tipi Sınıflandırma Nedir</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33791" y="754532"/>
            <a:ext cx="12277618" cy="1200329"/>
          </a:xfrm>
          <a:prstGeom prst="rect">
            <a:avLst/>
          </a:prstGeom>
        </p:spPr>
        <p:txBody>
          <a:bodyPr wrap="square">
            <a:spAutoFit/>
          </a:bodyPr>
          <a:lstStyle/>
          <a:p>
            <a:pPr lvl="0" algn="just">
              <a:spcBef>
                <a:spcPct val="20000"/>
              </a:spcBef>
            </a:pPr>
            <a:r>
              <a:rPr lang="tr-TR" sz="2400" dirty="0">
                <a:solidFill>
                  <a:prstClr val="black"/>
                </a:solidFill>
                <a:latin typeface="Arial" panose="020B0604020202020204" pitchFamily="34" charset="0"/>
                <a:cs typeface="Arial" panose="020B0604020202020204" pitchFamily="34" charset="0"/>
              </a:rPr>
              <a:t>Finansman tipi sınıflandırma, yapılan harcamaların hangi kaynaktan finanse edildiğini göstermektedir. Bu sınıflandırma tipinin belirlenmesinde ödemenin nereye yapıldığı hususu önem taşımamaktadır. </a:t>
            </a:r>
          </a:p>
        </p:txBody>
      </p:sp>
      <p:graphicFrame>
        <p:nvGraphicFramePr>
          <p:cNvPr id="8" name="İçerik Yer Tutucusu 3"/>
          <p:cNvGraphicFramePr>
            <a:graphicFrameLocks/>
          </p:cNvGraphicFramePr>
          <p:nvPr>
            <p:extLst>
              <p:ext uri="{D42A27DB-BD31-4B8C-83A1-F6EECF244321}">
                <p14:modId xmlns:p14="http://schemas.microsoft.com/office/powerpoint/2010/main" val="143352755"/>
              </p:ext>
            </p:extLst>
          </p:nvPr>
        </p:nvGraphicFramePr>
        <p:xfrm>
          <a:off x="33791" y="2259130"/>
          <a:ext cx="12192002" cy="1165573"/>
        </p:xfrm>
        <a:graphic>
          <a:graphicData uri="http://schemas.openxmlformats.org/drawingml/2006/table">
            <a:tbl>
              <a:tblPr firstRow="1" bandRow="1">
                <a:tableStyleId>{5940675A-B579-460E-94D1-54222C63F5DA}</a:tableStyleId>
              </a:tblPr>
              <a:tblGrid>
                <a:gridCol w="6096001">
                  <a:extLst>
                    <a:ext uri="{9D8B030D-6E8A-4147-A177-3AD203B41FA5}">
                      <a16:colId xmlns:a16="http://schemas.microsoft.com/office/drawing/2014/main" val="4198297802"/>
                    </a:ext>
                  </a:extLst>
                </a:gridCol>
                <a:gridCol w="6096001">
                  <a:extLst>
                    <a:ext uri="{9D8B030D-6E8A-4147-A177-3AD203B41FA5}">
                      <a16:colId xmlns:a16="http://schemas.microsoft.com/office/drawing/2014/main" val="3790481621"/>
                    </a:ext>
                  </a:extLst>
                </a:gridCol>
              </a:tblGrid>
              <a:tr h="423893">
                <a:tc>
                  <a:txBody>
                    <a:bodyPr/>
                    <a:lstStyle/>
                    <a:p>
                      <a:r>
                        <a:rPr lang="tr-TR" dirty="0" smtClean="0">
                          <a:solidFill>
                            <a:schemeClr val="bg1"/>
                          </a:solidFill>
                        </a:rPr>
                        <a:t>KOD</a:t>
                      </a:r>
                      <a:endParaRPr lang="tr-TR" dirty="0">
                        <a:solidFill>
                          <a:schemeClr val="bg1"/>
                        </a:solidFill>
                      </a:endParaRPr>
                    </a:p>
                  </a:txBody>
                  <a:tcPr>
                    <a:solidFill>
                      <a:srgbClr val="D02147"/>
                    </a:solidFill>
                  </a:tcPr>
                </a:tc>
                <a:tc>
                  <a:txBody>
                    <a:bodyPr/>
                    <a:lstStyle/>
                    <a:p>
                      <a:r>
                        <a:rPr lang="tr-TR" dirty="0" smtClean="0">
                          <a:solidFill>
                            <a:schemeClr val="bg1"/>
                          </a:solidFill>
                        </a:rPr>
                        <a:t>AÇIKLAMA</a:t>
                      </a:r>
                      <a:endParaRPr lang="tr-TR" dirty="0">
                        <a:solidFill>
                          <a:schemeClr val="bg1"/>
                        </a:solidFill>
                      </a:endParaRPr>
                    </a:p>
                  </a:txBody>
                  <a:tcPr>
                    <a:solidFill>
                      <a:srgbClr val="D02147"/>
                    </a:solidFill>
                  </a:tcPr>
                </a:tc>
                <a:extLst>
                  <a:ext uri="{0D108BD9-81ED-4DB2-BD59-A6C34878D82A}">
                    <a16:rowId xmlns:a16="http://schemas.microsoft.com/office/drawing/2014/main" val="2120944232"/>
                  </a:ext>
                </a:extLst>
              </a:tr>
              <a:tr h="370840">
                <a:tc>
                  <a:txBody>
                    <a:bodyPr/>
                    <a:lstStyle/>
                    <a:p>
                      <a:r>
                        <a:rPr lang="tr-TR" dirty="0" smtClean="0"/>
                        <a:t>02</a:t>
                      </a:r>
                      <a:endParaRPr lang="tr-TR" dirty="0"/>
                    </a:p>
                  </a:txBody>
                  <a:tcPr/>
                </a:tc>
                <a:tc>
                  <a:txBody>
                    <a:bodyPr/>
                    <a:lstStyle/>
                    <a:p>
                      <a:r>
                        <a:rPr lang="tr-TR" dirty="0" smtClean="0"/>
                        <a:t>Özel</a:t>
                      </a:r>
                      <a:r>
                        <a:rPr lang="tr-TR" baseline="0" dirty="0" smtClean="0"/>
                        <a:t> Bütçeli İdareler</a:t>
                      </a:r>
                      <a:endParaRPr lang="tr-TR" dirty="0"/>
                    </a:p>
                  </a:txBody>
                  <a:tcPr/>
                </a:tc>
                <a:extLst>
                  <a:ext uri="{0D108BD9-81ED-4DB2-BD59-A6C34878D82A}">
                    <a16:rowId xmlns:a16="http://schemas.microsoft.com/office/drawing/2014/main" val="2053674306"/>
                  </a:ext>
                </a:extLst>
              </a:tr>
              <a:tr h="370840">
                <a:tc>
                  <a:txBody>
                    <a:bodyPr/>
                    <a:lstStyle/>
                    <a:p>
                      <a:r>
                        <a:rPr lang="tr-TR" dirty="0" smtClean="0"/>
                        <a:t>13</a:t>
                      </a:r>
                      <a:endParaRPr lang="tr-TR" dirty="0"/>
                    </a:p>
                  </a:txBody>
                  <a:tcPr/>
                </a:tc>
                <a:tc>
                  <a:txBody>
                    <a:bodyPr/>
                    <a:lstStyle/>
                    <a:p>
                      <a:r>
                        <a:rPr lang="tr-TR" dirty="0" smtClean="0"/>
                        <a:t>Yükseköğretim</a:t>
                      </a:r>
                      <a:r>
                        <a:rPr lang="tr-TR" baseline="0" dirty="0" smtClean="0"/>
                        <a:t> Öz Gelirleri</a:t>
                      </a:r>
                      <a:endParaRPr lang="tr-TR" dirty="0"/>
                    </a:p>
                  </a:txBody>
                  <a:tcPr/>
                </a:tc>
                <a:extLst>
                  <a:ext uri="{0D108BD9-81ED-4DB2-BD59-A6C34878D82A}">
                    <a16:rowId xmlns:a16="http://schemas.microsoft.com/office/drawing/2014/main" val="1092565972"/>
                  </a:ext>
                </a:extLst>
              </a:tr>
            </a:tbl>
          </a:graphicData>
        </a:graphic>
      </p:graphicFrame>
      <p:sp>
        <p:nvSpPr>
          <p:cNvPr id="3" name="Dikdörtgen 2"/>
          <p:cNvSpPr/>
          <p:nvPr/>
        </p:nvSpPr>
        <p:spPr>
          <a:xfrm>
            <a:off x="-82195" y="3441680"/>
            <a:ext cx="12192002" cy="3416320"/>
          </a:xfrm>
          <a:prstGeom prst="rect">
            <a:avLst/>
          </a:prstGeom>
        </p:spPr>
        <p:txBody>
          <a:bodyPr wrap="square">
            <a:spAutoFit/>
          </a:bodyPr>
          <a:lstStyle/>
          <a:p>
            <a:pPr algn="just"/>
            <a:r>
              <a:rPr lang="tr-TR" sz="2400" dirty="0">
                <a:latin typeface="Arial" panose="020B0604020202020204" pitchFamily="34" charset="0"/>
                <a:cs typeface="Arial" panose="020B0604020202020204" pitchFamily="34" charset="0"/>
              </a:rPr>
              <a:t>Merkezi Yönetim kapsamında alınan cari ve sermaye niteliğindeki hazine yardımları 02 kodlu «özel bütçeli idareler» finansman koduna alınırken, niteliği gereği harcamanın kaynağını gösteren Üniversitemiz öz gelirlerinden yapılan harcamalar  13 kodlu «Yükseköğretim Öz Gelirleri» finansman koduna alınmaktadır.</a:t>
            </a:r>
          </a:p>
          <a:p>
            <a:pPr marL="285750" indent="-285750" algn="just">
              <a:buFont typeface="Arial" panose="020B0604020202020204" pitchFamily="34" charset="0"/>
              <a:buChar char="•"/>
            </a:pPr>
            <a:endParaRPr lang="tr-TR" sz="2400" dirty="0">
              <a:latin typeface="Arial" panose="020B0604020202020204" pitchFamily="34" charset="0"/>
              <a:cs typeface="Arial" panose="020B0604020202020204" pitchFamily="34" charset="0"/>
            </a:endParaRPr>
          </a:p>
          <a:p>
            <a:pPr algn="just"/>
            <a:r>
              <a:rPr lang="tr-TR" sz="2400" i="1" dirty="0">
                <a:latin typeface="Arial" panose="020B0604020202020204" pitchFamily="34" charset="0"/>
                <a:cs typeface="Arial" panose="020B0604020202020204" pitchFamily="34" charset="0"/>
              </a:rPr>
              <a:t>Örneğin;</a:t>
            </a:r>
            <a:r>
              <a:rPr lang="tr-TR" sz="2400" dirty="0">
                <a:latin typeface="Arial" panose="020B0604020202020204" pitchFamily="34" charset="0"/>
                <a:cs typeface="Arial" panose="020B0604020202020204" pitchFamily="34" charset="0"/>
              </a:rPr>
              <a:t> Üniversitemiz kadrosundaki idari ve akademik personelin aylık maaşları ilgili harcama birimimizin 02 finansman kodlarından yapılırken, </a:t>
            </a:r>
            <a:r>
              <a:rPr lang="tr-TR" sz="2400" b="1" u="sng" dirty="0">
                <a:solidFill>
                  <a:srgbClr val="FF0000"/>
                </a:solidFill>
                <a:latin typeface="Arial" panose="020B0604020202020204" pitchFamily="34" charset="0"/>
                <a:cs typeface="Arial" panose="020B0604020202020204" pitchFamily="34" charset="0"/>
              </a:rPr>
              <a:t>Üniversitemiz ikinci öğretim faaliyetleri </a:t>
            </a:r>
            <a:r>
              <a:rPr lang="tr-TR" sz="2400" dirty="0">
                <a:latin typeface="Arial" panose="020B0604020202020204" pitchFamily="34" charset="0"/>
                <a:cs typeface="Arial" panose="020B0604020202020204" pitchFamily="34" charset="0"/>
              </a:rPr>
              <a:t>karşılığında yapılan ek ders ödemeleri ilgili harcama birimimizin 13 finansman kodlu tertiplerinden yapılmaktadır.</a:t>
            </a:r>
          </a:p>
        </p:txBody>
      </p:sp>
    </p:spTree>
    <p:extLst>
      <p:ext uri="{BB962C8B-B14F-4D97-AF65-F5344CB8AC3E}">
        <p14:creationId xmlns:p14="http://schemas.microsoft.com/office/powerpoint/2010/main" val="319949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smtClean="0">
                <a:solidFill>
                  <a:schemeClr val="bg1"/>
                </a:solidFill>
                <a:latin typeface="Arial" panose="020B0604020202020204" pitchFamily="34" charset="0"/>
                <a:cs typeface="Arial" panose="020B0604020202020204" pitchFamily="34" charset="0"/>
              </a:rPr>
              <a:t>Ekonomik Sınıflandırma Nedir?</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020" y="665142"/>
            <a:ext cx="12183979" cy="1815882"/>
          </a:xfrm>
          <a:prstGeom prst="rect">
            <a:avLst/>
          </a:prstGeom>
        </p:spPr>
        <p:txBody>
          <a:bodyPr wrap="square">
            <a:spAutoFit/>
          </a:bodyPr>
          <a:lstStyle/>
          <a:p>
            <a:pPr algn="just"/>
            <a:r>
              <a:rPr lang="tr-TR" sz="2800" dirty="0">
                <a:latin typeface="Arial" panose="020B0604020202020204" pitchFamily="34" charset="0"/>
                <a:cs typeface="Arial" panose="020B0604020202020204" pitchFamily="34" charset="0"/>
              </a:rPr>
              <a:t>Ekonomik sınıflandırmayla Devletin, görev ve fonksiyonlarını yerine getirirken yürüttüğü faaliyetlerin milli ekonomiye, piyasalara ve gelir dağılımına etkilerinin planlanması, izlenmesi ve değerlendirilmesi hedeflenmektedir. </a:t>
            </a:r>
          </a:p>
        </p:txBody>
      </p:sp>
      <p:graphicFrame>
        <p:nvGraphicFramePr>
          <p:cNvPr id="8" name="Tablo 7"/>
          <p:cNvGraphicFramePr>
            <a:graphicFrameLocks noGrp="1"/>
          </p:cNvGraphicFramePr>
          <p:nvPr>
            <p:extLst>
              <p:ext uri="{D42A27DB-BD31-4B8C-83A1-F6EECF244321}">
                <p14:modId xmlns:p14="http://schemas.microsoft.com/office/powerpoint/2010/main" val="2462626914"/>
              </p:ext>
            </p:extLst>
          </p:nvPr>
        </p:nvGraphicFramePr>
        <p:xfrm>
          <a:off x="52265" y="2550878"/>
          <a:ext cx="12087469" cy="2620890"/>
        </p:xfrm>
        <a:graphic>
          <a:graphicData uri="http://schemas.openxmlformats.org/drawingml/2006/table">
            <a:tbl>
              <a:tblPr/>
              <a:tblGrid>
                <a:gridCol w="1315460">
                  <a:extLst>
                    <a:ext uri="{9D8B030D-6E8A-4147-A177-3AD203B41FA5}">
                      <a16:colId xmlns:a16="http://schemas.microsoft.com/office/drawing/2014/main" val="547642731"/>
                    </a:ext>
                  </a:extLst>
                </a:gridCol>
                <a:gridCol w="10772009">
                  <a:extLst>
                    <a:ext uri="{9D8B030D-6E8A-4147-A177-3AD203B41FA5}">
                      <a16:colId xmlns:a16="http://schemas.microsoft.com/office/drawing/2014/main" val="3975766946"/>
                    </a:ext>
                  </a:extLst>
                </a:gridCol>
              </a:tblGrid>
              <a:tr h="380538">
                <a:tc>
                  <a:txBody>
                    <a:bodyPr/>
                    <a:lstStyle/>
                    <a:p>
                      <a:pPr algn="ctr" fontAlgn="ctr"/>
                      <a:endParaRPr lang="tr-TR" sz="1400" b="1" i="0" u="none" strike="noStrike" dirty="0">
                        <a:solidFill>
                          <a:schemeClr val="bg1"/>
                        </a:solidFill>
                        <a:effectLst/>
                        <a:latin typeface="Times New Roman TUR" panose="02020603050405020304" pitchFamily="18" charset="0"/>
                      </a:endParaRP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2147"/>
                    </a:solidFill>
                  </a:tcPr>
                </a:tc>
                <a:tc>
                  <a:txBody>
                    <a:bodyPr/>
                    <a:lstStyle/>
                    <a:p>
                      <a:pPr algn="ctr" fontAlgn="ctr"/>
                      <a:r>
                        <a:rPr lang="tr-TR" sz="1400" b="1" i="0" u="none" strike="noStrike" dirty="0">
                          <a:solidFill>
                            <a:schemeClr val="bg1"/>
                          </a:solidFill>
                          <a:effectLst/>
                          <a:latin typeface="Times New Roman TUR" panose="02020603050405020304" pitchFamily="18" charset="0"/>
                        </a:rPr>
                        <a:t>GİDERİN EKONOMİK </a:t>
                      </a:r>
                      <a:r>
                        <a:rPr lang="tr-TR" sz="1400" b="1" i="0" u="none" strike="noStrike" dirty="0" smtClean="0">
                          <a:solidFill>
                            <a:schemeClr val="bg1"/>
                          </a:solidFill>
                          <a:effectLst/>
                          <a:latin typeface="Times New Roman TUR" panose="02020603050405020304" pitchFamily="18" charset="0"/>
                        </a:rPr>
                        <a:t>SINIFLANDIRMASI (I.</a:t>
                      </a:r>
                      <a:r>
                        <a:rPr lang="tr-TR" sz="1400" b="1" i="0" u="none" strike="noStrike" baseline="0" dirty="0" smtClean="0">
                          <a:solidFill>
                            <a:schemeClr val="bg1"/>
                          </a:solidFill>
                          <a:effectLst/>
                          <a:latin typeface="Times New Roman TUR" panose="02020603050405020304" pitchFamily="18" charset="0"/>
                        </a:rPr>
                        <a:t> DÜZEY)</a:t>
                      </a:r>
                      <a:endParaRPr lang="tr-TR" sz="1400" b="1" i="0" u="none" strike="noStrike" dirty="0">
                        <a:solidFill>
                          <a:schemeClr val="bg1"/>
                        </a:solidFill>
                        <a:effectLst/>
                        <a:latin typeface="Times New Roman TUR" panose="02020603050405020304" pitchFamily="18" charset="0"/>
                      </a:endParaRP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2147"/>
                    </a:solidFill>
                  </a:tcPr>
                </a:tc>
                <a:extLst>
                  <a:ext uri="{0D108BD9-81ED-4DB2-BD59-A6C34878D82A}">
                    <a16:rowId xmlns:a16="http://schemas.microsoft.com/office/drawing/2014/main" val="3222232625"/>
                  </a:ext>
                </a:extLst>
              </a:tr>
              <a:tr h="246546">
                <a:tc>
                  <a:txBody>
                    <a:bodyPr/>
                    <a:lstStyle/>
                    <a:p>
                      <a:pPr algn="ctr" fontAlgn="ctr"/>
                      <a:r>
                        <a:rPr lang="tr-TR" sz="1200" b="1" i="0" u="none" strike="noStrike">
                          <a:effectLst/>
                          <a:latin typeface="Times New Roman Tur" panose="02020603050405020304" pitchFamily="18" charset="0"/>
                        </a:rPr>
                        <a:t>01</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effectLst/>
                          <a:latin typeface="Times New Roman Tur" panose="02020603050405020304" pitchFamily="18" charset="0"/>
                        </a:rPr>
                        <a:t>PERSONEL GİDERLERİ</a:t>
                      </a: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38973758"/>
                  </a:ext>
                </a:extLst>
              </a:tr>
              <a:tr h="246546">
                <a:tc>
                  <a:txBody>
                    <a:bodyPr/>
                    <a:lstStyle/>
                    <a:p>
                      <a:pPr algn="ctr" fontAlgn="ctr"/>
                      <a:r>
                        <a:rPr lang="tr-TR" sz="1200" b="1" i="0" u="none" strike="noStrike">
                          <a:effectLst/>
                          <a:latin typeface="Times New Roman Tur" panose="02020603050405020304" pitchFamily="18" charset="0"/>
                        </a:rPr>
                        <a:t>02</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a:effectLst/>
                          <a:latin typeface="Times New Roman Tur" panose="02020603050405020304" pitchFamily="18" charset="0"/>
                        </a:rPr>
                        <a:t>SOSYAL GÜVENLİK KURUMLARINA DEVLET PRİMİ GİDERLERİ</a:t>
                      </a: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62923230"/>
                  </a:ext>
                </a:extLst>
              </a:tr>
              <a:tr h="246546">
                <a:tc>
                  <a:txBody>
                    <a:bodyPr/>
                    <a:lstStyle/>
                    <a:p>
                      <a:pPr algn="ctr" fontAlgn="ctr"/>
                      <a:r>
                        <a:rPr lang="tr-TR" sz="1200" b="1" i="0" u="none" strike="noStrike">
                          <a:effectLst/>
                          <a:latin typeface="Times New Roman Tur" panose="02020603050405020304" pitchFamily="18" charset="0"/>
                        </a:rPr>
                        <a:t>03</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a:effectLst/>
                          <a:latin typeface="Times New Roman Tur" panose="02020603050405020304" pitchFamily="18" charset="0"/>
                        </a:rPr>
                        <a:t>MAL VE HİZMET ALIM GİDERLERİ</a:t>
                      </a: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79379206"/>
                  </a:ext>
                </a:extLst>
              </a:tr>
              <a:tr h="246546">
                <a:tc>
                  <a:txBody>
                    <a:bodyPr/>
                    <a:lstStyle/>
                    <a:p>
                      <a:pPr algn="ctr" fontAlgn="ctr"/>
                      <a:r>
                        <a:rPr lang="tr-TR" sz="1200" b="1" i="0" u="none" strike="noStrike">
                          <a:effectLst/>
                          <a:latin typeface="Times New Roman Tur" panose="02020603050405020304" pitchFamily="18" charset="0"/>
                        </a:rPr>
                        <a:t>04</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effectLst/>
                          <a:latin typeface="Times New Roman Tur" panose="02020603050405020304" pitchFamily="18" charset="0"/>
                        </a:rPr>
                        <a:t>FAİZ  </a:t>
                      </a:r>
                      <a:r>
                        <a:rPr lang="tr-TR" sz="1200" b="1" i="0" u="none" strike="noStrike" dirty="0" smtClean="0">
                          <a:effectLst/>
                          <a:latin typeface="Times New Roman Tur" panose="02020603050405020304" pitchFamily="18" charset="0"/>
                        </a:rPr>
                        <a:t>GİDERLERİ*</a:t>
                      </a:r>
                      <a:endParaRPr lang="tr-TR" sz="1200" b="1" i="0" u="none" strike="noStrike" dirty="0">
                        <a:effectLst/>
                        <a:latin typeface="Times New Roman Tur" panose="02020603050405020304" pitchFamily="18" charset="0"/>
                      </a:endParaRP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19724366"/>
                  </a:ext>
                </a:extLst>
              </a:tr>
              <a:tr h="246546">
                <a:tc>
                  <a:txBody>
                    <a:bodyPr/>
                    <a:lstStyle/>
                    <a:p>
                      <a:pPr algn="ctr" fontAlgn="ctr"/>
                      <a:r>
                        <a:rPr lang="tr-TR" sz="1200" b="1" i="0" u="none" strike="noStrike">
                          <a:effectLst/>
                          <a:latin typeface="Times New Roman Tur" panose="02020603050405020304" pitchFamily="18" charset="0"/>
                        </a:rPr>
                        <a:t>05</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effectLst/>
                          <a:latin typeface="Times New Roman Tur" panose="02020603050405020304" pitchFamily="18" charset="0"/>
                        </a:rPr>
                        <a:t>CARİ TRANSFERLER</a:t>
                      </a: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63277695"/>
                  </a:ext>
                </a:extLst>
              </a:tr>
              <a:tr h="246546">
                <a:tc>
                  <a:txBody>
                    <a:bodyPr/>
                    <a:lstStyle/>
                    <a:p>
                      <a:pPr algn="ctr" fontAlgn="ctr"/>
                      <a:r>
                        <a:rPr lang="tr-TR" sz="1200" b="1" i="0" u="none" strike="noStrike">
                          <a:effectLst/>
                          <a:latin typeface="Times New Roman Tur" panose="02020603050405020304" pitchFamily="18" charset="0"/>
                        </a:rPr>
                        <a:t>06</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a:effectLst/>
                          <a:latin typeface="Times New Roman Tur" panose="02020603050405020304" pitchFamily="18" charset="0"/>
                        </a:rPr>
                        <a:t>SERMAYE GİDERLERİ</a:t>
                      </a: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42071373"/>
                  </a:ext>
                </a:extLst>
              </a:tr>
              <a:tr h="246546">
                <a:tc>
                  <a:txBody>
                    <a:bodyPr/>
                    <a:lstStyle/>
                    <a:p>
                      <a:pPr algn="ctr" fontAlgn="ctr"/>
                      <a:r>
                        <a:rPr lang="tr-TR" sz="1200" b="1" i="0" u="none" strike="noStrike">
                          <a:effectLst/>
                          <a:latin typeface="Times New Roman Tur" panose="02020603050405020304" pitchFamily="18" charset="0"/>
                        </a:rPr>
                        <a:t>07</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effectLst/>
                          <a:latin typeface="Times New Roman Tur" panose="02020603050405020304" pitchFamily="18" charset="0"/>
                        </a:rPr>
                        <a:t>SERMAYE </a:t>
                      </a:r>
                      <a:r>
                        <a:rPr lang="tr-TR" sz="1200" b="1" i="0" u="none" strike="noStrike" dirty="0" smtClean="0">
                          <a:effectLst/>
                          <a:latin typeface="Times New Roman Tur" panose="02020603050405020304" pitchFamily="18" charset="0"/>
                        </a:rPr>
                        <a:t>TRANSFERLERİ*</a:t>
                      </a:r>
                      <a:endParaRPr lang="tr-TR" sz="1200" b="1" i="0" u="none" strike="noStrike" dirty="0">
                        <a:effectLst/>
                        <a:latin typeface="Times New Roman Tur" panose="02020603050405020304" pitchFamily="18" charset="0"/>
                      </a:endParaRP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07434386"/>
                  </a:ext>
                </a:extLst>
              </a:tr>
              <a:tr h="246546">
                <a:tc>
                  <a:txBody>
                    <a:bodyPr/>
                    <a:lstStyle/>
                    <a:p>
                      <a:pPr algn="ctr" fontAlgn="ctr"/>
                      <a:r>
                        <a:rPr lang="tr-TR" sz="1200" b="1" i="0" u="none" strike="noStrike">
                          <a:effectLst/>
                          <a:latin typeface="Times New Roman Tur" panose="02020603050405020304" pitchFamily="18" charset="0"/>
                        </a:rPr>
                        <a:t>08</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effectLst/>
                          <a:latin typeface="Times New Roman Tur" panose="02020603050405020304" pitchFamily="18" charset="0"/>
                        </a:rPr>
                        <a:t>BORÇ </a:t>
                      </a:r>
                      <a:r>
                        <a:rPr lang="tr-TR" sz="1200" b="1" i="0" u="none" strike="noStrike" dirty="0" smtClean="0">
                          <a:effectLst/>
                          <a:latin typeface="Times New Roman Tur" panose="02020603050405020304" pitchFamily="18" charset="0"/>
                        </a:rPr>
                        <a:t>VERME*</a:t>
                      </a:r>
                      <a:endParaRPr lang="tr-TR" sz="1200" b="1" i="0" u="none" strike="noStrike" dirty="0">
                        <a:effectLst/>
                        <a:latin typeface="Times New Roman Tur" panose="02020603050405020304" pitchFamily="18" charset="0"/>
                      </a:endParaRP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99233886"/>
                  </a:ext>
                </a:extLst>
              </a:tr>
              <a:tr h="267984">
                <a:tc>
                  <a:txBody>
                    <a:bodyPr/>
                    <a:lstStyle/>
                    <a:p>
                      <a:pPr algn="ctr" fontAlgn="ctr"/>
                      <a:r>
                        <a:rPr lang="tr-TR" sz="1200" b="1" i="0" u="none" strike="noStrike">
                          <a:effectLst/>
                          <a:latin typeface="Times New Roman Tur" panose="02020603050405020304" pitchFamily="18" charset="0"/>
                        </a:rPr>
                        <a:t>09</a:t>
                      </a:r>
                    </a:p>
                  </a:txBody>
                  <a:tcPr marL="9256"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200" b="1" i="0" u="none" strike="noStrike" dirty="0">
                          <a:effectLst/>
                          <a:latin typeface="Times New Roman Tur" panose="02020603050405020304" pitchFamily="18" charset="0"/>
                        </a:rPr>
                        <a:t>YEDEK </a:t>
                      </a:r>
                      <a:r>
                        <a:rPr lang="tr-TR" sz="1200" b="1" i="0" u="none" strike="noStrike" dirty="0" smtClean="0">
                          <a:effectLst/>
                          <a:latin typeface="Times New Roman Tur" panose="02020603050405020304" pitchFamily="18" charset="0"/>
                        </a:rPr>
                        <a:t>ÖDENEKLER*</a:t>
                      </a:r>
                      <a:endParaRPr lang="tr-TR" sz="1200" b="1" i="0" u="none" strike="noStrike" dirty="0">
                        <a:effectLst/>
                        <a:latin typeface="Times New Roman Tur" panose="02020603050405020304" pitchFamily="18" charset="0"/>
                      </a:endParaRPr>
                    </a:p>
                  </a:txBody>
                  <a:tcPr marL="111067" marR="9256" marT="92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19863301"/>
                  </a:ext>
                </a:extLst>
              </a:tr>
            </a:tbl>
          </a:graphicData>
        </a:graphic>
      </p:graphicFrame>
    </p:spTree>
    <p:extLst>
      <p:ext uri="{BB962C8B-B14F-4D97-AF65-F5344CB8AC3E}">
        <p14:creationId xmlns:p14="http://schemas.microsoft.com/office/powerpoint/2010/main" val="30005208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Giderin Ekonomik Sınıflandırması (2. Düzey)</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İçerik Yer Tutucusu 4"/>
          <p:cNvGraphicFramePr>
            <a:graphicFrameLocks/>
          </p:cNvGraphicFramePr>
          <p:nvPr>
            <p:extLst>
              <p:ext uri="{D42A27DB-BD31-4B8C-83A1-F6EECF244321}">
                <p14:modId xmlns:p14="http://schemas.microsoft.com/office/powerpoint/2010/main" val="921707982"/>
              </p:ext>
            </p:extLst>
          </p:nvPr>
        </p:nvGraphicFramePr>
        <p:xfrm>
          <a:off x="16042" y="665148"/>
          <a:ext cx="12175958" cy="7403625"/>
        </p:xfrm>
        <a:graphic>
          <a:graphicData uri="http://schemas.openxmlformats.org/drawingml/2006/table">
            <a:tbl>
              <a:tblPr/>
              <a:tblGrid>
                <a:gridCol w="752557">
                  <a:extLst>
                    <a:ext uri="{9D8B030D-6E8A-4147-A177-3AD203B41FA5}">
                      <a16:colId xmlns:a16="http://schemas.microsoft.com/office/drawing/2014/main" val="2896968724"/>
                    </a:ext>
                  </a:extLst>
                </a:gridCol>
                <a:gridCol w="797580">
                  <a:extLst>
                    <a:ext uri="{9D8B030D-6E8A-4147-A177-3AD203B41FA5}">
                      <a16:colId xmlns:a16="http://schemas.microsoft.com/office/drawing/2014/main" val="2835518941"/>
                    </a:ext>
                  </a:extLst>
                </a:gridCol>
                <a:gridCol w="10625821">
                  <a:extLst>
                    <a:ext uri="{9D8B030D-6E8A-4147-A177-3AD203B41FA5}">
                      <a16:colId xmlns:a16="http://schemas.microsoft.com/office/drawing/2014/main" val="259693339"/>
                    </a:ext>
                  </a:extLst>
                </a:gridCol>
              </a:tblGrid>
              <a:tr h="137619">
                <a:tc>
                  <a:txBody>
                    <a:bodyPr/>
                    <a:lstStyle/>
                    <a:p>
                      <a:pPr algn="ctr" fontAlgn="ctr"/>
                      <a:r>
                        <a:rPr lang="tr-TR" sz="1050" b="1" i="0" u="none" strike="noStrike" dirty="0">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1" i="0" u="none" strike="noStrike" dirty="0">
                          <a:effectLst/>
                          <a:latin typeface="+mn-lt"/>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1" i="0" u="none" strike="noStrike">
                          <a:effectLst/>
                          <a:latin typeface="+mn-lt"/>
                        </a:rPr>
                        <a:t>PERSONEL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74971835"/>
                  </a:ext>
                </a:extLst>
              </a:tr>
              <a:tr h="137619">
                <a:tc>
                  <a:txBody>
                    <a:bodyPr/>
                    <a:lstStyle/>
                    <a:p>
                      <a:pPr algn="ctr" fontAlgn="ctr"/>
                      <a:r>
                        <a:rPr lang="tr-TR" sz="1050" b="0" i="0" u="none" strike="noStrike" dirty="0">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a:effectLst/>
                          <a:latin typeface="+mn-lt"/>
                        </a:rPr>
                        <a:t>MEMURLAR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11746446"/>
                  </a:ext>
                </a:extLst>
              </a:tr>
              <a:tr h="137619">
                <a:tc>
                  <a:txBody>
                    <a:bodyPr/>
                    <a:lstStyle/>
                    <a:p>
                      <a:pPr algn="ctr" fontAlgn="ctr"/>
                      <a:r>
                        <a:rPr lang="tr-TR" sz="1050" b="0" i="0" u="none" strike="noStrike">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SÖZLEŞMELİ  PERSONEL</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67079034"/>
                  </a:ext>
                </a:extLst>
              </a:tr>
              <a:tr h="137619">
                <a:tc>
                  <a:txBody>
                    <a:bodyPr/>
                    <a:lstStyle/>
                    <a:p>
                      <a:pPr algn="ctr" fontAlgn="ctr"/>
                      <a:r>
                        <a:rPr lang="tr-TR" sz="1050" b="0" i="0" u="none" strike="noStrike">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İŞÇİLER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87054156"/>
                  </a:ext>
                </a:extLst>
              </a:tr>
              <a:tr h="137619">
                <a:tc>
                  <a:txBody>
                    <a:bodyPr/>
                    <a:lstStyle/>
                    <a:p>
                      <a:pPr algn="ctr" fontAlgn="ctr"/>
                      <a:r>
                        <a:rPr lang="tr-TR" sz="1050" b="0" i="0" u="none" strike="noStrike">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dirty="0">
                          <a:effectLst/>
                          <a:latin typeface="+mn-lt"/>
                        </a:rPr>
                        <a:t>4</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GEÇİCİ PERSONEL</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12263604"/>
                  </a:ext>
                </a:extLst>
              </a:tr>
              <a:tr h="137619">
                <a:tc>
                  <a:txBody>
                    <a:bodyPr/>
                    <a:lstStyle/>
                    <a:p>
                      <a:pPr algn="ctr" fontAlgn="ctr"/>
                      <a:r>
                        <a:rPr lang="tr-TR" sz="1050" b="0" i="0" u="none" strike="noStrike">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DİĞER PERSONEL</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23211543"/>
                  </a:ext>
                </a:extLst>
              </a:tr>
              <a:tr h="137619">
                <a:tc>
                  <a:txBody>
                    <a:bodyPr/>
                    <a:lstStyle/>
                    <a:p>
                      <a:pPr algn="ctr" fontAlgn="ctr"/>
                      <a:r>
                        <a:rPr lang="tr-TR" sz="1050" b="0" i="0" u="none" strike="noStrike" dirty="0">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7</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MİLLETVEKİLLERİ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83147695"/>
                  </a:ext>
                </a:extLst>
              </a:tr>
              <a:tr h="137619">
                <a:tc>
                  <a:txBody>
                    <a:bodyPr/>
                    <a:lstStyle/>
                    <a:p>
                      <a:pPr algn="ctr" fontAlgn="ctr"/>
                      <a:r>
                        <a:rPr lang="tr-TR" sz="1050" b="0" i="0" u="none" strike="noStrike" dirty="0">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8</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CUMHURBAŞKANI ÖDENEĞİ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408150"/>
                  </a:ext>
                </a:extLst>
              </a:tr>
              <a:tr h="137619">
                <a:tc>
                  <a:txBody>
                    <a:bodyPr/>
                    <a:lstStyle/>
                    <a:p>
                      <a:pPr algn="ctr" fontAlgn="ctr"/>
                      <a:r>
                        <a:rPr lang="tr-TR" sz="1050" b="0" i="0" u="none" strike="noStrike">
                          <a:effectLst/>
                          <a:latin typeface="+mn-lt"/>
                        </a:rPr>
                        <a:t>01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dirty="0">
                          <a:effectLst/>
                          <a:latin typeface="+mn-lt"/>
                        </a:rPr>
                        <a:t>9</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İSTİHBARAT PERSONELİ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7589419"/>
                  </a:ext>
                </a:extLst>
              </a:tr>
              <a:tr h="137619">
                <a:tc>
                  <a:txBody>
                    <a:bodyPr/>
                    <a:lstStyle/>
                    <a:p>
                      <a:pPr algn="ctr" fontAlgn="ctr"/>
                      <a:r>
                        <a:rPr lang="tr-TR" sz="1050" b="1" i="0" u="none" strike="noStrike" dirty="0">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1" i="0" u="none" strike="noStrike" dirty="0">
                          <a:effectLst/>
                          <a:latin typeface="+mn-lt"/>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1" i="0" u="none" strike="noStrike" dirty="0">
                          <a:effectLst/>
                          <a:latin typeface="+mn-lt"/>
                        </a:rPr>
                        <a:t>SOSYAL GÜVENLİK KURUMLARINA DEVLET PRİMİ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31109190"/>
                  </a:ext>
                </a:extLst>
              </a:tr>
              <a:tr h="137619">
                <a:tc>
                  <a:txBody>
                    <a:bodyPr/>
                    <a:lstStyle/>
                    <a:p>
                      <a:pPr algn="ctr" fontAlgn="ctr"/>
                      <a:r>
                        <a:rPr lang="tr-TR" sz="1050" b="0" i="0" u="none" strike="noStrike">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dirty="0">
                          <a:effectLst/>
                          <a:latin typeface="+mn-lt"/>
                        </a:rPr>
                        <a:t>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MEMURLAR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13187924"/>
                  </a:ext>
                </a:extLst>
              </a:tr>
              <a:tr h="137619">
                <a:tc>
                  <a:txBody>
                    <a:bodyPr/>
                    <a:lstStyle/>
                    <a:p>
                      <a:pPr algn="ctr" fontAlgn="ctr"/>
                      <a:r>
                        <a:rPr lang="tr-TR" sz="1050" b="0" i="0" u="none" strike="noStrike">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dirty="0">
                          <a:effectLst/>
                          <a:latin typeface="+mn-lt"/>
                        </a:rPr>
                        <a:t>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SÖZLEŞMELİ PERSONEL</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01110544"/>
                  </a:ext>
                </a:extLst>
              </a:tr>
              <a:tr h="137619">
                <a:tc>
                  <a:txBody>
                    <a:bodyPr/>
                    <a:lstStyle/>
                    <a:p>
                      <a:pPr algn="ctr" fontAlgn="ctr"/>
                      <a:r>
                        <a:rPr lang="tr-TR" sz="1050" b="0" i="0" u="none" strike="noStrike" dirty="0">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dirty="0">
                          <a:effectLst/>
                          <a:latin typeface="+mn-lt"/>
                        </a:rPr>
                        <a:t>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İŞÇİLER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25132011"/>
                  </a:ext>
                </a:extLst>
              </a:tr>
              <a:tr h="137619">
                <a:tc>
                  <a:txBody>
                    <a:bodyPr/>
                    <a:lstStyle/>
                    <a:p>
                      <a:pPr algn="ctr" fontAlgn="ctr"/>
                      <a:r>
                        <a:rPr lang="tr-TR" sz="1050" b="0" i="0" u="none" strike="noStrike">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4</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GEÇİCİ PERSONEL</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60722046"/>
                  </a:ext>
                </a:extLst>
              </a:tr>
              <a:tr h="137619">
                <a:tc>
                  <a:txBody>
                    <a:bodyPr/>
                    <a:lstStyle/>
                    <a:p>
                      <a:pPr algn="ctr" fontAlgn="ctr"/>
                      <a:r>
                        <a:rPr lang="tr-TR" sz="1050" b="0" i="0" u="none" strike="noStrike">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DİĞER PERSONEL</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58548344"/>
                  </a:ext>
                </a:extLst>
              </a:tr>
              <a:tr h="137619">
                <a:tc>
                  <a:txBody>
                    <a:bodyPr/>
                    <a:lstStyle/>
                    <a:p>
                      <a:pPr algn="ctr" fontAlgn="ctr"/>
                      <a:r>
                        <a:rPr lang="tr-TR" sz="1050" b="0" i="0" u="none" strike="noStrike" dirty="0">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dirty="0">
                          <a:effectLst/>
                          <a:latin typeface="+mn-lt"/>
                        </a:rPr>
                        <a:t>7</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MİLLETVEKİLLERİ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98718743"/>
                  </a:ext>
                </a:extLst>
              </a:tr>
              <a:tr h="137619">
                <a:tc>
                  <a:txBody>
                    <a:bodyPr/>
                    <a:lstStyle/>
                    <a:p>
                      <a:pPr algn="ctr" fontAlgn="ctr"/>
                      <a:r>
                        <a:rPr lang="tr-TR" sz="1050" b="0" i="0" u="none" strike="noStrike">
                          <a:effectLst/>
                          <a:latin typeface="+mn-lt"/>
                        </a:rPr>
                        <a:t>02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dirty="0">
                          <a:effectLst/>
                          <a:latin typeface="+mn-lt"/>
                        </a:rPr>
                        <a:t>9</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İSTİHBARAT PERSONELİ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90445560"/>
                  </a:ext>
                </a:extLst>
              </a:tr>
              <a:tr h="137619">
                <a:tc>
                  <a:txBody>
                    <a:bodyPr/>
                    <a:lstStyle/>
                    <a:p>
                      <a:pPr algn="ctr" fontAlgn="ctr"/>
                      <a:r>
                        <a:rPr lang="tr-TR" sz="1050" b="1" i="0" u="none" strike="noStrike" dirty="0">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1" i="0" u="none" strike="noStrike">
                          <a:effectLst/>
                          <a:latin typeface="+mn-lt"/>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1" i="0" u="none" strike="noStrike" dirty="0">
                          <a:effectLst/>
                          <a:latin typeface="+mn-lt"/>
                        </a:rPr>
                        <a:t>MAL VE HİZMET ALIM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04651137"/>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ÜRETİME YÖNELİK MAL VE MALZEME ALIMLARI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3465350"/>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TÜKETİME YÖNELİK MAL VE MALZEME ALIMLARI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39032887"/>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YOLLUKLAR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60082817"/>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4</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GÖREV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97243742"/>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HİZMET ALIMLARI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62158329"/>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TEMSİL VE TANITMA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4686139"/>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7</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MENKUL MAL,GAYRİMADDİ HAK ALIM, BAKIM VE ONARIM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67795600"/>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8</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GAYRİMENKUL MAL BAKIM VE ONARIM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82383826"/>
                  </a:ext>
                </a:extLst>
              </a:tr>
              <a:tr h="137619">
                <a:tc>
                  <a:txBody>
                    <a:bodyPr/>
                    <a:lstStyle/>
                    <a:p>
                      <a:pPr algn="ctr" fontAlgn="ctr"/>
                      <a:r>
                        <a:rPr lang="tr-TR" sz="1050" b="0" i="0" u="none" strike="noStrike">
                          <a:effectLst/>
                          <a:latin typeface="+mn-lt"/>
                        </a:rPr>
                        <a:t>03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9</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TEDAVİ VE CENAZE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90602394"/>
                  </a:ext>
                </a:extLst>
              </a:tr>
              <a:tr h="137619">
                <a:tc>
                  <a:txBody>
                    <a:bodyPr/>
                    <a:lstStyle/>
                    <a:p>
                      <a:pPr algn="ctr" fontAlgn="ctr"/>
                      <a:r>
                        <a:rPr lang="tr-TR" sz="1050" b="1"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1" i="0" u="none" strike="noStrike">
                          <a:effectLst/>
                          <a:latin typeface="+mn-lt"/>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1" i="0" u="none" strike="noStrike" dirty="0">
                          <a:effectLst/>
                          <a:latin typeface="+mn-lt"/>
                        </a:rPr>
                        <a:t>CARİ TRANSFERLER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43951204"/>
                  </a:ext>
                </a:extLst>
              </a:tr>
              <a:tr h="137619">
                <a:tc>
                  <a:txBody>
                    <a:bodyPr/>
                    <a:lstStyle/>
                    <a:p>
                      <a:pPr algn="ctr" fontAlgn="ctr"/>
                      <a:r>
                        <a:rPr lang="tr-TR" sz="1050" b="0"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GÖREV ZARARLARI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91208317"/>
                  </a:ext>
                </a:extLst>
              </a:tr>
              <a:tr h="137619">
                <a:tc>
                  <a:txBody>
                    <a:bodyPr/>
                    <a:lstStyle/>
                    <a:p>
                      <a:pPr algn="ctr" fontAlgn="ctr"/>
                      <a:r>
                        <a:rPr lang="tr-TR" sz="1050" b="0"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HAZİNE YARDIMLARI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42579850"/>
                  </a:ext>
                </a:extLst>
              </a:tr>
              <a:tr h="137619">
                <a:tc>
                  <a:txBody>
                    <a:bodyPr/>
                    <a:lstStyle/>
                    <a:p>
                      <a:pPr algn="ctr" fontAlgn="ctr"/>
                      <a:r>
                        <a:rPr lang="tr-TR" sz="1050" b="0"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KAR AMACI GÜTMEYEN KURULUŞLARA YAPILAN TRANSFERLER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85395028"/>
                  </a:ext>
                </a:extLst>
              </a:tr>
              <a:tr h="137619">
                <a:tc>
                  <a:txBody>
                    <a:bodyPr/>
                    <a:lstStyle/>
                    <a:p>
                      <a:pPr algn="ctr" fontAlgn="ctr"/>
                      <a:r>
                        <a:rPr lang="tr-TR" sz="1050" b="0"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4</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HANE HALKINA YAPILAN TRANSFERLER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24418357"/>
                  </a:ext>
                </a:extLst>
              </a:tr>
              <a:tr h="137619">
                <a:tc>
                  <a:txBody>
                    <a:bodyPr/>
                    <a:lstStyle/>
                    <a:p>
                      <a:pPr algn="ctr" fontAlgn="ctr"/>
                      <a:r>
                        <a:rPr lang="tr-TR" sz="1050" b="0"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DEVLET SOSYAL GÜVENLİK KURUMLARINDAN HANE HALKINA YAPILAN FAYDA ÖDEMELERİ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78997856"/>
                  </a:ext>
                </a:extLst>
              </a:tr>
              <a:tr h="137619">
                <a:tc>
                  <a:txBody>
                    <a:bodyPr/>
                    <a:lstStyle/>
                    <a:p>
                      <a:pPr algn="ctr" fontAlgn="ctr"/>
                      <a:r>
                        <a:rPr lang="tr-TR" sz="1050" b="0"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YURTDIŞINA YAPILAN TRANSFERLER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45189"/>
                  </a:ext>
                </a:extLst>
              </a:tr>
              <a:tr h="137619">
                <a:tc>
                  <a:txBody>
                    <a:bodyPr/>
                    <a:lstStyle/>
                    <a:p>
                      <a:pPr algn="ctr" fontAlgn="ctr"/>
                      <a:r>
                        <a:rPr lang="tr-TR" sz="1050" b="0" i="0" u="none" strike="noStrike">
                          <a:effectLst/>
                          <a:latin typeface="+mn-lt"/>
                        </a:rPr>
                        <a:t>05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8</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GELİRLERDEN AYRILAN PAYLAR</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22869897"/>
                  </a:ext>
                </a:extLst>
              </a:tr>
              <a:tr h="137619">
                <a:tc>
                  <a:txBody>
                    <a:bodyPr/>
                    <a:lstStyle/>
                    <a:p>
                      <a:pPr algn="ctr" fontAlgn="ctr"/>
                      <a:r>
                        <a:rPr lang="tr-TR" sz="1050" b="1"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1" i="0" u="none" strike="noStrike">
                          <a:effectLst/>
                          <a:latin typeface="+mn-lt"/>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1" i="0" u="none" strike="noStrike" dirty="0">
                          <a:effectLst/>
                          <a:latin typeface="+mn-lt"/>
                        </a:rPr>
                        <a:t>SERMAYE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56874425"/>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1</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MAMUL MAL ALIMLARI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08844355"/>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2</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MENKUL SERMAYE ÜRETİM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47009599"/>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3</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GAYRİ MADDİ HAK ALIMLARI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87700572"/>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4</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GAYRİMENKUL ALIMLARI VE KAMULAŞTIRMASI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98622575"/>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5</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GAYRİMENKUL SERMAYE ÜRETİM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56672190"/>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sv-SE" sz="1050" b="0" i="0" u="none" strike="noStrike" dirty="0">
                          <a:effectLst/>
                          <a:latin typeface="+mn-lt"/>
                        </a:rPr>
                        <a:t>MENKUL MALLARIN BÜYÜK ONARIM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79578023"/>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7</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GAYRİMENKUL BÜYÜK ONARIM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96213205"/>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8</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STOK ALIMLARI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78034168"/>
                  </a:ext>
                </a:extLst>
              </a:tr>
              <a:tr h="137619">
                <a:tc>
                  <a:txBody>
                    <a:bodyPr/>
                    <a:lstStyle/>
                    <a:p>
                      <a:pPr algn="ctr" fontAlgn="ctr"/>
                      <a:r>
                        <a:rPr lang="tr-TR" sz="1050" b="0" i="0" u="none" strike="noStrike">
                          <a:effectLst/>
                          <a:latin typeface="+mn-lt"/>
                        </a:rPr>
                        <a:t>06</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050" b="0" i="0" u="none" strike="noStrike">
                          <a:effectLst/>
                          <a:latin typeface="+mn-lt"/>
                        </a:rPr>
                        <a:t>9</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tr-TR" sz="1050" b="0" i="0" u="none" strike="noStrike" dirty="0">
                          <a:effectLst/>
                          <a:latin typeface="+mn-lt"/>
                        </a:rPr>
                        <a:t>DİĞER SERMAYE GİDERLERİ</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83744234"/>
                  </a:ext>
                </a:extLst>
              </a:tr>
            </a:tbl>
          </a:graphicData>
        </a:graphic>
      </p:graphicFrame>
    </p:spTree>
    <p:extLst>
      <p:ext uri="{BB962C8B-B14F-4D97-AF65-F5344CB8AC3E}">
        <p14:creationId xmlns:p14="http://schemas.microsoft.com/office/powerpoint/2010/main" val="41665232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84621" y="1"/>
            <a:ext cx="12175958" cy="7062716"/>
          </a:xfrm>
          <a:prstGeom prst="rect">
            <a:avLst/>
          </a:prstGeom>
          <a:solidFill>
            <a:srgbClr val="D02147"/>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Yeni Program Bütçe Kodu</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pic>
        <p:nvPicPr>
          <p:cNvPr id="5" name="object 4"/>
          <p:cNvPicPr/>
          <p:nvPr/>
        </p:nvPicPr>
        <p:blipFill>
          <a:blip r:embed="rId3" cstate="print"/>
          <a:stretch>
            <a:fillRect/>
          </a:stretch>
        </p:blipFill>
        <p:spPr>
          <a:xfrm>
            <a:off x="2922359" y="3795060"/>
            <a:ext cx="6177583" cy="1421122"/>
          </a:xfrm>
          <a:prstGeom prst="rect">
            <a:avLst/>
          </a:prstGeom>
          <a:ln>
            <a:solidFill>
              <a:srgbClr val="DE0000"/>
            </a:solidFill>
          </a:ln>
        </p:spPr>
      </p:pic>
      <p:sp>
        <p:nvSpPr>
          <p:cNvPr id="8" name="Bükülü Ok 7"/>
          <p:cNvSpPr/>
          <p:nvPr/>
        </p:nvSpPr>
        <p:spPr>
          <a:xfrm>
            <a:off x="3758779" y="1461317"/>
            <a:ext cx="81000" cy="2448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9" name="Unvan 9"/>
          <p:cNvSpPr txBox="1">
            <a:spLocks/>
          </p:cNvSpPr>
          <p:nvPr/>
        </p:nvSpPr>
        <p:spPr>
          <a:xfrm>
            <a:off x="3758779" y="1347072"/>
            <a:ext cx="1111377" cy="21544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1400" b="1" dirty="0" smtClean="0">
                <a:latin typeface="Arial" panose="020B0604020202020204" pitchFamily="34" charset="0"/>
                <a:cs typeface="Arial" panose="020B0604020202020204" pitchFamily="34" charset="0"/>
              </a:rPr>
              <a:t>Program</a:t>
            </a:r>
            <a:endParaRPr lang="tr-TR" sz="1400" b="1" dirty="0">
              <a:latin typeface="Arial" panose="020B0604020202020204" pitchFamily="34" charset="0"/>
              <a:cs typeface="Arial" panose="020B0604020202020204" pitchFamily="34" charset="0"/>
            </a:endParaRPr>
          </a:p>
        </p:txBody>
      </p:sp>
      <p:sp>
        <p:nvSpPr>
          <p:cNvPr id="10" name="Bükülü Ok 9"/>
          <p:cNvSpPr/>
          <p:nvPr/>
        </p:nvSpPr>
        <p:spPr>
          <a:xfrm>
            <a:off x="4262835" y="1714597"/>
            <a:ext cx="81000" cy="2196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11" name="Unvan 9"/>
          <p:cNvSpPr txBox="1">
            <a:spLocks/>
          </p:cNvSpPr>
          <p:nvPr/>
        </p:nvSpPr>
        <p:spPr>
          <a:xfrm>
            <a:off x="4385463" y="1599686"/>
            <a:ext cx="1111377" cy="215444"/>
          </a:xfrm>
          <a:prstGeom prst="rect">
            <a:avLst/>
          </a:prstGeom>
        </p:spPr>
        <p:txBody>
          <a:bodyPr wrap="square" lIns="0" tIns="0" rIns="0" bIns="0">
            <a:spAutoFit/>
          </a:bodyPr>
          <a:lstStyle>
            <a:lvl1pPr>
              <a:defRPr sz="3600" b="1" i="0">
                <a:solidFill>
                  <a:schemeClr val="bg1"/>
                </a:solidFill>
                <a:latin typeface="Calibri"/>
                <a:ea typeface="+mj-ea"/>
                <a:cs typeface="Calibri"/>
              </a:defRPr>
            </a:lvl1pPr>
          </a:lstStyle>
          <a:p>
            <a:r>
              <a:rPr lang="tr-TR" sz="1400" kern="0" dirty="0" smtClean="0">
                <a:solidFill>
                  <a:schemeClr val="tx1"/>
                </a:solidFill>
              </a:rPr>
              <a:t>Alt Program</a:t>
            </a:r>
            <a:endParaRPr lang="tr-TR" sz="1400" kern="0" dirty="0">
              <a:solidFill>
                <a:schemeClr val="tx1"/>
              </a:solidFill>
            </a:endParaRPr>
          </a:p>
        </p:txBody>
      </p:sp>
      <p:sp>
        <p:nvSpPr>
          <p:cNvPr id="12" name="Bükülü Ok 11"/>
          <p:cNvSpPr/>
          <p:nvPr/>
        </p:nvSpPr>
        <p:spPr>
          <a:xfrm>
            <a:off x="4766891" y="1966597"/>
            <a:ext cx="81000" cy="1944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13" name="Unvan 9"/>
          <p:cNvSpPr txBox="1">
            <a:spLocks/>
          </p:cNvSpPr>
          <p:nvPr/>
        </p:nvSpPr>
        <p:spPr>
          <a:xfrm>
            <a:off x="4859274" y="1824265"/>
            <a:ext cx="1111377" cy="215444"/>
          </a:xfrm>
          <a:prstGeom prst="rect">
            <a:avLst/>
          </a:prstGeom>
        </p:spPr>
        <p:txBody>
          <a:bodyPr wrap="square" lIns="0" tIns="0" rIns="0" bIns="0">
            <a:spAutoFit/>
          </a:bodyPr>
          <a:lstStyle>
            <a:lvl1pPr>
              <a:defRPr sz="3600" b="1" i="0">
                <a:solidFill>
                  <a:schemeClr val="bg1"/>
                </a:solidFill>
                <a:latin typeface="Calibri"/>
                <a:ea typeface="+mj-ea"/>
                <a:cs typeface="Calibri"/>
              </a:defRPr>
            </a:lvl1pPr>
          </a:lstStyle>
          <a:p>
            <a:r>
              <a:rPr lang="tr-TR" sz="1400" kern="0" dirty="0" smtClean="0">
                <a:solidFill>
                  <a:schemeClr val="tx1"/>
                </a:solidFill>
              </a:rPr>
              <a:t>Faaliyet</a:t>
            </a:r>
            <a:endParaRPr lang="tr-TR" sz="1400" kern="0" dirty="0">
              <a:solidFill>
                <a:schemeClr val="tx1"/>
              </a:solidFill>
            </a:endParaRPr>
          </a:p>
        </p:txBody>
      </p:sp>
      <p:sp>
        <p:nvSpPr>
          <p:cNvPr id="14" name="Bükülü Ok 13"/>
          <p:cNvSpPr/>
          <p:nvPr/>
        </p:nvSpPr>
        <p:spPr>
          <a:xfrm>
            <a:off x="5414963" y="2218597"/>
            <a:ext cx="81000" cy="1692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15" name="Unvan 9"/>
          <p:cNvSpPr txBox="1">
            <a:spLocks/>
          </p:cNvSpPr>
          <p:nvPr/>
        </p:nvSpPr>
        <p:spPr>
          <a:xfrm>
            <a:off x="5455463" y="2039709"/>
            <a:ext cx="1111377" cy="215444"/>
          </a:xfrm>
          <a:prstGeom prst="rect">
            <a:avLst/>
          </a:prstGeom>
        </p:spPr>
        <p:txBody>
          <a:bodyPr wrap="square" lIns="0" tIns="0" rIns="0" bIns="0">
            <a:spAutoFit/>
          </a:bodyPr>
          <a:lstStyle>
            <a:lvl1pPr>
              <a:defRPr sz="3600" b="1" i="0">
                <a:solidFill>
                  <a:schemeClr val="bg1"/>
                </a:solidFill>
                <a:latin typeface="Calibri"/>
                <a:ea typeface="+mj-ea"/>
                <a:cs typeface="Calibri"/>
              </a:defRPr>
            </a:lvl1pPr>
          </a:lstStyle>
          <a:p>
            <a:r>
              <a:rPr lang="tr-TR" sz="1400" kern="0" dirty="0" smtClean="0">
                <a:solidFill>
                  <a:schemeClr val="tx1"/>
                </a:solidFill>
              </a:rPr>
              <a:t>Alt Faaliyet</a:t>
            </a:r>
            <a:endParaRPr lang="tr-TR" sz="1400" kern="0" dirty="0">
              <a:solidFill>
                <a:schemeClr val="tx1"/>
              </a:solidFill>
            </a:endParaRPr>
          </a:p>
        </p:txBody>
      </p:sp>
      <p:sp>
        <p:nvSpPr>
          <p:cNvPr id="16" name="Bükülü Ok 15"/>
          <p:cNvSpPr/>
          <p:nvPr/>
        </p:nvSpPr>
        <p:spPr>
          <a:xfrm>
            <a:off x="6227426" y="2470597"/>
            <a:ext cx="81000" cy="1440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17" name="Unvan 9"/>
          <p:cNvSpPr txBox="1">
            <a:spLocks/>
          </p:cNvSpPr>
          <p:nvPr/>
        </p:nvSpPr>
        <p:spPr>
          <a:xfrm>
            <a:off x="6306278" y="2255153"/>
            <a:ext cx="1196917" cy="215444"/>
          </a:xfrm>
          <a:prstGeom prst="rect">
            <a:avLst/>
          </a:prstGeom>
        </p:spPr>
        <p:txBody>
          <a:bodyPr wrap="square" lIns="0" tIns="0" rIns="0" bIns="0">
            <a:spAutoFit/>
          </a:bodyPr>
          <a:lstStyle>
            <a:lvl1pPr>
              <a:defRPr sz="3600" b="1" i="0">
                <a:solidFill>
                  <a:schemeClr val="bg1"/>
                </a:solidFill>
                <a:latin typeface="Calibri"/>
                <a:ea typeface="+mj-ea"/>
                <a:cs typeface="Calibri"/>
              </a:defRPr>
            </a:lvl1pPr>
          </a:lstStyle>
          <a:p>
            <a:r>
              <a:rPr lang="tr-TR" sz="1400" kern="0" dirty="0" smtClean="0">
                <a:solidFill>
                  <a:schemeClr val="tx1"/>
                </a:solidFill>
              </a:rPr>
              <a:t>Kurumsal Kod</a:t>
            </a:r>
            <a:endParaRPr lang="tr-TR" sz="1400" kern="0" dirty="0">
              <a:solidFill>
                <a:schemeClr val="tx1"/>
              </a:solidFill>
            </a:endParaRPr>
          </a:p>
        </p:txBody>
      </p:sp>
      <p:sp>
        <p:nvSpPr>
          <p:cNvPr id="18" name="Bükülü Ok 17"/>
          <p:cNvSpPr/>
          <p:nvPr/>
        </p:nvSpPr>
        <p:spPr>
          <a:xfrm>
            <a:off x="6783115" y="2722014"/>
            <a:ext cx="81000" cy="1188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19" name="Unvan 9"/>
          <p:cNvSpPr txBox="1">
            <a:spLocks/>
          </p:cNvSpPr>
          <p:nvPr/>
        </p:nvSpPr>
        <p:spPr>
          <a:xfrm>
            <a:off x="6864115" y="2559425"/>
            <a:ext cx="1111377" cy="215444"/>
          </a:xfrm>
          <a:prstGeom prst="rect">
            <a:avLst/>
          </a:prstGeom>
        </p:spPr>
        <p:txBody>
          <a:bodyPr wrap="square" lIns="0" tIns="0" rIns="0" bIns="0">
            <a:spAutoFit/>
          </a:bodyPr>
          <a:lstStyle>
            <a:lvl1pPr>
              <a:defRPr sz="3600" b="1" i="0">
                <a:solidFill>
                  <a:schemeClr val="bg1"/>
                </a:solidFill>
                <a:latin typeface="Calibri"/>
                <a:ea typeface="+mj-ea"/>
                <a:cs typeface="Calibri"/>
              </a:defRPr>
            </a:lvl1pPr>
          </a:lstStyle>
          <a:p>
            <a:r>
              <a:rPr lang="tr-TR" sz="1400" kern="0" dirty="0" smtClean="0">
                <a:solidFill>
                  <a:schemeClr val="tx1"/>
                </a:solidFill>
              </a:rPr>
              <a:t>Birim Kodu</a:t>
            </a:r>
            <a:endParaRPr lang="tr-TR" sz="1400" kern="0" dirty="0">
              <a:solidFill>
                <a:schemeClr val="tx1"/>
              </a:solidFill>
            </a:endParaRPr>
          </a:p>
        </p:txBody>
      </p:sp>
      <p:sp>
        <p:nvSpPr>
          <p:cNvPr id="20" name="Unvan 9"/>
          <p:cNvSpPr txBox="1">
            <a:spLocks/>
          </p:cNvSpPr>
          <p:nvPr/>
        </p:nvSpPr>
        <p:spPr>
          <a:xfrm>
            <a:off x="7543695" y="2794866"/>
            <a:ext cx="1311158" cy="215444"/>
          </a:xfrm>
          <a:prstGeom prst="rect">
            <a:avLst/>
          </a:prstGeom>
        </p:spPr>
        <p:txBody>
          <a:bodyPr wrap="square" lIns="0" tIns="0" rIns="0" bIns="0">
            <a:spAutoFit/>
          </a:bodyPr>
          <a:lstStyle>
            <a:lvl1pPr>
              <a:defRPr sz="3600" b="1" i="0">
                <a:solidFill>
                  <a:schemeClr val="bg1"/>
                </a:solidFill>
                <a:latin typeface="Calibri"/>
                <a:ea typeface="+mj-ea"/>
                <a:cs typeface="Calibri"/>
              </a:defRPr>
            </a:lvl1pPr>
          </a:lstStyle>
          <a:p>
            <a:r>
              <a:rPr lang="tr-TR" sz="1400" kern="0" dirty="0" smtClean="0">
                <a:solidFill>
                  <a:schemeClr val="tx1"/>
                </a:solidFill>
              </a:rPr>
              <a:t>Finansman Kodu</a:t>
            </a:r>
            <a:endParaRPr lang="tr-TR" sz="1400" kern="0" dirty="0">
              <a:solidFill>
                <a:schemeClr val="tx1"/>
              </a:solidFill>
            </a:endParaRPr>
          </a:p>
        </p:txBody>
      </p:sp>
      <p:sp>
        <p:nvSpPr>
          <p:cNvPr id="21" name="Eksi 20"/>
          <p:cNvSpPr/>
          <p:nvPr/>
        </p:nvSpPr>
        <p:spPr>
          <a:xfrm>
            <a:off x="7863235" y="3909317"/>
            <a:ext cx="996317" cy="45719"/>
          </a:xfrm>
          <a:prstGeom prst="mathMinus">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Bükülü Ok 21"/>
          <p:cNvSpPr/>
          <p:nvPr/>
        </p:nvSpPr>
        <p:spPr>
          <a:xfrm>
            <a:off x="7503195" y="2989807"/>
            <a:ext cx="81000" cy="936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23" name="Bükülü Ok 22"/>
          <p:cNvSpPr/>
          <p:nvPr/>
        </p:nvSpPr>
        <p:spPr>
          <a:xfrm>
            <a:off x="8361393" y="3406014"/>
            <a:ext cx="81000" cy="504000"/>
          </a:xfrm>
          <a:prstGeom prst="bentArrow">
            <a:avLst/>
          </a:prstGeom>
          <a:solidFill>
            <a:srgbClr val="D021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solidFill>
                <a:schemeClr val="tx1"/>
              </a:solidFill>
            </a:endParaRPr>
          </a:p>
        </p:txBody>
      </p:sp>
      <p:sp>
        <p:nvSpPr>
          <p:cNvPr id="24" name="object 5"/>
          <p:cNvSpPr txBox="1"/>
          <p:nvPr/>
        </p:nvSpPr>
        <p:spPr>
          <a:xfrm>
            <a:off x="2181167" y="3957542"/>
            <a:ext cx="8250222" cy="782265"/>
          </a:xfrm>
          <a:prstGeom prst="rect">
            <a:avLst/>
          </a:prstGeom>
        </p:spPr>
        <p:txBody>
          <a:bodyPr vert="horz" wrap="square" lIns="0" tIns="12700" rIns="0" bIns="0" rtlCol="0">
            <a:spAutoFit/>
          </a:bodyPr>
          <a:lstStyle/>
          <a:p>
            <a:pPr algn="ctr">
              <a:lnSpc>
                <a:spcPct val="100000"/>
              </a:lnSpc>
              <a:spcBef>
                <a:spcPts val="100"/>
              </a:spcBef>
            </a:pPr>
            <a:r>
              <a:rPr lang="tr-TR" sz="2000" spc="-5" dirty="0" smtClean="0">
                <a:solidFill>
                  <a:srgbClr val="FFFFFF"/>
                </a:solidFill>
                <a:latin typeface="Calibri"/>
                <a:cs typeface="Calibri"/>
              </a:rPr>
              <a:t>98</a:t>
            </a:r>
            <a:r>
              <a:rPr sz="2000" spc="-5" dirty="0" smtClean="0">
                <a:solidFill>
                  <a:srgbClr val="FFFFFF"/>
                </a:solidFill>
                <a:latin typeface="Calibri"/>
                <a:cs typeface="Calibri"/>
              </a:rPr>
              <a:t>.</a:t>
            </a:r>
            <a:r>
              <a:rPr lang="tr-TR" sz="2000" spc="-5" dirty="0" smtClean="0">
                <a:solidFill>
                  <a:srgbClr val="FFFFFF"/>
                </a:solidFill>
                <a:latin typeface="Calibri"/>
                <a:cs typeface="Calibri"/>
              </a:rPr>
              <a:t> 900 </a:t>
            </a:r>
            <a:r>
              <a:rPr sz="2000" spc="-5" dirty="0" smtClean="0">
                <a:solidFill>
                  <a:srgbClr val="FFFFFF"/>
                </a:solidFill>
                <a:latin typeface="Calibri"/>
                <a:cs typeface="Calibri"/>
              </a:rPr>
              <a:t>.</a:t>
            </a:r>
            <a:r>
              <a:rPr lang="tr-TR" sz="2000" spc="-5" dirty="0" smtClean="0">
                <a:solidFill>
                  <a:srgbClr val="FFFFFF"/>
                </a:solidFill>
                <a:latin typeface="Calibri"/>
                <a:cs typeface="Calibri"/>
              </a:rPr>
              <a:t> 9001 </a:t>
            </a:r>
            <a:r>
              <a:rPr sz="2000" spc="-5" dirty="0" smtClean="0">
                <a:solidFill>
                  <a:srgbClr val="FFFFFF"/>
                </a:solidFill>
                <a:latin typeface="Calibri"/>
                <a:cs typeface="Calibri"/>
              </a:rPr>
              <a:t>.</a:t>
            </a:r>
            <a:r>
              <a:rPr lang="tr-TR" sz="2000" spc="-5" dirty="0" smtClean="0">
                <a:solidFill>
                  <a:srgbClr val="FFFFFF"/>
                </a:solidFill>
                <a:latin typeface="Calibri"/>
                <a:cs typeface="Calibri"/>
              </a:rPr>
              <a:t> </a:t>
            </a:r>
            <a:r>
              <a:rPr lang="tr-TR" sz="2000" spc="-5" dirty="0">
                <a:solidFill>
                  <a:srgbClr val="FFFFFF"/>
                </a:solidFill>
                <a:cs typeface="Calibri"/>
              </a:rPr>
              <a:t>7632 </a:t>
            </a:r>
            <a:r>
              <a:rPr lang="tr-TR" sz="2000" spc="-5" dirty="0" smtClean="0">
                <a:solidFill>
                  <a:srgbClr val="FFFFFF"/>
                </a:solidFill>
                <a:latin typeface="Calibri"/>
                <a:cs typeface="Calibri"/>
              </a:rPr>
              <a:t>– 0508</a:t>
            </a:r>
            <a:r>
              <a:rPr sz="2000" spc="-5" dirty="0" smtClean="0">
                <a:solidFill>
                  <a:srgbClr val="FFFFFF"/>
                </a:solidFill>
                <a:latin typeface="Calibri"/>
                <a:cs typeface="Calibri"/>
              </a:rPr>
              <a:t>.</a:t>
            </a:r>
            <a:r>
              <a:rPr lang="tr-TR" sz="2000" spc="-5" dirty="0" smtClean="0">
                <a:solidFill>
                  <a:srgbClr val="FFFFFF"/>
                </a:solidFill>
                <a:latin typeface="Calibri"/>
                <a:cs typeface="Calibri"/>
              </a:rPr>
              <a:t> </a:t>
            </a:r>
            <a:r>
              <a:rPr sz="2000" spc="-5" dirty="0" smtClean="0">
                <a:solidFill>
                  <a:srgbClr val="FFFFFF"/>
                </a:solidFill>
                <a:latin typeface="Calibri"/>
                <a:cs typeface="Calibri"/>
              </a:rPr>
              <a:t>00</a:t>
            </a:r>
            <a:r>
              <a:rPr lang="tr-TR" sz="2000" spc="-5" dirty="0" smtClean="0">
                <a:solidFill>
                  <a:srgbClr val="FFFFFF"/>
                </a:solidFill>
                <a:latin typeface="Calibri"/>
                <a:cs typeface="Calibri"/>
              </a:rPr>
              <a:t>10 – </a:t>
            </a:r>
            <a:r>
              <a:rPr sz="2000" spc="-5" dirty="0" smtClean="0">
                <a:solidFill>
                  <a:srgbClr val="FFFFFF"/>
                </a:solidFill>
                <a:latin typeface="Calibri"/>
                <a:cs typeface="Calibri"/>
              </a:rPr>
              <a:t>02</a:t>
            </a:r>
            <a:r>
              <a:rPr lang="tr-TR" sz="2000" spc="-5" dirty="0" smtClean="0">
                <a:solidFill>
                  <a:srgbClr val="FFFFFF"/>
                </a:solidFill>
                <a:latin typeface="Calibri"/>
                <a:cs typeface="Calibri"/>
              </a:rPr>
              <a:t> </a:t>
            </a:r>
            <a:r>
              <a:rPr sz="2000" spc="-5" dirty="0" smtClean="0">
                <a:solidFill>
                  <a:srgbClr val="FFFFFF"/>
                </a:solidFill>
                <a:latin typeface="Calibri"/>
                <a:cs typeface="Calibri"/>
              </a:rPr>
              <a:t>-03.02.10.01</a:t>
            </a:r>
            <a:endParaRPr sz="2000" dirty="0">
              <a:latin typeface="Calibri"/>
              <a:cs typeface="Calibri"/>
            </a:endParaRPr>
          </a:p>
          <a:p>
            <a:pPr algn="ctr">
              <a:lnSpc>
                <a:spcPct val="150000"/>
              </a:lnSpc>
            </a:pPr>
            <a:r>
              <a:rPr sz="2000" spc="-35" dirty="0">
                <a:solidFill>
                  <a:srgbClr val="FFFFFF"/>
                </a:solidFill>
                <a:latin typeface="Calibri"/>
                <a:cs typeface="Calibri"/>
              </a:rPr>
              <a:t>Yeni</a:t>
            </a:r>
            <a:r>
              <a:rPr sz="2000" spc="-10" dirty="0">
                <a:solidFill>
                  <a:srgbClr val="FFFFFF"/>
                </a:solidFill>
                <a:latin typeface="Calibri"/>
                <a:cs typeface="Calibri"/>
              </a:rPr>
              <a:t> </a:t>
            </a:r>
            <a:r>
              <a:rPr sz="2000" spc="-15" dirty="0">
                <a:solidFill>
                  <a:srgbClr val="FFFFFF"/>
                </a:solidFill>
                <a:latin typeface="Calibri"/>
                <a:cs typeface="Calibri"/>
              </a:rPr>
              <a:t>Program </a:t>
            </a:r>
            <a:r>
              <a:rPr sz="2000" spc="-10" dirty="0">
                <a:solidFill>
                  <a:srgbClr val="FFFFFF"/>
                </a:solidFill>
                <a:latin typeface="Calibri"/>
                <a:cs typeface="Calibri"/>
              </a:rPr>
              <a:t>Bütçe </a:t>
            </a:r>
            <a:r>
              <a:rPr sz="2000" spc="-15" dirty="0">
                <a:solidFill>
                  <a:srgbClr val="FFFFFF"/>
                </a:solidFill>
                <a:latin typeface="Calibri"/>
                <a:cs typeface="Calibri"/>
              </a:rPr>
              <a:t>Kodu</a:t>
            </a:r>
            <a:endParaRPr sz="2000" dirty="0">
              <a:latin typeface="Calibri"/>
              <a:cs typeface="Calibri"/>
            </a:endParaRPr>
          </a:p>
        </p:txBody>
      </p:sp>
      <p:sp>
        <p:nvSpPr>
          <p:cNvPr id="25" name="Unvan 9"/>
          <p:cNvSpPr txBox="1">
            <a:spLocks/>
          </p:cNvSpPr>
          <p:nvPr/>
        </p:nvSpPr>
        <p:spPr>
          <a:xfrm>
            <a:off x="8512094" y="3308486"/>
            <a:ext cx="2295264" cy="215444"/>
          </a:xfrm>
          <a:prstGeom prst="rect">
            <a:avLst/>
          </a:prstGeom>
        </p:spPr>
        <p:txBody>
          <a:bodyPr wrap="square" lIns="0" tIns="0" rIns="0" bIns="0">
            <a:spAutoFit/>
          </a:bodyPr>
          <a:lstStyle>
            <a:lvl1pPr>
              <a:defRPr sz="3600" b="1" i="0">
                <a:solidFill>
                  <a:schemeClr val="bg1"/>
                </a:solidFill>
                <a:latin typeface="Calibri"/>
                <a:ea typeface="+mj-ea"/>
                <a:cs typeface="Calibri"/>
              </a:defRPr>
            </a:lvl1pPr>
          </a:lstStyle>
          <a:p>
            <a:r>
              <a:rPr lang="tr-TR" sz="1400" kern="0" dirty="0" smtClean="0">
                <a:solidFill>
                  <a:schemeClr val="tx1"/>
                </a:solidFill>
              </a:rPr>
              <a:t>Ekonomik Kod Sınıflandırması</a:t>
            </a:r>
            <a:endParaRPr lang="tr-TR" sz="1400" kern="0" dirty="0">
              <a:solidFill>
                <a:schemeClr val="tx1"/>
              </a:solidFill>
            </a:endParaRPr>
          </a:p>
        </p:txBody>
      </p:sp>
    </p:spTree>
    <p:extLst>
      <p:ext uri="{BB962C8B-B14F-4D97-AF65-F5344CB8AC3E}">
        <p14:creationId xmlns:p14="http://schemas.microsoft.com/office/powerpoint/2010/main" val="38059995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smtClean="0">
                <a:solidFill>
                  <a:schemeClr val="bg1"/>
                </a:solidFill>
                <a:latin typeface="Arial" panose="020B0604020202020204" pitchFamily="34" charset="0"/>
                <a:cs typeface="Arial" panose="020B0604020202020204" pitchFamily="34" charset="0"/>
              </a:rPr>
              <a:t>Örnek Uygulama</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object 4"/>
          <p:cNvGraphicFramePr>
            <a:graphicFrameLocks noGrp="1"/>
          </p:cNvGraphicFramePr>
          <p:nvPr>
            <p:extLst>
              <p:ext uri="{D42A27DB-BD31-4B8C-83A1-F6EECF244321}">
                <p14:modId xmlns:p14="http://schemas.microsoft.com/office/powerpoint/2010/main" val="1263299767"/>
              </p:ext>
            </p:extLst>
          </p:nvPr>
        </p:nvGraphicFramePr>
        <p:xfrm>
          <a:off x="16042" y="680532"/>
          <a:ext cx="12175959" cy="1726310"/>
        </p:xfrm>
        <a:graphic>
          <a:graphicData uri="http://schemas.openxmlformats.org/drawingml/2006/table">
            <a:tbl>
              <a:tblPr firstRow="1" bandRow="1">
                <a:tableStyleId>{2D5ABB26-0587-4C30-8999-92F81FD0307C}</a:tableStyleId>
              </a:tblPr>
              <a:tblGrid>
                <a:gridCol w="1390869">
                  <a:extLst>
                    <a:ext uri="{9D8B030D-6E8A-4147-A177-3AD203B41FA5}">
                      <a16:colId xmlns:a16="http://schemas.microsoft.com/office/drawing/2014/main" val="20000"/>
                    </a:ext>
                  </a:extLst>
                </a:gridCol>
                <a:gridCol w="1514520">
                  <a:extLst>
                    <a:ext uri="{9D8B030D-6E8A-4147-A177-3AD203B41FA5}">
                      <a16:colId xmlns:a16="http://schemas.microsoft.com/office/drawing/2014/main" val="20001"/>
                    </a:ext>
                  </a:extLst>
                </a:gridCol>
                <a:gridCol w="1390869">
                  <a:extLst>
                    <a:ext uri="{9D8B030D-6E8A-4147-A177-3AD203B41FA5}">
                      <a16:colId xmlns:a16="http://schemas.microsoft.com/office/drawing/2014/main" val="20002"/>
                    </a:ext>
                  </a:extLst>
                </a:gridCol>
                <a:gridCol w="1390869">
                  <a:extLst>
                    <a:ext uri="{9D8B030D-6E8A-4147-A177-3AD203B41FA5}">
                      <a16:colId xmlns:a16="http://schemas.microsoft.com/office/drawing/2014/main" val="20003"/>
                    </a:ext>
                  </a:extLst>
                </a:gridCol>
                <a:gridCol w="926976">
                  <a:extLst>
                    <a:ext uri="{9D8B030D-6E8A-4147-A177-3AD203B41FA5}">
                      <a16:colId xmlns:a16="http://schemas.microsoft.com/office/drawing/2014/main" val="20004"/>
                    </a:ext>
                  </a:extLst>
                </a:gridCol>
                <a:gridCol w="926976">
                  <a:extLst>
                    <a:ext uri="{9D8B030D-6E8A-4147-A177-3AD203B41FA5}">
                      <a16:colId xmlns:a16="http://schemas.microsoft.com/office/drawing/2014/main" val="20005"/>
                    </a:ext>
                  </a:extLst>
                </a:gridCol>
                <a:gridCol w="926976">
                  <a:extLst>
                    <a:ext uri="{9D8B030D-6E8A-4147-A177-3AD203B41FA5}">
                      <a16:colId xmlns:a16="http://schemas.microsoft.com/office/drawing/2014/main" val="20006"/>
                    </a:ext>
                  </a:extLst>
                </a:gridCol>
                <a:gridCol w="926976">
                  <a:extLst>
                    <a:ext uri="{9D8B030D-6E8A-4147-A177-3AD203B41FA5}">
                      <a16:colId xmlns:a16="http://schemas.microsoft.com/office/drawing/2014/main" val="20007"/>
                    </a:ext>
                  </a:extLst>
                </a:gridCol>
                <a:gridCol w="926976">
                  <a:extLst>
                    <a:ext uri="{9D8B030D-6E8A-4147-A177-3AD203B41FA5}">
                      <a16:colId xmlns:a16="http://schemas.microsoft.com/office/drawing/2014/main" val="20008"/>
                    </a:ext>
                  </a:extLst>
                </a:gridCol>
                <a:gridCol w="926976">
                  <a:extLst>
                    <a:ext uri="{9D8B030D-6E8A-4147-A177-3AD203B41FA5}">
                      <a16:colId xmlns:a16="http://schemas.microsoft.com/office/drawing/2014/main" val="20009"/>
                    </a:ext>
                  </a:extLst>
                </a:gridCol>
                <a:gridCol w="926976">
                  <a:extLst>
                    <a:ext uri="{9D8B030D-6E8A-4147-A177-3AD203B41FA5}">
                      <a16:colId xmlns:a16="http://schemas.microsoft.com/office/drawing/2014/main" val="20010"/>
                    </a:ext>
                  </a:extLst>
                </a:gridCol>
              </a:tblGrid>
              <a:tr h="283337">
                <a:tc gridSpan="11">
                  <a:txBody>
                    <a:bodyPr/>
                    <a:lstStyle/>
                    <a:p>
                      <a:pPr algn="ctr">
                        <a:lnSpc>
                          <a:spcPct val="100000"/>
                        </a:lnSpc>
                        <a:spcBef>
                          <a:spcPts val="85"/>
                        </a:spcBef>
                      </a:pPr>
                      <a:r>
                        <a:rPr sz="1600" b="1" spc="-10" dirty="0">
                          <a:latin typeface="Times New Roman"/>
                          <a:cs typeface="Times New Roman"/>
                        </a:rPr>
                        <a:t>GİDER</a:t>
                      </a:r>
                      <a:r>
                        <a:rPr sz="1600" b="1" spc="-55" dirty="0">
                          <a:latin typeface="Times New Roman"/>
                          <a:cs typeface="Times New Roman"/>
                        </a:rPr>
                        <a:t> </a:t>
                      </a:r>
                      <a:r>
                        <a:rPr sz="1600" b="1" spc="-15" dirty="0">
                          <a:latin typeface="Times New Roman"/>
                          <a:cs typeface="Times New Roman"/>
                        </a:rPr>
                        <a:t>TERTİBİ</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79755">
                <a:tc gridSpan="4">
                  <a:txBody>
                    <a:bodyPr/>
                    <a:lstStyle/>
                    <a:p>
                      <a:pPr marL="7620" algn="ctr">
                        <a:lnSpc>
                          <a:spcPct val="100000"/>
                        </a:lnSpc>
                        <a:spcBef>
                          <a:spcPts val="1250"/>
                        </a:spcBef>
                      </a:pPr>
                      <a:r>
                        <a:rPr sz="1600" b="1" spc="-10" dirty="0">
                          <a:latin typeface="Times New Roman"/>
                          <a:cs typeface="Times New Roman"/>
                        </a:rPr>
                        <a:t>Program</a:t>
                      </a:r>
                      <a:r>
                        <a:rPr sz="1600" b="1" dirty="0">
                          <a:latin typeface="Times New Roman"/>
                          <a:cs typeface="Times New Roman"/>
                        </a:rPr>
                        <a:t> </a:t>
                      </a:r>
                      <a:r>
                        <a:rPr sz="1600" b="1" spc="-5" dirty="0">
                          <a:latin typeface="Times New Roman"/>
                          <a:cs typeface="Times New Roman"/>
                        </a:rPr>
                        <a:t>/</a:t>
                      </a:r>
                      <a:r>
                        <a:rPr sz="1600" b="1" spc="-75" dirty="0">
                          <a:latin typeface="Times New Roman"/>
                          <a:cs typeface="Times New Roman"/>
                        </a:rPr>
                        <a:t> </a:t>
                      </a:r>
                      <a:r>
                        <a:rPr sz="1600" b="1" spc="-5" dirty="0">
                          <a:latin typeface="Times New Roman"/>
                          <a:cs typeface="Times New Roman"/>
                        </a:rPr>
                        <a:t>Alt</a:t>
                      </a:r>
                      <a:r>
                        <a:rPr sz="1600" b="1" spc="5" dirty="0">
                          <a:latin typeface="Times New Roman"/>
                          <a:cs typeface="Times New Roman"/>
                        </a:rPr>
                        <a:t> </a:t>
                      </a:r>
                      <a:r>
                        <a:rPr sz="1600" b="1" spc="-10" dirty="0">
                          <a:latin typeface="Times New Roman"/>
                          <a:cs typeface="Times New Roman"/>
                        </a:rPr>
                        <a:t>Program</a:t>
                      </a:r>
                      <a:r>
                        <a:rPr sz="1600" b="1" spc="10" dirty="0">
                          <a:latin typeface="Times New Roman"/>
                          <a:cs typeface="Times New Roman"/>
                        </a:rPr>
                        <a:t> </a:t>
                      </a:r>
                      <a:r>
                        <a:rPr sz="1600" b="1" spc="-5" dirty="0">
                          <a:latin typeface="Times New Roman"/>
                          <a:cs typeface="Times New Roman"/>
                        </a:rPr>
                        <a:t>/</a:t>
                      </a:r>
                      <a:r>
                        <a:rPr sz="1600" b="1" spc="15" dirty="0">
                          <a:latin typeface="Times New Roman"/>
                          <a:cs typeface="Times New Roman"/>
                        </a:rPr>
                        <a:t> </a:t>
                      </a:r>
                      <a:r>
                        <a:rPr sz="1600" b="1" spc="-5" dirty="0">
                          <a:latin typeface="Times New Roman"/>
                          <a:cs typeface="Times New Roman"/>
                        </a:rPr>
                        <a:t>Faaliyet</a:t>
                      </a:r>
                      <a:r>
                        <a:rPr sz="1600" b="1" spc="5" dirty="0">
                          <a:latin typeface="Times New Roman"/>
                          <a:cs typeface="Times New Roman"/>
                        </a:rPr>
                        <a:t> </a:t>
                      </a:r>
                      <a:r>
                        <a:rPr sz="1600" b="1" spc="-5" dirty="0">
                          <a:latin typeface="Times New Roman"/>
                          <a:cs typeface="Times New Roman"/>
                        </a:rPr>
                        <a:t>/</a:t>
                      </a:r>
                      <a:r>
                        <a:rPr sz="1600" b="1" spc="-75" dirty="0">
                          <a:latin typeface="Times New Roman"/>
                          <a:cs typeface="Times New Roman"/>
                        </a:rPr>
                        <a:t> </a:t>
                      </a:r>
                      <a:r>
                        <a:rPr sz="1600" b="1" spc="-5" dirty="0">
                          <a:latin typeface="Times New Roman"/>
                          <a:cs typeface="Times New Roman"/>
                        </a:rPr>
                        <a:t>Alt</a:t>
                      </a:r>
                      <a:r>
                        <a:rPr sz="1600" b="1" spc="5" dirty="0">
                          <a:latin typeface="Times New Roman"/>
                          <a:cs typeface="Times New Roman"/>
                        </a:rPr>
                        <a:t> </a:t>
                      </a:r>
                      <a:r>
                        <a:rPr sz="1600" b="1" spc="-5" dirty="0">
                          <a:latin typeface="Times New Roman"/>
                          <a:cs typeface="Times New Roman"/>
                        </a:rPr>
                        <a:t>Faaliyet</a:t>
                      </a:r>
                      <a:endParaRPr sz="1600" dirty="0">
                        <a:latin typeface="Times New Roman"/>
                        <a:cs typeface="Times New Roman"/>
                      </a:endParaRPr>
                    </a:p>
                  </a:txBody>
                  <a:tcPr marL="0" marR="0" marT="1587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290195" algn="ctr">
                        <a:lnSpc>
                          <a:spcPct val="100000"/>
                        </a:lnSpc>
                        <a:spcBef>
                          <a:spcPts val="295"/>
                        </a:spcBef>
                      </a:pPr>
                      <a:r>
                        <a:rPr sz="1600" b="1" spc="-10" dirty="0">
                          <a:solidFill>
                            <a:srgbClr val="0000FF"/>
                          </a:solidFill>
                          <a:latin typeface="Times New Roman"/>
                          <a:cs typeface="Times New Roman"/>
                        </a:rPr>
                        <a:t>Kurumsal</a:t>
                      </a:r>
                      <a:endParaRPr sz="1600" dirty="0">
                        <a:latin typeface="Times New Roman"/>
                        <a:cs typeface="Times New Roman"/>
                      </a:endParaRPr>
                    </a:p>
                    <a:p>
                      <a:pPr marL="330200" algn="ctr">
                        <a:lnSpc>
                          <a:spcPct val="100000"/>
                        </a:lnSpc>
                      </a:pPr>
                      <a:r>
                        <a:rPr sz="1600" b="1" spc="-10" dirty="0">
                          <a:solidFill>
                            <a:srgbClr val="0000FF"/>
                          </a:solidFill>
                          <a:latin typeface="Times New Roman"/>
                          <a:cs typeface="Times New Roman"/>
                        </a:rPr>
                        <a:t>Kodlama</a:t>
                      </a:r>
                      <a:endParaRPr sz="1600" dirty="0">
                        <a:latin typeface="Times New Roman"/>
                        <a:cs typeface="Times New Roman"/>
                      </a:endParaRPr>
                    </a:p>
                  </a:txBody>
                  <a:tcPr marL="0" marR="0" marT="374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marL="71120" algn="ctr">
                        <a:lnSpc>
                          <a:spcPct val="100000"/>
                        </a:lnSpc>
                        <a:spcBef>
                          <a:spcPts val="295"/>
                        </a:spcBef>
                      </a:pPr>
                      <a:r>
                        <a:rPr lang="tr-TR" sz="1600" b="1" spc="-5" dirty="0" err="1" smtClean="0">
                          <a:solidFill>
                            <a:srgbClr val="FF0000"/>
                          </a:solidFill>
                          <a:latin typeface="Times New Roman"/>
                          <a:cs typeface="Times New Roman"/>
                        </a:rPr>
                        <a:t>Fin.Tipi</a:t>
                      </a:r>
                      <a:endParaRPr lang="tr-TR" sz="1600" b="1" spc="-5" dirty="0" smtClean="0">
                        <a:solidFill>
                          <a:srgbClr val="FF0000"/>
                        </a:solidFill>
                        <a:latin typeface="Times New Roman"/>
                        <a:cs typeface="Times New Roman"/>
                      </a:endParaRPr>
                    </a:p>
                    <a:p>
                      <a:pPr marL="71120" algn="ctr">
                        <a:lnSpc>
                          <a:spcPct val="100000"/>
                        </a:lnSpc>
                        <a:spcBef>
                          <a:spcPts val="295"/>
                        </a:spcBef>
                      </a:pPr>
                      <a:r>
                        <a:rPr lang="tr-TR" sz="1600" b="1" spc="-5" dirty="0" smtClean="0">
                          <a:solidFill>
                            <a:srgbClr val="FF0000"/>
                          </a:solidFill>
                          <a:latin typeface="Times New Roman"/>
                          <a:cs typeface="Times New Roman"/>
                        </a:rPr>
                        <a:t>Sın.</a:t>
                      </a:r>
                      <a:endParaRPr sz="1600" dirty="0">
                        <a:latin typeface="Times New Roman"/>
                        <a:cs typeface="Times New Roman"/>
                      </a:endParaRPr>
                    </a:p>
                  </a:txBody>
                  <a:tcPr marL="0" marR="0" marT="374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4">
                  <a:txBody>
                    <a:bodyPr/>
                    <a:lstStyle/>
                    <a:p>
                      <a:pPr marL="377825" algn="ctr">
                        <a:lnSpc>
                          <a:spcPct val="100000"/>
                        </a:lnSpc>
                        <a:spcBef>
                          <a:spcPts val="1250"/>
                        </a:spcBef>
                      </a:pPr>
                      <a:r>
                        <a:rPr sz="1600" b="1" spc="-10" dirty="0">
                          <a:solidFill>
                            <a:srgbClr val="008000"/>
                          </a:solidFill>
                          <a:latin typeface="Times New Roman"/>
                          <a:cs typeface="Times New Roman"/>
                        </a:rPr>
                        <a:t>Ekonomik</a:t>
                      </a:r>
                      <a:r>
                        <a:rPr sz="1600" b="1" spc="-5" dirty="0">
                          <a:solidFill>
                            <a:srgbClr val="008000"/>
                          </a:solidFill>
                          <a:latin typeface="Times New Roman"/>
                          <a:cs typeface="Times New Roman"/>
                        </a:rPr>
                        <a:t> Sınıflandırma</a:t>
                      </a:r>
                      <a:endParaRPr sz="1600" dirty="0">
                        <a:latin typeface="Times New Roman"/>
                        <a:cs typeface="Times New Roman"/>
                      </a:endParaRPr>
                    </a:p>
                  </a:txBody>
                  <a:tcPr marL="0" marR="0" marT="1587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579881">
                <a:tc>
                  <a:txBody>
                    <a:bodyPr/>
                    <a:lstStyle/>
                    <a:p>
                      <a:pPr marL="1905" algn="ctr">
                        <a:lnSpc>
                          <a:spcPct val="100000"/>
                        </a:lnSpc>
                        <a:spcBef>
                          <a:spcPts val="1255"/>
                        </a:spcBef>
                      </a:pPr>
                      <a:r>
                        <a:rPr sz="1600" b="1" spc="-10" dirty="0">
                          <a:latin typeface="Times New Roman"/>
                          <a:cs typeface="Times New Roman"/>
                        </a:rPr>
                        <a:t>Progam</a:t>
                      </a:r>
                      <a:endParaRPr sz="160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ct val="100000"/>
                        </a:lnSpc>
                        <a:spcBef>
                          <a:spcPts val="1255"/>
                        </a:spcBef>
                      </a:pPr>
                      <a:r>
                        <a:rPr sz="1600" b="1" spc="-5" dirty="0">
                          <a:latin typeface="Times New Roman"/>
                          <a:cs typeface="Times New Roman"/>
                        </a:rPr>
                        <a:t>Alt</a:t>
                      </a:r>
                      <a:r>
                        <a:rPr sz="1600" b="1" spc="-30" dirty="0">
                          <a:latin typeface="Times New Roman"/>
                          <a:cs typeface="Times New Roman"/>
                        </a:rPr>
                        <a:t> </a:t>
                      </a:r>
                      <a:r>
                        <a:rPr sz="1600" b="1" spc="-10" dirty="0">
                          <a:latin typeface="Times New Roman"/>
                          <a:cs typeface="Times New Roman"/>
                        </a:rPr>
                        <a:t>Program</a:t>
                      </a:r>
                      <a:endParaRPr sz="160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55"/>
                        </a:spcBef>
                      </a:pPr>
                      <a:r>
                        <a:rPr sz="1600" b="1" spc="-5" dirty="0">
                          <a:latin typeface="Times New Roman"/>
                          <a:cs typeface="Times New Roman"/>
                        </a:rPr>
                        <a:t>Faaliyet</a:t>
                      </a:r>
                      <a:endParaRPr sz="160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55"/>
                        </a:spcBef>
                      </a:pPr>
                      <a:r>
                        <a:rPr sz="1600" b="1" spc="-5" dirty="0">
                          <a:latin typeface="Times New Roman"/>
                          <a:cs typeface="Times New Roman"/>
                        </a:rPr>
                        <a:t>Alt</a:t>
                      </a:r>
                      <a:r>
                        <a:rPr sz="1600" b="1" spc="-30" dirty="0">
                          <a:latin typeface="Times New Roman"/>
                          <a:cs typeface="Times New Roman"/>
                        </a:rPr>
                        <a:t> </a:t>
                      </a:r>
                      <a:r>
                        <a:rPr sz="1600" b="1" spc="-5" dirty="0">
                          <a:latin typeface="Times New Roman"/>
                          <a:cs typeface="Times New Roman"/>
                        </a:rPr>
                        <a:t>Faaliyet</a:t>
                      </a:r>
                      <a:endParaRPr sz="1600" dirty="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160" algn="ctr">
                        <a:lnSpc>
                          <a:spcPct val="100000"/>
                        </a:lnSpc>
                        <a:spcBef>
                          <a:spcPts val="1255"/>
                        </a:spcBef>
                      </a:pPr>
                      <a:r>
                        <a:rPr sz="1600" b="1" spc="-5" dirty="0">
                          <a:solidFill>
                            <a:srgbClr val="0000FF"/>
                          </a:solidFill>
                          <a:latin typeface="Times New Roman"/>
                          <a:cs typeface="Times New Roman"/>
                        </a:rPr>
                        <a:t>1.</a:t>
                      </a:r>
                      <a:r>
                        <a:rPr sz="1600" b="1" spc="-75" dirty="0">
                          <a:solidFill>
                            <a:srgbClr val="0000FF"/>
                          </a:solidFill>
                          <a:latin typeface="Times New Roman"/>
                          <a:cs typeface="Times New Roman"/>
                        </a:rPr>
                        <a:t> </a:t>
                      </a:r>
                      <a:r>
                        <a:rPr sz="1600" b="1" spc="-10" dirty="0">
                          <a:solidFill>
                            <a:srgbClr val="0000FF"/>
                          </a:solidFill>
                          <a:latin typeface="Times New Roman"/>
                          <a:cs typeface="Times New Roman"/>
                        </a:rPr>
                        <a:t>düzey</a:t>
                      </a:r>
                      <a:endParaRPr sz="1600" dirty="0">
                        <a:solidFill>
                          <a:srgbClr val="0000FF"/>
                        </a:solidFill>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160" algn="ctr">
                        <a:lnSpc>
                          <a:spcPct val="100000"/>
                        </a:lnSpc>
                        <a:spcBef>
                          <a:spcPts val="1255"/>
                        </a:spcBef>
                      </a:pPr>
                      <a:r>
                        <a:rPr sz="1600" b="1" spc="-5" dirty="0">
                          <a:solidFill>
                            <a:srgbClr val="0000FF"/>
                          </a:solidFill>
                          <a:latin typeface="Times New Roman"/>
                          <a:cs typeface="Times New Roman"/>
                        </a:rPr>
                        <a:t>2.</a:t>
                      </a:r>
                      <a:r>
                        <a:rPr sz="1600" b="1" spc="-75" dirty="0">
                          <a:solidFill>
                            <a:srgbClr val="0000FF"/>
                          </a:solidFill>
                          <a:latin typeface="Times New Roman"/>
                          <a:cs typeface="Times New Roman"/>
                        </a:rPr>
                        <a:t> </a:t>
                      </a:r>
                      <a:r>
                        <a:rPr sz="1600" b="1" spc="-10" dirty="0">
                          <a:solidFill>
                            <a:srgbClr val="0000FF"/>
                          </a:solidFill>
                          <a:latin typeface="Times New Roman"/>
                          <a:cs typeface="Times New Roman"/>
                        </a:rPr>
                        <a:t>düzey</a:t>
                      </a:r>
                      <a:endParaRPr sz="1600" dirty="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160" algn="ctr">
                        <a:lnSpc>
                          <a:spcPct val="100000"/>
                        </a:lnSpc>
                        <a:spcBef>
                          <a:spcPts val="1255"/>
                        </a:spcBef>
                      </a:pPr>
                      <a:r>
                        <a:rPr sz="1600" b="1" spc="-5" dirty="0">
                          <a:solidFill>
                            <a:srgbClr val="FF0000"/>
                          </a:solidFill>
                          <a:latin typeface="Times New Roman"/>
                          <a:cs typeface="Times New Roman"/>
                        </a:rPr>
                        <a:t>1.</a:t>
                      </a:r>
                      <a:r>
                        <a:rPr sz="1600" b="1" spc="-75" dirty="0">
                          <a:solidFill>
                            <a:srgbClr val="FF0000"/>
                          </a:solidFill>
                          <a:latin typeface="Times New Roman"/>
                          <a:cs typeface="Times New Roman"/>
                        </a:rPr>
                        <a:t> </a:t>
                      </a:r>
                      <a:r>
                        <a:rPr sz="1600" b="1" spc="-10" dirty="0">
                          <a:solidFill>
                            <a:srgbClr val="FF0000"/>
                          </a:solidFill>
                          <a:latin typeface="Times New Roman"/>
                          <a:cs typeface="Times New Roman"/>
                        </a:rPr>
                        <a:t>düzey</a:t>
                      </a:r>
                      <a:endParaRPr sz="160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160" algn="ctr">
                        <a:lnSpc>
                          <a:spcPct val="100000"/>
                        </a:lnSpc>
                        <a:spcBef>
                          <a:spcPts val="1255"/>
                        </a:spcBef>
                      </a:pPr>
                      <a:r>
                        <a:rPr sz="1600" b="1" spc="-5" dirty="0">
                          <a:solidFill>
                            <a:srgbClr val="008000"/>
                          </a:solidFill>
                          <a:latin typeface="Times New Roman"/>
                          <a:cs typeface="Times New Roman"/>
                        </a:rPr>
                        <a:t>1.</a:t>
                      </a:r>
                      <a:r>
                        <a:rPr sz="1600" b="1" spc="-75" dirty="0">
                          <a:solidFill>
                            <a:srgbClr val="008000"/>
                          </a:solidFill>
                          <a:latin typeface="Times New Roman"/>
                          <a:cs typeface="Times New Roman"/>
                        </a:rPr>
                        <a:t> </a:t>
                      </a:r>
                      <a:r>
                        <a:rPr sz="1600" b="1" spc="-10" dirty="0">
                          <a:solidFill>
                            <a:srgbClr val="008000"/>
                          </a:solidFill>
                          <a:latin typeface="Times New Roman"/>
                          <a:cs typeface="Times New Roman"/>
                        </a:rPr>
                        <a:t>düzey</a:t>
                      </a:r>
                      <a:endParaRPr sz="160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marL="10160" algn="ctr">
                        <a:lnSpc>
                          <a:spcPct val="100000"/>
                        </a:lnSpc>
                        <a:spcBef>
                          <a:spcPts val="1255"/>
                        </a:spcBef>
                      </a:pPr>
                      <a:r>
                        <a:rPr sz="1600" b="1" spc="-5" dirty="0">
                          <a:solidFill>
                            <a:srgbClr val="008000"/>
                          </a:solidFill>
                          <a:latin typeface="Times New Roman"/>
                          <a:cs typeface="Times New Roman"/>
                        </a:rPr>
                        <a:t>2.</a:t>
                      </a:r>
                      <a:r>
                        <a:rPr sz="1600" b="1" spc="-75" dirty="0">
                          <a:solidFill>
                            <a:srgbClr val="008000"/>
                          </a:solidFill>
                          <a:latin typeface="Times New Roman"/>
                          <a:cs typeface="Times New Roman"/>
                        </a:rPr>
                        <a:t> </a:t>
                      </a:r>
                      <a:r>
                        <a:rPr sz="1600" b="1" spc="-10" dirty="0">
                          <a:solidFill>
                            <a:srgbClr val="008000"/>
                          </a:solidFill>
                          <a:latin typeface="Times New Roman"/>
                          <a:cs typeface="Times New Roman"/>
                        </a:rPr>
                        <a:t>düzey</a:t>
                      </a:r>
                      <a:endParaRPr sz="160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marL="10160" algn="ctr">
                        <a:lnSpc>
                          <a:spcPct val="100000"/>
                        </a:lnSpc>
                        <a:spcBef>
                          <a:spcPts val="1255"/>
                        </a:spcBef>
                      </a:pPr>
                      <a:r>
                        <a:rPr sz="1600" b="1" spc="-5" dirty="0">
                          <a:solidFill>
                            <a:srgbClr val="008000"/>
                          </a:solidFill>
                          <a:latin typeface="Times New Roman"/>
                          <a:cs typeface="Times New Roman"/>
                        </a:rPr>
                        <a:t>3.</a:t>
                      </a:r>
                      <a:r>
                        <a:rPr sz="1600" b="1" spc="-75" dirty="0">
                          <a:solidFill>
                            <a:srgbClr val="008000"/>
                          </a:solidFill>
                          <a:latin typeface="Times New Roman"/>
                          <a:cs typeface="Times New Roman"/>
                        </a:rPr>
                        <a:t> </a:t>
                      </a:r>
                      <a:r>
                        <a:rPr sz="1600" b="1" spc="-10" dirty="0">
                          <a:solidFill>
                            <a:srgbClr val="008000"/>
                          </a:solidFill>
                          <a:latin typeface="Times New Roman"/>
                          <a:cs typeface="Times New Roman"/>
                        </a:rPr>
                        <a:t>düzey</a:t>
                      </a:r>
                      <a:endParaRPr sz="1600" dirty="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a:txBody>
                    <a:bodyPr/>
                    <a:lstStyle/>
                    <a:p>
                      <a:pPr marL="10160" algn="ctr">
                        <a:lnSpc>
                          <a:spcPct val="100000"/>
                        </a:lnSpc>
                        <a:spcBef>
                          <a:spcPts val="1255"/>
                        </a:spcBef>
                      </a:pPr>
                      <a:r>
                        <a:rPr sz="1600" b="1" spc="-5" dirty="0">
                          <a:solidFill>
                            <a:srgbClr val="008000"/>
                          </a:solidFill>
                          <a:latin typeface="Times New Roman"/>
                          <a:cs typeface="Times New Roman"/>
                        </a:rPr>
                        <a:t>4.</a:t>
                      </a:r>
                      <a:r>
                        <a:rPr sz="1600" b="1" spc="-75" dirty="0">
                          <a:solidFill>
                            <a:srgbClr val="008000"/>
                          </a:solidFill>
                          <a:latin typeface="Times New Roman"/>
                          <a:cs typeface="Times New Roman"/>
                        </a:rPr>
                        <a:t> </a:t>
                      </a:r>
                      <a:r>
                        <a:rPr sz="1600" b="1" spc="-10" dirty="0">
                          <a:solidFill>
                            <a:srgbClr val="008000"/>
                          </a:solidFill>
                          <a:latin typeface="Times New Roman"/>
                          <a:cs typeface="Times New Roman"/>
                        </a:rPr>
                        <a:t>düzey</a:t>
                      </a:r>
                      <a:endParaRPr sz="1600" dirty="0">
                        <a:latin typeface="Times New Roman"/>
                        <a:cs typeface="Times New Roman"/>
                      </a:endParaRPr>
                    </a:p>
                  </a:txBody>
                  <a:tcPr marL="0" marR="0" marT="159385" marB="0">
                    <a:lnL w="6350">
                      <a:solidFill>
                        <a:srgbClr val="000000"/>
                      </a:solidFill>
                      <a:prstDash val="solid"/>
                    </a:lnL>
                    <a:lnR w="6350">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3337">
                <a:tc>
                  <a:txBody>
                    <a:bodyPr/>
                    <a:lstStyle/>
                    <a:p>
                      <a:pPr algn="ctr">
                        <a:lnSpc>
                          <a:spcPct val="100000"/>
                        </a:lnSpc>
                        <a:spcBef>
                          <a:spcPts val="85"/>
                        </a:spcBef>
                      </a:pPr>
                      <a:r>
                        <a:rPr lang="tr-TR" sz="1600" b="1" dirty="0" smtClean="0">
                          <a:latin typeface="Times New Roman"/>
                          <a:cs typeface="Times New Roman"/>
                        </a:rPr>
                        <a:t>62</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85"/>
                        </a:spcBef>
                      </a:pPr>
                      <a:r>
                        <a:rPr lang="tr-TR" sz="1600" b="1" dirty="0" smtClean="0">
                          <a:latin typeface="Times New Roman"/>
                          <a:cs typeface="Times New Roman"/>
                        </a:rPr>
                        <a:t>239</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85"/>
                        </a:spcBef>
                      </a:pPr>
                      <a:r>
                        <a:rPr lang="tr-TR" sz="1600" b="1" dirty="0" smtClean="0">
                          <a:latin typeface="Times New Roman"/>
                          <a:cs typeface="Times New Roman"/>
                        </a:rPr>
                        <a:t>756</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70" algn="ctr">
                        <a:lnSpc>
                          <a:spcPct val="100000"/>
                        </a:lnSpc>
                        <a:spcBef>
                          <a:spcPts val="85"/>
                        </a:spcBef>
                      </a:pPr>
                      <a:r>
                        <a:rPr lang="tr-TR" sz="1600" b="1" dirty="0" smtClean="0">
                          <a:latin typeface="Times New Roman"/>
                          <a:cs typeface="Times New Roman"/>
                        </a:rPr>
                        <a:t>6111</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 algn="ctr">
                        <a:lnSpc>
                          <a:spcPct val="100000"/>
                        </a:lnSpc>
                        <a:spcBef>
                          <a:spcPts val="85"/>
                        </a:spcBef>
                      </a:pPr>
                      <a:r>
                        <a:rPr lang="tr-TR" sz="1600" b="1" dirty="0" smtClean="0">
                          <a:solidFill>
                            <a:srgbClr val="0000FF"/>
                          </a:solidFill>
                          <a:latin typeface="Times New Roman"/>
                          <a:cs typeface="Times New Roman"/>
                        </a:rPr>
                        <a:t>0508</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 algn="ctr">
                        <a:lnSpc>
                          <a:spcPct val="100000"/>
                        </a:lnSpc>
                        <a:spcBef>
                          <a:spcPts val="85"/>
                        </a:spcBef>
                      </a:pPr>
                      <a:r>
                        <a:rPr sz="1600" b="1" dirty="0" smtClean="0">
                          <a:solidFill>
                            <a:srgbClr val="0000FF"/>
                          </a:solidFill>
                          <a:latin typeface="Times New Roman"/>
                          <a:cs typeface="Times New Roman"/>
                        </a:rPr>
                        <a:t>00</a:t>
                      </a:r>
                      <a:r>
                        <a:rPr lang="tr-TR" sz="1600" b="1" dirty="0" smtClean="0">
                          <a:solidFill>
                            <a:srgbClr val="0000FF"/>
                          </a:solidFill>
                          <a:latin typeface="Times New Roman"/>
                          <a:cs typeface="Times New Roman"/>
                        </a:rPr>
                        <a:t>20</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ct val="100000"/>
                        </a:lnSpc>
                        <a:spcBef>
                          <a:spcPts val="85"/>
                        </a:spcBef>
                      </a:pPr>
                      <a:r>
                        <a:rPr sz="1600" b="1" dirty="0">
                          <a:solidFill>
                            <a:srgbClr val="FF0000"/>
                          </a:solidFill>
                          <a:latin typeface="Times New Roman"/>
                          <a:cs typeface="Times New Roman"/>
                        </a:rPr>
                        <a:t>02</a:t>
                      </a:r>
                      <a:endParaRPr sz="1600">
                        <a:latin typeface="Times New Roman"/>
                        <a:cs typeface="Times New Roman"/>
                      </a:endParaRPr>
                    </a:p>
                  </a:txBody>
                  <a:tcPr marL="0" marR="0" marT="10795"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marL="2540" algn="ctr">
                        <a:lnSpc>
                          <a:spcPct val="100000"/>
                        </a:lnSpc>
                        <a:spcBef>
                          <a:spcPts val="85"/>
                        </a:spcBef>
                      </a:pPr>
                      <a:r>
                        <a:rPr sz="1600" b="1" dirty="0">
                          <a:solidFill>
                            <a:srgbClr val="008000"/>
                          </a:solidFill>
                          <a:latin typeface="Times New Roman"/>
                          <a:cs typeface="Times New Roman"/>
                        </a:rPr>
                        <a:t>03</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ct val="100000"/>
                        </a:lnSpc>
                        <a:spcBef>
                          <a:spcPts val="85"/>
                        </a:spcBef>
                      </a:pPr>
                      <a:r>
                        <a:rPr sz="1600" b="1" dirty="0">
                          <a:solidFill>
                            <a:srgbClr val="008000"/>
                          </a:solidFill>
                          <a:latin typeface="Times New Roman"/>
                          <a:cs typeface="Times New Roman"/>
                        </a:rPr>
                        <a:t>02</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ct val="100000"/>
                        </a:lnSpc>
                        <a:spcBef>
                          <a:spcPts val="85"/>
                        </a:spcBef>
                      </a:pPr>
                      <a:r>
                        <a:rPr sz="1600" b="1" dirty="0">
                          <a:solidFill>
                            <a:srgbClr val="008000"/>
                          </a:solidFill>
                          <a:latin typeface="Times New Roman"/>
                          <a:cs typeface="Times New Roman"/>
                        </a:rPr>
                        <a:t>10</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gn="ctr">
                        <a:lnSpc>
                          <a:spcPct val="100000"/>
                        </a:lnSpc>
                        <a:spcBef>
                          <a:spcPts val="85"/>
                        </a:spcBef>
                      </a:pPr>
                      <a:r>
                        <a:rPr sz="1600" b="1" dirty="0">
                          <a:solidFill>
                            <a:srgbClr val="008000"/>
                          </a:solidFill>
                          <a:latin typeface="Times New Roman"/>
                          <a:cs typeface="Times New Roman"/>
                        </a:rPr>
                        <a:t>01</a:t>
                      </a:r>
                      <a:endParaRPr sz="1600" dirty="0">
                        <a:latin typeface="Times New Roman"/>
                        <a:cs typeface="Times New Roman"/>
                      </a:endParaRPr>
                    </a:p>
                  </a:txBody>
                  <a:tcPr marL="0" marR="0" marT="107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8" name="object 6"/>
          <p:cNvSpPr txBox="1"/>
          <p:nvPr/>
        </p:nvSpPr>
        <p:spPr>
          <a:xfrm>
            <a:off x="0" y="2743539"/>
            <a:ext cx="12175959" cy="382797"/>
          </a:xfrm>
          <a:prstGeom prst="rect">
            <a:avLst/>
          </a:prstGeom>
        </p:spPr>
        <p:txBody>
          <a:bodyPr vert="horz" wrap="square" lIns="0" tIns="13335" rIns="0" bIns="0" rtlCol="0">
            <a:spAutoFit/>
          </a:bodyPr>
          <a:lstStyle/>
          <a:p>
            <a:pPr marL="12700">
              <a:spcBef>
                <a:spcPts val="1620"/>
              </a:spcBef>
            </a:pPr>
            <a:r>
              <a:rPr lang="tr-TR" sz="2400" dirty="0">
                <a:latin typeface="Arial" panose="020B0604020202020204" pitchFamily="34" charset="0"/>
                <a:cs typeface="Arial" panose="020B0604020202020204" pitchFamily="34" charset="0"/>
              </a:rPr>
              <a:t>Mühendislik ve Doğa Bilimleri </a:t>
            </a:r>
            <a:r>
              <a:rPr lang="tr-TR" sz="2400" dirty="0" smtClean="0">
                <a:latin typeface="Arial" panose="020B0604020202020204" pitchFamily="34" charset="0"/>
                <a:cs typeface="Arial" panose="020B0604020202020204" pitchFamily="34" charset="0"/>
              </a:rPr>
              <a:t>Fakültemizin </a:t>
            </a:r>
            <a:r>
              <a:rPr lang="tr-TR" sz="2400" spc="-10" noProof="1" smtClean="0">
                <a:latin typeface="Arial" panose="020B0604020202020204" pitchFamily="34" charset="0"/>
                <a:cs typeface="Arial" panose="020B0604020202020204" pitchFamily="34" charset="0"/>
              </a:rPr>
              <a:t>kırtasiye</a:t>
            </a:r>
            <a:r>
              <a:rPr lang="tr-TR" sz="2400" spc="-5" noProof="1" smtClean="0">
                <a:latin typeface="Arial" panose="020B0604020202020204" pitchFamily="34" charset="0"/>
                <a:cs typeface="Arial" panose="020B0604020202020204" pitchFamily="34" charset="0"/>
              </a:rPr>
              <a:t> </a:t>
            </a:r>
            <a:r>
              <a:rPr lang="tr-TR" sz="2400" noProof="1" smtClean="0">
                <a:latin typeface="Arial" panose="020B0604020202020204" pitchFamily="34" charset="0"/>
                <a:cs typeface="Arial" panose="020B0604020202020204" pitchFamily="34" charset="0"/>
              </a:rPr>
              <a:t>alımı</a:t>
            </a:r>
            <a:r>
              <a:rPr lang="tr-TR" sz="2400" spc="-20" noProof="1" smtClean="0">
                <a:latin typeface="Arial" panose="020B0604020202020204" pitchFamily="34" charset="0"/>
                <a:cs typeface="Arial" panose="020B0604020202020204" pitchFamily="34" charset="0"/>
              </a:rPr>
              <a:t> </a:t>
            </a:r>
            <a:r>
              <a:rPr lang="tr-TR" sz="2400" noProof="1" smtClean="0">
                <a:latin typeface="Arial" panose="020B0604020202020204" pitchFamily="34" charset="0"/>
                <a:cs typeface="Arial" panose="020B0604020202020204" pitchFamily="34" charset="0"/>
              </a:rPr>
              <a:t>için</a:t>
            </a:r>
            <a:r>
              <a:rPr lang="tr-TR" sz="2400" spc="10" noProof="1" smtClean="0">
                <a:latin typeface="Arial" panose="020B0604020202020204" pitchFamily="34" charset="0"/>
                <a:cs typeface="Arial" panose="020B0604020202020204" pitchFamily="34" charset="0"/>
              </a:rPr>
              <a:t> </a:t>
            </a:r>
            <a:r>
              <a:rPr lang="tr-TR" sz="2400" spc="-10" noProof="1" smtClean="0">
                <a:latin typeface="Arial" panose="020B0604020202020204" pitchFamily="34" charset="0"/>
                <a:cs typeface="Arial" panose="020B0604020202020204" pitchFamily="34" charset="0"/>
              </a:rPr>
              <a:t>kullanacağı</a:t>
            </a:r>
            <a:r>
              <a:rPr lang="tr-TR" sz="2400" spc="-5" noProof="1" smtClean="0">
                <a:latin typeface="Arial" panose="020B0604020202020204" pitchFamily="34" charset="0"/>
                <a:cs typeface="Arial" panose="020B0604020202020204" pitchFamily="34" charset="0"/>
              </a:rPr>
              <a:t> </a:t>
            </a:r>
            <a:r>
              <a:rPr lang="tr-TR" sz="2400" spc="-10" noProof="1" smtClean="0">
                <a:latin typeface="Arial" panose="020B0604020202020204" pitchFamily="34" charset="0"/>
                <a:cs typeface="Arial" panose="020B0604020202020204" pitchFamily="34" charset="0"/>
              </a:rPr>
              <a:t>bütçe</a:t>
            </a:r>
            <a:r>
              <a:rPr lang="tr-TR" sz="2400" spc="-5" noProof="1" smtClean="0">
                <a:latin typeface="Arial" panose="020B0604020202020204" pitchFamily="34" charset="0"/>
                <a:cs typeface="Arial" panose="020B0604020202020204" pitchFamily="34" charset="0"/>
              </a:rPr>
              <a:t> tertibi</a:t>
            </a:r>
            <a:r>
              <a:rPr lang="tr-TR" sz="2400" spc="-5" dirty="0" smtClean="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p:txBody>
      </p:sp>
      <p:sp>
        <p:nvSpPr>
          <p:cNvPr id="9" name="object 2"/>
          <p:cNvSpPr txBox="1"/>
          <p:nvPr/>
        </p:nvSpPr>
        <p:spPr>
          <a:xfrm>
            <a:off x="16040" y="3234412"/>
            <a:ext cx="2047056" cy="3120726"/>
          </a:xfrm>
          <a:prstGeom prst="rect">
            <a:avLst/>
          </a:prstGeom>
        </p:spPr>
        <p:txBody>
          <a:bodyPr vert="horz" wrap="square" lIns="0" tIns="88265" rIns="0" bIns="0" rtlCol="0">
            <a:spAutoFit/>
          </a:bodyPr>
          <a:lstStyle/>
          <a:p>
            <a:pPr marL="287020" indent="-274320">
              <a:lnSpc>
                <a:spcPct val="100000"/>
              </a:lnSpc>
              <a:spcBef>
                <a:spcPts val="695"/>
              </a:spcBef>
              <a:buClr>
                <a:srgbClr val="375F92"/>
              </a:buClr>
              <a:buSzPct val="84615"/>
              <a:buFont typeface="Wingdings 2"/>
              <a:buChar char=""/>
              <a:tabLst>
                <a:tab pos="287020" algn="l"/>
              </a:tabLst>
            </a:pPr>
            <a:r>
              <a:rPr sz="2600" spc="-15" dirty="0">
                <a:latin typeface="Calibri"/>
                <a:cs typeface="Calibri"/>
              </a:rPr>
              <a:t>Program</a:t>
            </a:r>
            <a:r>
              <a:rPr sz="2600" spc="-95" dirty="0">
                <a:latin typeface="Calibri"/>
                <a:cs typeface="Calibri"/>
              </a:rPr>
              <a:t> </a:t>
            </a:r>
            <a:r>
              <a:rPr sz="2600" spc="-15" dirty="0">
                <a:latin typeface="Calibri"/>
                <a:cs typeface="Calibri"/>
              </a:rPr>
              <a:t>Kodu</a:t>
            </a:r>
            <a:endParaRPr sz="2600" dirty="0">
              <a:latin typeface="Calibri"/>
              <a:cs typeface="Calibri"/>
            </a:endParaRPr>
          </a:p>
          <a:p>
            <a:pPr marL="287020" indent="-274320">
              <a:lnSpc>
                <a:spcPct val="100000"/>
              </a:lnSpc>
              <a:spcBef>
                <a:spcPts val="600"/>
              </a:spcBef>
              <a:buClr>
                <a:srgbClr val="375F92"/>
              </a:buClr>
              <a:buSzPct val="84615"/>
              <a:buFont typeface="Wingdings 2"/>
              <a:buChar char=""/>
              <a:tabLst>
                <a:tab pos="287020" algn="l"/>
              </a:tabLst>
            </a:pPr>
            <a:r>
              <a:rPr sz="2600" spc="-10" dirty="0">
                <a:solidFill>
                  <a:schemeClr val="accent5"/>
                </a:solidFill>
                <a:latin typeface="Calibri"/>
                <a:cs typeface="Calibri"/>
              </a:rPr>
              <a:t>Kurumsal</a:t>
            </a:r>
            <a:r>
              <a:rPr sz="2600" spc="-90" dirty="0">
                <a:solidFill>
                  <a:schemeClr val="accent5"/>
                </a:solidFill>
                <a:latin typeface="Calibri"/>
                <a:cs typeface="Calibri"/>
              </a:rPr>
              <a:t> </a:t>
            </a:r>
            <a:r>
              <a:rPr sz="2600" spc="-15" dirty="0">
                <a:solidFill>
                  <a:schemeClr val="accent5"/>
                </a:solidFill>
                <a:latin typeface="Calibri"/>
                <a:cs typeface="Calibri"/>
              </a:rPr>
              <a:t>Kodu</a:t>
            </a:r>
            <a:endParaRPr sz="2600" dirty="0">
              <a:solidFill>
                <a:schemeClr val="accent5"/>
              </a:solidFill>
              <a:latin typeface="Calibri"/>
              <a:cs typeface="Calibri"/>
            </a:endParaRPr>
          </a:p>
          <a:p>
            <a:pPr marL="287020" indent="-274320">
              <a:lnSpc>
                <a:spcPct val="100000"/>
              </a:lnSpc>
              <a:spcBef>
                <a:spcPts val="600"/>
              </a:spcBef>
              <a:buClr>
                <a:srgbClr val="375F92"/>
              </a:buClr>
              <a:buSzPct val="84615"/>
              <a:buFont typeface="Wingdings 2"/>
              <a:buChar char=""/>
              <a:tabLst>
                <a:tab pos="287020" algn="l"/>
              </a:tabLst>
            </a:pPr>
            <a:r>
              <a:rPr sz="2600" spc="-5" dirty="0">
                <a:solidFill>
                  <a:srgbClr val="FF0000"/>
                </a:solidFill>
                <a:latin typeface="Calibri"/>
                <a:cs typeface="Calibri"/>
              </a:rPr>
              <a:t>Finans</a:t>
            </a:r>
            <a:r>
              <a:rPr sz="2600" spc="-45" dirty="0">
                <a:solidFill>
                  <a:srgbClr val="FF0000"/>
                </a:solidFill>
                <a:latin typeface="Calibri"/>
                <a:cs typeface="Calibri"/>
              </a:rPr>
              <a:t> </a:t>
            </a:r>
            <a:r>
              <a:rPr sz="2600" spc="-5" dirty="0">
                <a:solidFill>
                  <a:srgbClr val="FF0000"/>
                </a:solidFill>
                <a:latin typeface="Calibri"/>
                <a:cs typeface="Calibri"/>
              </a:rPr>
              <a:t>Tipi</a:t>
            </a:r>
            <a:endParaRPr sz="2600" dirty="0">
              <a:solidFill>
                <a:srgbClr val="FF0000"/>
              </a:solidFill>
              <a:latin typeface="Calibri"/>
              <a:cs typeface="Calibri"/>
            </a:endParaRPr>
          </a:p>
          <a:p>
            <a:pPr marL="287020" indent="-274320">
              <a:lnSpc>
                <a:spcPct val="100000"/>
              </a:lnSpc>
              <a:spcBef>
                <a:spcPts val="600"/>
              </a:spcBef>
              <a:buClr>
                <a:srgbClr val="375F92"/>
              </a:buClr>
              <a:buSzPct val="84615"/>
              <a:buFont typeface="Wingdings 2"/>
              <a:buChar char=""/>
              <a:tabLst>
                <a:tab pos="287020" algn="l"/>
              </a:tabLst>
            </a:pPr>
            <a:r>
              <a:rPr sz="2600" spc="-15" dirty="0">
                <a:solidFill>
                  <a:schemeClr val="accent6"/>
                </a:solidFill>
                <a:latin typeface="Calibri"/>
                <a:cs typeface="Calibri"/>
              </a:rPr>
              <a:t>Ekonomik</a:t>
            </a:r>
            <a:r>
              <a:rPr sz="2600" spc="-65" dirty="0">
                <a:solidFill>
                  <a:schemeClr val="accent6"/>
                </a:solidFill>
                <a:latin typeface="Calibri"/>
                <a:cs typeface="Calibri"/>
              </a:rPr>
              <a:t> </a:t>
            </a:r>
            <a:r>
              <a:rPr sz="2600" spc="-15" dirty="0">
                <a:solidFill>
                  <a:schemeClr val="accent6"/>
                </a:solidFill>
                <a:latin typeface="Calibri"/>
                <a:cs typeface="Calibri"/>
              </a:rPr>
              <a:t>Kodu</a:t>
            </a:r>
            <a:endParaRPr sz="2600" dirty="0">
              <a:solidFill>
                <a:schemeClr val="accent6"/>
              </a:solidFill>
              <a:latin typeface="Calibri"/>
              <a:cs typeface="Calibri"/>
            </a:endParaRPr>
          </a:p>
        </p:txBody>
      </p:sp>
      <p:sp>
        <p:nvSpPr>
          <p:cNvPr id="10" name="object 3"/>
          <p:cNvSpPr txBox="1"/>
          <p:nvPr/>
        </p:nvSpPr>
        <p:spPr>
          <a:xfrm>
            <a:off x="2659574" y="3504625"/>
            <a:ext cx="9394774" cy="2428229"/>
          </a:xfrm>
          <a:prstGeom prst="rect">
            <a:avLst/>
          </a:prstGeom>
        </p:spPr>
        <p:txBody>
          <a:bodyPr vert="horz" wrap="square" lIns="0" tIns="88265" rIns="0" bIns="0" rtlCol="0">
            <a:spAutoFit/>
          </a:bodyPr>
          <a:lstStyle/>
          <a:p>
            <a:pPr marL="12700">
              <a:lnSpc>
                <a:spcPct val="100000"/>
              </a:lnSpc>
              <a:spcBef>
                <a:spcPts val="695"/>
              </a:spcBef>
            </a:pPr>
            <a:r>
              <a:rPr sz="2600" dirty="0">
                <a:latin typeface="Calibri"/>
                <a:cs typeface="Calibri"/>
              </a:rPr>
              <a:t>:</a:t>
            </a:r>
            <a:r>
              <a:rPr sz="2600" spc="15" dirty="0">
                <a:latin typeface="Calibri"/>
                <a:cs typeface="Calibri"/>
              </a:rPr>
              <a:t> </a:t>
            </a:r>
            <a:r>
              <a:rPr sz="2600" spc="-5" dirty="0" smtClean="0">
                <a:latin typeface="Calibri"/>
                <a:cs typeface="Calibri"/>
              </a:rPr>
              <a:t>62.239.756.</a:t>
            </a:r>
            <a:r>
              <a:rPr lang="tr-TR" sz="2600" spc="-5" dirty="0" smtClean="0">
                <a:latin typeface="Calibri"/>
                <a:cs typeface="Calibri"/>
              </a:rPr>
              <a:t>6111</a:t>
            </a:r>
            <a:r>
              <a:rPr sz="2600" spc="-35" dirty="0" smtClean="0">
                <a:latin typeface="Calibri"/>
                <a:cs typeface="Calibri"/>
              </a:rPr>
              <a:t> </a:t>
            </a:r>
            <a:r>
              <a:rPr sz="2600" spc="-25" dirty="0">
                <a:latin typeface="Calibri"/>
                <a:cs typeface="Calibri"/>
              </a:rPr>
              <a:t>-Yükseköğretim</a:t>
            </a:r>
            <a:r>
              <a:rPr sz="2600" spc="5" dirty="0">
                <a:latin typeface="Calibri"/>
                <a:cs typeface="Calibri"/>
              </a:rPr>
              <a:t> </a:t>
            </a:r>
            <a:r>
              <a:rPr sz="2600" spc="-10" dirty="0">
                <a:latin typeface="Calibri"/>
                <a:cs typeface="Calibri"/>
              </a:rPr>
              <a:t>Kurumları</a:t>
            </a:r>
            <a:r>
              <a:rPr sz="2600" dirty="0">
                <a:latin typeface="Calibri"/>
                <a:cs typeface="Calibri"/>
              </a:rPr>
              <a:t> Birinci</a:t>
            </a:r>
            <a:r>
              <a:rPr sz="2600" spc="35" dirty="0">
                <a:latin typeface="Calibri"/>
                <a:cs typeface="Calibri"/>
              </a:rPr>
              <a:t> </a:t>
            </a:r>
            <a:r>
              <a:rPr sz="2600" spc="-10" dirty="0">
                <a:latin typeface="Calibri"/>
                <a:cs typeface="Calibri"/>
              </a:rPr>
              <a:t>Öğretim</a:t>
            </a:r>
            <a:endParaRPr sz="2600" dirty="0">
              <a:latin typeface="Calibri"/>
              <a:cs typeface="Calibri"/>
            </a:endParaRPr>
          </a:p>
          <a:p>
            <a:pPr marL="12700">
              <a:lnSpc>
                <a:spcPct val="100000"/>
              </a:lnSpc>
              <a:spcBef>
                <a:spcPts val="600"/>
              </a:spcBef>
              <a:tabLst>
                <a:tab pos="1742439" algn="l"/>
              </a:tabLst>
            </a:pPr>
            <a:r>
              <a:rPr sz="2600" dirty="0">
                <a:solidFill>
                  <a:schemeClr val="accent5"/>
                </a:solidFill>
                <a:latin typeface="Calibri"/>
                <a:cs typeface="Calibri"/>
              </a:rPr>
              <a:t>:</a:t>
            </a:r>
            <a:r>
              <a:rPr sz="2600" spc="15" dirty="0">
                <a:solidFill>
                  <a:schemeClr val="accent5"/>
                </a:solidFill>
                <a:latin typeface="Calibri"/>
                <a:cs typeface="Calibri"/>
              </a:rPr>
              <a:t> </a:t>
            </a:r>
            <a:r>
              <a:rPr sz="2600" spc="-5" dirty="0" smtClean="0">
                <a:solidFill>
                  <a:schemeClr val="accent5"/>
                </a:solidFill>
                <a:latin typeface="Calibri"/>
                <a:cs typeface="Calibri"/>
              </a:rPr>
              <a:t>0</a:t>
            </a:r>
            <a:r>
              <a:rPr lang="tr-TR" sz="2600" spc="-5" dirty="0" smtClean="0">
                <a:solidFill>
                  <a:schemeClr val="accent5"/>
                </a:solidFill>
                <a:latin typeface="Calibri"/>
                <a:cs typeface="Calibri"/>
              </a:rPr>
              <a:t>506</a:t>
            </a:r>
            <a:r>
              <a:rPr sz="2600" spc="-5" dirty="0" smtClean="0">
                <a:solidFill>
                  <a:schemeClr val="accent5"/>
                </a:solidFill>
                <a:latin typeface="Calibri"/>
                <a:cs typeface="Calibri"/>
              </a:rPr>
              <a:t>.00</a:t>
            </a:r>
            <a:r>
              <a:rPr lang="tr-TR" sz="2600" spc="-5" dirty="0" smtClean="0">
                <a:solidFill>
                  <a:schemeClr val="accent5"/>
                </a:solidFill>
                <a:latin typeface="Calibri"/>
                <a:cs typeface="Calibri"/>
              </a:rPr>
              <a:t>20</a:t>
            </a:r>
            <a:r>
              <a:rPr sz="2600" spc="-5" dirty="0">
                <a:solidFill>
                  <a:schemeClr val="accent5"/>
                </a:solidFill>
                <a:latin typeface="Calibri"/>
                <a:cs typeface="Calibri"/>
              </a:rPr>
              <a:t>	</a:t>
            </a:r>
            <a:r>
              <a:rPr sz="2600" dirty="0">
                <a:solidFill>
                  <a:schemeClr val="accent5"/>
                </a:solidFill>
                <a:latin typeface="Calibri"/>
                <a:cs typeface="Calibri"/>
              </a:rPr>
              <a:t>-</a:t>
            </a:r>
            <a:r>
              <a:rPr sz="2600" spc="-15" dirty="0">
                <a:solidFill>
                  <a:schemeClr val="accent5"/>
                </a:solidFill>
                <a:latin typeface="Calibri"/>
                <a:cs typeface="Calibri"/>
              </a:rPr>
              <a:t> </a:t>
            </a:r>
            <a:r>
              <a:rPr lang="tr-TR" sz="2800" dirty="0">
                <a:solidFill>
                  <a:schemeClr val="accent5"/>
                </a:solidFill>
                <a:cs typeface="Calibri"/>
              </a:rPr>
              <a:t>Mühendislik ve Doğa Bilimleri</a:t>
            </a:r>
            <a:r>
              <a:rPr lang="tr-TR" sz="2600" dirty="0" smtClean="0">
                <a:solidFill>
                  <a:schemeClr val="accent5"/>
                </a:solidFill>
                <a:cs typeface="Calibri"/>
              </a:rPr>
              <a:t> Fakültesi</a:t>
            </a:r>
          </a:p>
          <a:p>
            <a:pPr marL="12700">
              <a:lnSpc>
                <a:spcPct val="100000"/>
              </a:lnSpc>
              <a:spcBef>
                <a:spcPts val="600"/>
              </a:spcBef>
              <a:tabLst>
                <a:tab pos="1742439" algn="l"/>
              </a:tabLst>
            </a:pPr>
            <a:endParaRPr lang="tr-TR" sz="2600" dirty="0" smtClean="0">
              <a:latin typeface="Calibri"/>
              <a:cs typeface="Calibri"/>
            </a:endParaRPr>
          </a:p>
          <a:p>
            <a:pPr marL="12700">
              <a:lnSpc>
                <a:spcPct val="100000"/>
              </a:lnSpc>
              <a:spcBef>
                <a:spcPts val="600"/>
              </a:spcBef>
              <a:tabLst>
                <a:tab pos="1742439" algn="l"/>
              </a:tabLst>
            </a:pPr>
            <a:r>
              <a:rPr sz="2600" dirty="0" smtClean="0">
                <a:latin typeface="Calibri"/>
                <a:cs typeface="Calibri"/>
              </a:rPr>
              <a:t>:</a:t>
            </a:r>
            <a:r>
              <a:rPr sz="2600" spc="-10" dirty="0" smtClean="0">
                <a:latin typeface="Calibri"/>
                <a:cs typeface="Calibri"/>
              </a:rPr>
              <a:t> </a:t>
            </a:r>
            <a:r>
              <a:rPr sz="2600" dirty="0">
                <a:solidFill>
                  <a:srgbClr val="FF0000"/>
                </a:solidFill>
                <a:latin typeface="Calibri"/>
                <a:cs typeface="Calibri"/>
              </a:rPr>
              <a:t>02</a:t>
            </a:r>
            <a:r>
              <a:rPr sz="2600" spc="-20" dirty="0">
                <a:solidFill>
                  <a:srgbClr val="FF0000"/>
                </a:solidFill>
                <a:latin typeface="Calibri"/>
                <a:cs typeface="Calibri"/>
              </a:rPr>
              <a:t> </a:t>
            </a:r>
            <a:r>
              <a:rPr sz="2600" dirty="0">
                <a:solidFill>
                  <a:srgbClr val="FF0000"/>
                </a:solidFill>
                <a:latin typeface="Calibri"/>
                <a:cs typeface="Calibri"/>
              </a:rPr>
              <a:t>- </a:t>
            </a:r>
            <a:r>
              <a:rPr sz="2600" spc="-20" dirty="0">
                <a:solidFill>
                  <a:srgbClr val="FF0000"/>
                </a:solidFill>
                <a:latin typeface="Calibri"/>
                <a:cs typeface="Calibri"/>
              </a:rPr>
              <a:t>Özel</a:t>
            </a:r>
            <a:r>
              <a:rPr sz="2600" spc="-35" dirty="0">
                <a:solidFill>
                  <a:srgbClr val="FF0000"/>
                </a:solidFill>
                <a:latin typeface="Calibri"/>
                <a:cs typeface="Calibri"/>
              </a:rPr>
              <a:t> </a:t>
            </a:r>
            <a:r>
              <a:rPr sz="2600" spc="-5" dirty="0">
                <a:solidFill>
                  <a:srgbClr val="FF0000"/>
                </a:solidFill>
                <a:latin typeface="Calibri"/>
                <a:cs typeface="Calibri"/>
              </a:rPr>
              <a:t>Bütçeli</a:t>
            </a:r>
            <a:r>
              <a:rPr sz="2600" spc="-15" dirty="0">
                <a:solidFill>
                  <a:srgbClr val="FF0000"/>
                </a:solidFill>
                <a:latin typeface="Calibri"/>
                <a:cs typeface="Calibri"/>
              </a:rPr>
              <a:t> </a:t>
            </a:r>
            <a:r>
              <a:rPr sz="2600" spc="-5" dirty="0">
                <a:solidFill>
                  <a:srgbClr val="FF0000"/>
                </a:solidFill>
                <a:latin typeface="Calibri"/>
                <a:cs typeface="Calibri"/>
              </a:rPr>
              <a:t>İdareler</a:t>
            </a:r>
            <a:endParaRPr sz="2600" dirty="0">
              <a:solidFill>
                <a:srgbClr val="FF0000"/>
              </a:solidFill>
              <a:latin typeface="Calibri"/>
              <a:cs typeface="Calibri"/>
            </a:endParaRPr>
          </a:p>
          <a:p>
            <a:pPr marL="12700">
              <a:lnSpc>
                <a:spcPct val="100000"/>
              </a:lnSpc>
              <a:spcBef>
                <a:spcPts val="600"/>
              </a:spcBef>
            </a:pPr>
            <a:r>
              <a:rPr sz="2600" dirty="0">
                <a:latin typeface="Calibri"/>
                <a:cs typeface="Calibri"/>
              </a:rPr>
              <a:t>:</a:t>
            </a:r>
            <a:r>
              <a:rPr sz="2600" spc="-5" dirty="0">
                <a:latin typeface="Calibri"/>
                <a:cs typeface="Calibri"/>
              </a:rPr>
              <a:t> </a:t>
            </a:r>
            <a:r>
              <a:rPr sz="2600" dirty="0">
                <a:solidFill>
                  <a:schemeClr val="accent6"/>
                </a:solidFill>
                <a:latin typeface="Calibri"/>
                <a:cs typeface="Calibri"/>
              </a:rPr>
              <a:t>03.02.10.01</a:t>
            </a:r>
            <a:r>
              <a:rPr sz="2600" spc="-55" dirty="0">
                <a:solidFill>
                  <a:schemeClr val="accent6"/>
                </a:solidFill>
                <a:latin typeface="Calibri"/>
                <a:cs typeface="Calibri"/>
              </a:rPr>
              <a:t> </a:t>
            </a:r>
            <a:r>
              <a:rPr sz="2600" dirty="0">
                <a:solidFill>
                  <a:schemeClr val="accent6"/>
                </a:solidFill>
                <a:latin typeface="Calibri"/>
                <a:cs typeface="Calibri"/>
              </a:rPr>
              <a:t>- </a:t>
            </a:r>
            <a:r>
              <a:rPr sz="2600" spc="-15" dirty="0">
                <a:solidFill>
                  <a:schemeClr val="accent6"/>
                </a:solidFill>
                <a:latin typeface="Calibri"/>
                <a:cs typeface="Calibri"/>
              </a:rPr>
              <a:t>Kırtasiye</a:t>
            </a:r>
            <a:r>
              <a:rPr sz="2600" spc="-30" dirty="0">
                <a:solidFill>
                  <a:schemeClr val="accent6"/>
                </a:solidFill>
                <a:latin typeface="Calibri"/>
                <a:cs typeface="Calibri"/>
              </a:rPr>
              <a:t> </a:t>
            </a:r>
            <a:r>
              <a:rPr sz="2600" dirty="0">
                <a:solidFill>
                  <a:schemeClr val="accent6"/>
                </a:solidFill>
                <a:latin typeface="Calibri"/>
                <a:cs typeface="Calibri"/>
              </a:rPr>
              <a:t>Alımları</a:t>
            </a:r>
          </a:p>
        </p:txBody>
      </p:sp>
    </p:spTree>
    <p:extLst>
      <p:ext uri="{BB962C8B-B14F-4D97-AF65-F5344CB8AC3E}">
        <p14:creationId xmlns:p14="http://schemas.microsoft.com/office/powerpoint/2010/main" val="31810918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Program </a:t>
            </a:r>
            <a:r>
              <a:rPr lang="tr-TR" b="1" dirty="0" smtClean="0">
                <a:solidFill>
                  <a:schemeClr val="bg1"/>
                </a:solidFill>
                <a:latin typeface="Arial" panose="020B0604020202020204" pitchFamily="34" charset="0"/>
                <a:cs typeface="Arial" panose="020B0604020202020204" pitchFamily="34" charset="0"/>
              </a:rPr>
              <a:t>Bütçe Ekonomik </a:t>
            </a:r>
            <a:r>
              <a:rPr lang="tr-TR" b="1" dirty="0">
                <a:solidFill>
                  <a:schemeClr val="bg1"/>
                </a:solidFill>
                <a:latin typeface="Arial" panose="020B0604020202020204" pitchFamily="34" charset="0"/>
                <a:cs typeface="Arial" panose="020B0604020202020204" pitchFamily="34" charset="0"/>
              </a:rPr>
              <a:t>Sınıflandırma</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8" name="Tablo 4">
            <a:extLst>
              <a:ext uri="{FF2B5EF4-FFF2-40B4-BE49-F238E27FC236}">
                <a16:creationId xmlns:a16="http://schemas.microsoft.com/office/drawing/2014/main" id="{B3238839-9615-41B8-AC58-E04984C1B1AA}"/>
              </a:ext>
            </a:extLst>
          </p:cNvPr>
          <p:cNvGraphicFramePr>
            <a:graphicFrameLocks/>
          </p:cNvGraphicFramePr>
          <p:nvPr>
            <p:extLst>
              <p:ext uri="{D42A27DB-BD31-4B8C-83A1-F6EECF244321}">
                <p14:modId xmlns:p14="http://schemas.microsoft.com/office/powerpoint/2010/main" val="3635026317"/>
              </p:ext>
            </p:extLst>
          </p:nvPr>
        </p:nvGraphicFramePr>
        <p:xfrm>
          <a:off x="1566805" y="1407123"/>
          <a:ext cx="8229600" cy="212423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564425745"/>
                    </a:ext>
                  </a:extLst>
                </a:gridCol>
                <a:gridCol w="4114800">
                  <a:extLst>
                    <a:ext uri="{9D8B030D-6E8A-4147-A177-3AD203B41FA5}">
                      <a16:colId xmlns:a16="http://schemas.microsoft.com/office/drawing/2014/main" val="264846666"/>
                    </a:ext>
                  </a:extLst>
                </a:gridCol>
              </a:tblGrid>
              <a:tr h="1224136">
                <a:tc>
                  <a:txBody>
                    <a:bodyPr/>
                    <a:lstStyle/>
                    <a:p>
                      <a:pPr algn="ctr"/>
                      <a:r>
                        <a:rPr lang="tr-TR" sz="2500" dirty="0"/>
                        <a:t>Eski</a:t>
                      </a:r>
                    </a:p>
                    <a:p>
                      <a:pPr algn="ctr"/>
                      <a:r>
                        <a:rPr lang="tr-TR" sz="2500" dirty="0"/>
                        <a:t> Kod Yapısı</a:t>
                      </a:r>
                    </a:p>
                  </a:txBody>
                  <a:tcPr anchor="ctr">
                    <a:solidFill>
                      <a:srgbClr val="D02147"/>
                    </a:solidFill>
                  </a:tcPr>
                </a:tc>
                <a:tc>
                  <a:txBody>
                    <a:bodyPr/>
                    <a:lstStyle/>
                    <a:p>
                      <a:pPr algn="ctr"/>
                      <a:r>
                        <a:rPr lang="tr-TR" sz="2500" dirty="0"/>
                        <a:t>Yeni </a:t>
                      </a:r>
                    </a:p>
                    <a:p>
                      <a:pPr algn="ctr"/>
                      <a:r>
                        <a:rPr lang="tr-TR" sz="2500" dirty="0"/>
                        <a:t>Kod Yapısı</a:t>
                      </a:r>
                    </a:p>
                  </a:txBody>
                  <a:tcPr anchor="ctr">
                    <a:solidFill>
                      <a:srgbClr val="D02147"/>
                    </a:solidFill>
                  </a:tcPr>
                </a:tc>
                <a:extLst>
                  <a:ext uri="{0D108BD9-81ED-4DB2-BD59-A6C34878D82A}">
                    <a16:rowId xmlns:a16="http://schemas.microsoft.com/office/drawing/2014/main" val="3318801354"/>
                  </a:ext>
                </a:extLst>
              </a:tr>
              <a:tr h="900100">
                <a:tc>
                  <a:txBody>
                    <a:bodyPr/>
                    <a:lstStyle/>
                    <a:p>
                      <a:pPr algn="ctr"/>
                      <a:r>
                        <a:rPr lang="tr-TR" sz="2200" dirty="0">
                          <a:solidFill>
                            <a:schemeClr val="bg1"/>
                          </a:solidFill>
                        </a:rPr>
                        <a:t>03.2.1.01 - Kırtasiye Alımları</a:t>
                      </a:r>
                    </a:p>
                  </a:txBody>
                  <a:tcPr anchor="ctr">
                    <a:solidFill>
                      <a:srgbClr val="3C4849"/>
                    </a:solidFill>
                  </a:tcPr>
                </a:tc>
                <a:tc>
                  <a:txBody>
                    <a:bodyPr/>
                    <a:lstStyle/>
                    <a:p>
                      <a:pPr algn="ctr"/>
                      <a:r>
                        <a:rPr lang="tr-TR" sz="2200" dirty="0">
                          <a:solidFill>
                            <a:schemeClr val="bg1"/>
                          </a:solidFill>
                        </a:rPr>
                        <a:t>03.02.10.01 - Kırtasiye Alımları</a:t>
                      </a:r>
                    </a:p>
                  </a:txBody>
                  <a:tcPr anchor="ctr">
                    <a:solidFill>
                      <a:srgbClr val="3C4849"/>
                    </a:solidFill>
                  </a:tcPr>
                </a:tc>
                <a:extLst>
                  <a:ext uri="{0D108BD9-81ED-4DB2-BD59-A6C34878D82A}">
                    <a16:rowId xmlns:a16="http://schemas.microsoft.com/office/drawing/2014/main" val="1225169379"/>
                  </a:ext>
                </a:extLst>
              </a:tr>
            </a:tbl>
          </a:graphicData>
        </a:graphic>
      </p:graphicFrame>
    </p:spTree>
    <p:extLst>
      <p:ext uri="{BB962C8B-B14F-4D97-AF65-F5344CB8AC3E}">
        <p14:creationId xmlns:p14="http://schemas.microsoft.com/office/powerpoint/2010/main" val="29362970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BÜTÇE İŞLEMLERİ</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816942"/>
            <a:ext cx="12123174" cy="4031873"/>
          </a:xfrm>
          <a:prstGeom prst="rect">
            <a:avLst/>
          </a:prstGeom>
        </p:spPr>
        <p:txBody>
          <a:bodyPr wrap="square">
            <a:spAutoFit/>
          </a:bodyPr>
          <a:lstStyle/>
          <a:p>
            <a:pPr algn="just"/>
            <a:r>
              <a:rPr lang="tr-TR" sz="3200" b="1" dirty="0">
                <a:solidFill>
                  <a:srgbClr val="FF0000"/>
                </a:solidFill>
                <a:latin typeface="Arial" panose="020B0604020202020204" pitchFamily="34" charset="0"/>
                <a:cs typeface="Arial" panose="020B0604020202020204" pitchFamily="34" charset="0"/>
              </a:rPr>
              <a:t>ÖDENEK EKLEME </a:t>
            </a:r>
          </a:p>
          <a:p>
            <a:pPr algn="just"/>
            <a:r>
              <a:rPr lang="tr-TR" sz="3200" dirty="0">
                <a:latin typeface="Arial" panose="020B0604020202020204" pitchFamily="34" charset="0"/>
                <a:cs typeface="Arial" panose="020B0604020202020204" pitchFamily="34" charset="0"/>
              </a:rPr>
              <a:t>İlgili kanunları gereğince, gerektiğinde (B) veya (F) işaretli cetvellerle ilişkilendirmek suretiyle bütçede mevcut veya yeni açılacak tertiplere ödenek ilave edilmesi işlemleridir. </a:t>
            </a:r>
            <a:endParaRPr lang="tr-TR" sz="3200" dirty="0" smtClean="0">
              <a:latin typeface="Arial" panose="020B0604020202020204" pitchFamily="34" charset="0"/>
              <a:cs typeface="Arial" panose="020B0604020202020204" pitchFamily="34" charset="0"/>
            </a:endParaRPr>
          </a:p>
          <a:p>
            <a:pPr algn="just"/>
            <a:endParaRPr lang="tr-TR" sz="3200" dirty="0">
              <a:latin typeface="Arial" panose="020B0604020202020204" pitchFamily="34" charset="0"/>
              <a:cs typeface="Arial" panose="020B0604020202020204" pitchFamily="34" charset="0"/>
            </a:endParaRPr>
          </a:p>
          <a:p>
            <a:pPr algn="just"/>
            <a:r>
              <a:rPr lang="tr-TR" sz="3200" dirty="0">
                <a:latin typeface="Arial" panose="020B0604020202020204" pitchFamily="34" charset="0"/>
                <a:cs typeface="Arial" panose="020B0604020202020204" pitchFamily="34" charset="0"/>
              </a:rPr>
              <a:t>Üniversitemizde ödenek eklemeleri  7344 sayılı «</a:t>
            </a:r>
            <a:r>
              <a:rPr lang="tr-TR" sz="3200" dirty="0" smtClean="0">
                <a:latin typeface="Arial" panose="020B0604020202020204" pitchFamily="34" charset="0"/>
                <a:cs typeface="Arial" panose="020B0604020202020204" pitchFamily="34" charset="0"/>
              </a:rPr>
              <a:t>2022 </a:t>
            </a:r>
            <a:r>
              <a:rPr lang="tr-TR" sz="3200" dirty="0">
                <a:latin typeface="Arial" panose="020B0604020202020204" pitchFamily="34" charset="0"/>
                <a:cs typeface="Arial" panose="020B0604020202020204" pitchFamily="34" charset="0"/>
              </a:rPr>
              <a:t>Yılı Merkezi Yönetim Bütçe Kanunu» kapsamında gelir fazlası ve likit karşılığı olmak üzere 2 şekilde yapılmaktadır.</a:t>
            </a:r>
          </a:p>
        </p:txBody>
      </p:sp>
    </p:spTree>
    <p:extLst>
      <p:ext uri="{BB962C8B-B14F-4D97-AF65-F5344CB8AC3E}">
        <p14:creationId xmlns:p14="http://schemas.microsoft.com/office/powerpoint/2010/main" val="9308277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65142"/>
            <a:ext cx="12192000" cy="4278094"/>
          </a:xfrm>
          <a:prstGeom prst="rect">
            <a:avLst/>
          </a:prstGeom>
        </p:spPr>
        <p:txBody>
          <a:bodyPr wrap="square">
            <a:spAutoFit/>
          </a:bodyPr>
          <a:lstStyle/>
          <a:p>
            <a:pPr algn="just"/>
            <a:r>
              <a:rPr lang="tr-TR" sz="2400" b="1" u="sng" dirty="0">
                <a:solidFill>
                  <a:srgbClr val="FF0000"/>
                </a:solidFill>
                <a:latin typeface="Arial" panose="020B0604020202020204" pitchFamily="34" charset="0"/>
                <a:cs typeface="Arial" panose="020B0604020202020204" pitchFamily="34" charset="0"/>
              </a:rPr>
              <a:t>Gelir fazlası karşılığı ödenek kaydı işlemi:</a:t>
            </a:r>
            <a:r>
              <a:rPr lang="tr-TR" sz="2400" b="1" dirty="0">
                <a:solidFill>
                  <a:srgbClr val="FF0000"/>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7344</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sayılı Kanunun </a:t>
            </a:r>
            <a:r>
              <a:rPr lang="tr-TR" sz="2400" dirty="0" smtClean="0">
                <a:latin typeface="Arial" panose="020B0604020202020204" pitchFamily="34" charset="0"/>
                <a:cs typeface="Arial" panose="020B0604020202020204" pitchFamily="34" charset="0"/>
              </a:rPr>
              <a:t>6’ncı </a:t>
            </a:r>
            <a:r>
              <a:rPr lang="tr-TR" sz="2400" dirty="0">
                <a:latin typeface="Arial" panose="020B0604020202020204" pitchFamily="34" charset="0"/>
                <a:cs typeface="Arial" panose="020B0604020202020204" pitchFamily="34" charset="0"/>
              </a:rPr>
              <a:t>maddesinin </a:t>
            </a:r>
            <a:r>
              <a:rPr lang="tr-TR" sz="2400" dirty="0" smtClean="0">
                <a:latin typeface="Arial" panose="020B0604020202020204" pitchFamily="34" charset="0"/>
                <a:cs typeface="Arial" panose="020B0604020202020204" pitchFamily="34" charset="0"/>
              </a:rPr>
              <a:t>dördüncü </a:t>
            </a:r>
            <a:r>
              <a:rPr lang="tr-TR" sz="2400" dirty="0">
                <a:latin typeface="Arial" panose="020B0604020202020204" pitchFamily="34" charset="0"/>
                <a:cs typeface="Arial" panose="020B0604020202020204" pitchFamily="34" charset="0"/>
              </a:rPr>
              <a:t>fıkrasına göre, özel bütçeli idareler ile düzenleyici ve denetleyici kurumların (B) işaretli cetvellerinde gelirin ekonomik sınıflandırmasının dördüncü düzeyi itibarıyla öngörülmeyen veya belirtilen tahmini tutarların üzerinde gerçekleşen gelirler karşılığı olarak mevcut veya yeni açılacak tertiplere yapılacak ödenek kaydı işlemlerini, </a:t>
            </a:r>
          </a:p>
          <a:p>
            <a:pPr algn="just"/>
            <a:endParaRPr lang="tr-TR" sz="2400" dirty="0">
              <a:latin typeface="Arial" panose="020B0604020202020204" pitchFamily="34" charset="0"/>
              <a:cs typeface="Arial" panose="020B0604020202020204" pitchFamily="34" charset="0"/>
            </a:endParaRPr>
          </a:p>
          <a:p>
            <a:pPr algn="just"/>
            <a:r>
              <a:rPr lang="tr-TR" sz="2400" b="1" u="sng" dirty="0">
                <a:solidFill>
                  <a:srgbClr val="FF0000"/>
                </a:solidFill>
                <a:latin typeface="Arial" panose="020B0604020202020204" pitchFamily="34" charset="0"/>
                <a:cs typeface="Arial" panose="020B0604020202020204" pitchFamily="34" charset="0"/>
              </a:rPr>
              <a:t>Likit karşılığı ödenek kaydı işlemi:</a:t>
            </a:r>
            <a:r>
              <a:rPr lang="tr-TR" sz="2400" dirty="0">
                <a:latin typeface="Arial" panose="020B0604020202020204" pitchFamily="34" charset="0"/>
                <a:cs typeface="Arial" panose="020B0604020202020204" pitchFamily="34" charset="0"/>
              </a:rPr>
              <a:t> 7344</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sayılı Kanunun </a:t>
            </a:r>
            <a:r>
              <a:rPr lang="tr-TR" sz="2400" dirty="0" smtClean="0">
                <a:latin typeface="Arial" panose="020B0604020202020204" pitchFamily="34" charset="0"/>
                <a:cs typeface="Arial" panose="020B0604020202020204" pitchFamily="34" charset="0"/>
              </a:rPr>
              <a:t>6’ncı </a:t>
            </a:r>
            <a:r>
              <a:rPr lang="tr-TR" sz="2400" dirty="0">
                <a:latin typeface="Arial" panose="020B0604020202020204" pitchFamily="34" charset="0"/>
                <a:cs typeface="Arial" panose="020B0604020202020204" pitchFamily="34" charset="0"/>
              </a:rPr>
              <a:t>maddesinin </a:t>
            </a:r>
            <a:r>
              <a:rPr lang="tr-TR" sz="2400" dirty="0" err="1" smtClean="0">
                <a:latin typeface="Arial" panose="020B0604020202020204" pitchFamily="34" charset="0"/>
                <a:cs typeface="Arial" panose="020B0604020202020204" pitchFamily="34" charset="0"/>
              </a:rPr>
              <a:t>dörüncü</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fıkrasına göre, özel bütçeli idareler ile düzenleyici ve denetleyici kurumların Merkezi Yönetim Bütçe Kanununa bağlı (F) işaretli cetvellerinde belirtilen net finansman (5.0.0.0 Ekonomik Kodu) tutarlarını aşan finansman gerçekleşme karşılığı olarak mevcut veya yeni açılacak tertiplere yapılacak ödenek kaydı işlemini, ifade etmektedir.</a:t>
            </a:r>
          </a:p>
        </p:txBody>
      </p:sp>
    </p:spTree>
    <p:extLst>
      <p:ext uri="{BB962C8B-B14F-4D97-AF65-F5344CB8AC3E}">
        <p14:creationId xmlns:p14="http://schemas.microsoft.com/office/powerpoint/2010/main" val="763883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0" y="0"/>
            <a:ext cx="12192000"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BÜTÇENİN MEVZUATI</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5" name="İçerik Yer Tutucusu 2"/>
          <p:cNvSpPr txBox="1">
            <a:spLocks/>
          </p:cNvSpPr>
          <p:nvPr/>
        </p:nvSpPr>
        <p:spPr>
          <a:xfrm>
            <a:off x="16042" y="665141"/>
            <a:ext cx="12175958" cy="494116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2000" dirty="0" smtClean="0">
                <a:latin typeface="Arial" panose="020B0604020202020204" pitchFamily="34" charset="0"/>
                <a:cs typeface="Arial" panose="020B0604020202020204" pitchFamily="34" charset="0"/>
              </a:rPr>
              <a:t>Bütçe ile ilgili temel hükümler </a:t>
            </a:r>
            <a:r>
              <a:rPr lang="tr-TR" sz="2000" b="1" u="sng" dirty="0" smtClean="0">
                <a:solidFill>
                  <a:srgbClr val="D02147"/>
                </a:solidFill>
                <a:latin typeface="Arial" panose="020B0604020202020204" pitchFamily="34" charset="0"/>
                <a:cs typeface="Arial" panose="020B0604020202020204" pitchFamily="34" charset="0"/>
              </a:rPr>
              <a:t>Anayasanın 87, 89, 161, 162 ve 163’üncü maddelerinde düzenlenmektedir</a:t>
            </a:r>
            <a:r>
              <a:rPr lang="tr-TR" sz="2000" dirty="0" smtClean="0">
                <a:latin typeface="Arial" panose="020B0604020202020204" pitchFamily="34" charset="0"/>
                <a:cs typeface="Arial" panose="020B0604020202020204" pitchFamily="34" charset="0"/>
              </a:rPr>
              <a:t>. Bu kapsamda kamu idarelerinin ve kamu iktisadî teşebbüsleri dışındaki kamu tüzel kişilerinin harcamaları yıllık bütçelerle yapılmaktadır. Merkezî yönetim bütçesiyle verilen ödenek, harcanabilecek tutarın sınırını göstermektedir.</a:t>
            </a:r>
          </a:p>
          <a:p>
            <a:pPr algn="just"/>
            <a:r>
              <a:rPr lang="tr-TR" sz="2000" dirty="0" smtClean="0">
                <a:latin typeface="Arial" panose="020B0604020202020204" pitchFamily="34" charset="0"/>
                <a:cs typeface="Arial" panose="020B0604020202020204" pitchFamily="34" charset="0"/>
              </a:rPr>
              <a:t>Kamu mali yönetiminin yapısını ve işleyişini düzenleyen </a:t>
            </a:r>
            <a:r>
              <a:rPr lang="tr-TR" sz="2000" b="1" u="sng" dirty="0" smtClean="0">
                <a:solidFill>
                  <a:srgbClr val="D02147"/>
                </a:solidFill>
                <a:latin typeface="Arial" panose="020B0604020202020204" pitchFamily="34" charset="0"/>
                <a:cs typeface="Arial" panose="020B0604020202020204" pitchFamily="34" charset="0"/>
              </a:rPr>
              <a:t>5018 sayılı Kanunun 13’üncü </a:t>
            </a:r>
            <a:r>
              <a:rPr lang="tr-TR" sz="2000" dirty="0" smtClean="0">
                <a:latin typeface="Arial" panose="020B0604020202020204" pitchFamily="34" charset="0"/>
                <a:cs typeface="Arial" panose="020B0604020202020204" pitchFamily="34" charset="0"/>
              </a:rPr>
              <a:t>maddesinde bütçenin içeriğine, hazırlanmasına, görüşülmesine ve uygulanmasına ilişkin temel ilkelere yer verilmektedir. </a:t>
            </a:r>
          </a:p>
          <a:p>
            <a:pPr algn="just"/>
            <a:r>
              <a:rPr lang="tr-TR" sz="2000" dirty="0" smtClean="0">
                <a:latin typeface="Arial" panose="020B0604020202020204" pitchFamily="34" charset="0"/>
                <a:cs typeface="Arial" panose="020B0604020202020204" pitchFamily="34" charset="0"/>
              </a:rPr>
              <a:t>5018 Sayılı Kamu Mali Yönetim ve Kontrol Kanunu</a:t>
            </a:r>
          </a:p>
          <a:p>
            <a:pPr algn="just"/>
            <a:r>
              <a:rPr lang="tr-TR" sz="2000" dirty="0" smtClean="0">
                <a:latin typeface="Arial" panose="020B0604020202020204" pitchFamily="34" charset="0"/>
                <a:cs typeface="Arial" panose="020B0604020202020204" pitchFamily="34" charset="0"/>
              </a:rPr>
              <a:t>7344 sayılı 2022 Yılı Merkezi Yönetim Bütçe Kanunu</a:t>
            </a:r>
          </a:p>
          <a:p>
            <a:pPr algn="just"/>
            <a:r>
              <a:rPr lang="tr-TR" sz="2000" dirty="0" smtClean="0">
                <a:latin typeface="Arial" panose="020B0604020202020204" pitchFamily="34" charset="0"/>
                <a:cs typeface="Arial" panose="020B0604020202020204" pitchFamily="34" charset="0"/>
              </a:rPr>
              <a:t>2547 sayılı Yükseköğretim Kanunu</a:t>
            </a:r>
          </a:p>
          <a:p>
            <a:pPr algn="just"/>
            <a:r>
              <a:rPr lang="tr-TR" sz="2000" dirty="0" smtClean="0">
                <a:latin typeface="Arial" panose="020B0604020202020204" pitchFamily="34" charset="0"/>
                <a:cs typeface="Arial" panose="020B0604020202020204" pitchFamily="34" charset="0"/>
              </a:rPr>
              <a:t>3843 sayılı Yükseköğretim Kurumlarında İkili Öğretim Yapılması Kanunu</a:t>
            </a:r>
          </a:p>
          <a:p>
            <a:pPr algn="just"/>
            <a:r>
              <a:rPr lang="tr-TR" sz="2000" dirty="0" smtClean="0">
                <a:latin typeface="Arial" panose="020B0604020202020204" pitchFamily="34" charset="0"/>
                <a:cs typeface="Arial" panose="020B0604020202020204" pitchFamily="34" charset="0"/>
              </a:rPr>
              <a:t>Bütçe Çağrısı ve Eki Bütçe Hazırlama Rehberi</a:t>
            </a:r>
          </a:p>
          <a:p>
            <a:pPr algn="just"/>
            <a:r>
              <a:rPr lang="tr-TR" sz="2000" dirty="0" smtClean="0">
                <a:latin typeface="Arial" panose="020B0604020202020204" pitchFamily="34" charset="0"/>
                <a:cs typeface="Arial" panose="020B0604020202020204" pitchFamily="34" charset="0"/>
              </a:rPr>
              <a:t>Bütçe Uygulama Tebliğleri ve İlgili Diğer Mevzuat</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918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smtClean="0">
                <a:solidFill>
                  <a:schemeClr val="bg1"/>
                </a:solidFill>
                <a:latin typeface="Arial" panose="020B0604020202020204" pitchFamily="34" charset="0"/>
                <a:cs typeface="Arial" panose="020B0604020202020204" pitchFamily="34" charset="0"/>
              </a:rPr>
              <a:t>ÖNEMLİ</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612845"/>
            <a:ext cx="12038306" cy="6494085"/>
          </a:xfrm>
          <a:prstGeom prst="rect">
            <a:avLst/>
          </a:prstGeom>
        </p:spPr>
        <p:txBody>
          <a:bodyPr wrap="square">
            <a:spAutoFit/>
          </a:bodyPr>
          <a:lstStyle/>
          <a:p>
            <a:pPr algn="just"/>
            <a:r>
              <a:rPr lang="tr-TR" sz="1600" dirty="0" smtClean="0">
                <a:latin typeface="Arial" panose="020B0604020202020204" pitchFamily="34" charset="0"/>
                <a:cs typeface="Arial" panose="020B0604020202020204" pitchFamily="34" charset="0"/>
              </a:rPr>
              <a:t>7344 </a:t>
            </a:r>
            <a:r>
              <a:rPr lang="tr-TR" sz="1600" dirty="0">
                <a:latin typeface="Arial" panose="020B0604020202020204" pitchFamily="34" charset="0"/>
                <a:cs typeface="Arial" panose="020B0604020202020204" pitchFamily="34" charset="0"/>
              </a:rPr>
              <a:t>sayılı </a:t>
            </a:r>
            <a:r>
              <a:rPr lang="tr-TR" sz="1600" dirty="0" smtClean="0">
                <a:latin typeface="Arial" panose="020B0604020202020204" pitchFamily="34" charset="0"/>
                <a:cs typeface="Arial" panose="020B0604020202020204" pitchFamily="34" charset="0"/>
              </a:rPr>
              <a:t>2022 </a:t>
            </a:r>
            <a:r>
              <a:rPr lang="tr-TR" sz="1600" dirty="0">
                <a:latin typeface="Arial" panose="020B0604020202020204" pitchFamily="34" charset="0"/>
                <a:cs typeface="Arial" panose="020B0604020202020204" pitchFamily="34" charset="0"/>
              </a:rPr>
              <a:t>Yılı Merkezi Yönetim Bütçe Kanunu’nun «Mali Kontrole İlişkin Hükümler» başlıklı </a:t>
            </a:r>
            <a:r>
              <a:rPr lang="tr-TR" sz="1600" dirty="0" smtClean="0">
                <a:latin typeface="Arial" panose="020B0604020202020204" pitchFamily="34" charset="0"/>
                <a:cs typeface="Arial" panose="020B0604020202020204" pitchFamily="34" charset="0"/>
              </a:rPr>
              <a:t>8’nci </a:t>
            </a:r>
            <a:r>
              <a:rPr lang="tr-TR" sz="1600" dirty="0">
                <a:latin typeface="Arial" panose="020B0604020202020204" pitchFamily="34" charset="0"/>
                <a:cs typeface="Arial" panose="020B0604020202020204" pitchFamily="34" charset="0"/>
              </a:rPr>
              <a:t>maddesinin sekizinci fıkrasında</a:t>
            </a:r>
            <a:r>
              <a:rPr lang="tr-TR" sz="1600" dirty="0" smtClean="0">
                <a:latin typeface="Arial" panose="020B0604020202020204" pitchFamily="34" charset="0"/>
                <a:cs typeface="Arial" panose="020B0604020202020204" pitchFamily="34" charset="0"/>
              </a:rPr>
              <a:t>;</a:t>
            </a:r>
          </a:p>
          <a:p>
            <a:pPr algn="just"/>
            <a:r>
              <a:rPr lang="tr-TR" sz="1600" b="1" dirty="0" smtClean="0">
                <a:latin typeface="Arial" panose="020B0604020202020204" pitchFamily="34" charset="0"/>
                <a:cs typeface="Arial" panose="020B0604020202020204" pitchFamily="34" charset="0"/>
              </a:rPr>
              <a:t>-</a:t>
            </a:r>
            <a:r>
              <a:rPr lang="tr-TR" sz="1600" dirty="0" smtClean="0">
                <a:latin typeface="Arial" panose="020B0604020202020204" pitchFamily="34" charset="0"/>
                <a:cs typeface="Arial" panose="020B0604020202020204" pitchFamily="34" charset="0"/>
              </a:rPr>
              <a:t>İlgili </a:t>
            </a:r>
            <a:r>
              <a:rPr lang="tr-TR" sz="1600" dirty="0">
                <a:latin typeface="Arial" panose="020B0604020202020204" pitchFamily="34" charset="0"/>
                <a:cs typeface="Arial" panose="020B0604020202020204" pitchFamily="34" charset="0"/>
              </a:rPr>
              <a:t>mevzuatı uyarınca ders ücreti karşılığında görevlendirilen ve üzerinde resmî görevi bulunmayanlara yapılacak </a:t>
            </a:r>
            <a:r>
              <a:rPr lang="tr-TR" sz="1600" dirty="0" smtClean="0">
                <a:latin typeface="Arial" panose="020B0604020202020204" pitchFamily="34" charset="0"/>
                <a:cs typeface="Arial" panose="020B0604020202020204" pitchFamily="34" charset="0"/>
              </a:rPr>
              <a:t>ödemeleri, bütçelerinin </a:t>
            </a:r>
            <a:r>
              <a:rPr lang="tr-TR" sz="1600" dirty="0">
                <a:latin typeface="Arial" panose="020B0604020202020204" pitchFamily="34" charset="0"/>
                <a:cs typeface="Arial" panose="020B0604020202020204" pitchFamily="34" charset="0"/>
              </a:rPr>
              <a:t>(</a:t>
            </a:r>
            <a:r>
              <a:rPr lang="tr-TR" sz="1600" b="1" u="sng" dirty="0">
                <a:solidFill>
                  <a:srgbClr val="FF0000"/>
                </a:solidFill>
                <a:latin typeface="Arial" panose="020B0604020202020204" pitchFamily="34" charset="0"/>
                <a:cs typeface="Arial" panose="020B0604020202020204" pitchFamily="34" charset="0"/>
              </a:rPr>
              <a:t>01.04) ekonomik </a:t>
            </a:r>
            <a:r>
              <a:rPr lang="tr-TR" sz="1600" dirty="0">
                <a:latin typeface="Arial" panose="020B0604020202020204" pitchFamily="34" charset="0"/>
                <a:cs typeface="Arial" panose="020B0604020202020204" pitchFamily="34" charset="0"/>
              </a:rPr>
              <a:t>kodunda yer alan ödenekleri aşmayacak şekilde yaparlar ve söz konusu ekonomik kodu içeren tertiplere ödenek eklenemez, bütçelerin başka tertiplerinden (bu ekonomik kodu içeren tertiplerin kendi arasındaki aktarmalar ile 6 </a:t>
            </a:r>
            <a:r>
              <a:rPr lang="tr-TR" sz="1600" dirty="0" err="1">
                <a:latin typeface="Arial" panose="020B0604020202020204" pitchFamily="34" charset="0"/>
                <a:cs typeface="Arial" panose="020B0604020202020204" pitchFamily="34" charset="0"/>
              </a:rPr>
              <a:t>ncı</a:t>
            </a:r>
            <a:r>
              <a:rPr lang="tr-TR" sz="1600" dirty="0">
                <a:latin typeface="Arial" panose="020B0604020202020204" pitchFamily="34" charset="0"/>
                <a:cs typeface="Arial" panose="020B0604020202020204" pitchFamily="34" charset="0"/>
              </a:rPr>
              <a:t> maddenin beşinci fıkrası kapsamında yapılan aktarmalar hariç) ödenek aktarılamaz ve ödenek üstü harcama yapılamaz. Ancak, bu ekonomik kodu içeren tertiplerden yapılması gereken akademik jüri ücreti ödemeleri ile (c) ve (ç) bentleri kapsamındaki ödemeler için gerekli olan tutarları ilgili tertiplere aktarmaya Cumhurbaşkanı yetkilidir</a:t>
            </a:r>
            <a:r>
              <a:rPr lang="tr-TR" sz="1600" dirty="0" smtClean="0">
                <a:latin typeface="Arial" panose="020B0604020202020204" pitchFamily="34" charset="0"/>
                <a:cs typeface="Arial" panose="020B0604020202020204" pitchFamily="34" charset="0"/>
              </a:rPr>
              <a:t>.</a:t>
            </a:r>
          </a:p>
          <a:p>
            <a:pPr algn="just"/>
            <a:r>
              <a:rPr lang="tr-TR" sz="1600" b="1" dirty="0" smtClean="0">
                <a:latin typeface="Arial" panose="020B0604020202020204" pitchFamily="34" charset="0"/>
                <a:cs typeface="Arial" panose="020B0604020202020204" pitchFamily="34" charset="0"/>
              </a:rPr>
              <a:t>-</a:t>
            </a:r>
            <a:r>
              <a:rPr lang="tr-TR" sz="1600" b="1" dirty="0">
                <a:latin typeface="Arial" panose="020B0604020202020204" pitchFamily="34" charset="0"/>
                <a:cs typeface="Arial" panose="020B0604020202020204" pitchFamily="34" charset="0"/>
              </a:rPr>
              <a:t> </a:t>
            </a:r>
            <a:r>
              <a:rPr lang="tr-TR" sz="1600" dirty="0">
                <a:latin typeface="Arial" panose="020B0604020202020204" pitchFamily="34" charset="0"/>
                <a:cs typeface="Arial" panose="020B0604020202020204" pitchFamily="34" charset="0"/>
              </a:rPr>
              <a:t>5018 sayılı Kanuna ekli (I) ve (II) sayılı cetvellerde yer alan kamu idareleri, sürekli işçileri ve geçici işçileri, bütçelerinin </a:t>
            </a:r>
            <a:r>
              <a:rPr lang="tr-TR" sz="1600" b="1" u="sng" dirty="0">
                <a:solidFill>
                  <a:srgbClr val="FF0000"/>
                </a:solidFill>
                <a:latin typeface="Arial" panose="020B0604020202020204" pitchFamily="34" charset="0"/>
                <a:cs typeface="Arial" panose="020B0604020202020204" pitchFamily="34" charset="0"/>
              </a:rPr>
              <a:t>(01.03) ile (02.03) ekonomik kodlarını </a:t>
            </a:r>
            <a:r>
              <a:rPr lang="tr-TR" sz="1600" dirty="0">
                <a:latin typeface="Arial" panose="020B0604020202020204" pitchFamily="34" charset="0"/>
                <a:cs typeface="Arial" panose="020B0604020202020204" pitchFamily="34" charset="0"/>
              </a:rPr>
              <a:t>içeren tertiplerde yer alan ödenekleri aşmayacak sayı ve/veya süreyle istihdam edebilirler. Bu işçilerle ilgili toplu iş sözleşmelerinden doğacak yükümlülükler, ihbar ve kıdem tazminatı ödemeleri, asgari ücret ve sigorta prim artışı nedeniyle meydana gelecek ödenek ihtiyaçlarını ödenek aktarmak suretiyle karşılamaya Cumhurbaşkanı yetkilidir. Bu fıkrada belirtilen ekonomik kodlara bu durumlar dışında (söz konusu ekonomik kodlar arasındaki aktarmalar ile bu kodlar için birimler arası aktarmalar hariç) hiçbir şekilde ödenek aktarması yapılamayacağı gibi bütçenin başka tertiplerinden işçi ücreti ve fazla süreli çalışma ve/veya fazla çalışma ücreti de ödenemez.</a:t>
            </a:r>
          </a:p>
          <a:p>
            <a:pPr algn="just"/>
            <a:r>
              <a:rPr lang="tr-TR" sz="1600" b="1" dirty="0" smtClean="0">
                <a:solidFill>
                  <a:srgbClr val="000000"/>
                </a:solidFill>
                <a:latin typeface="Arial" panose="020B0604020202020204" pitchFamily="34" charset="0"/>
                <a:cs typeface="Arial" panose="020B0604020202020204" pitchFamily="34" charset="0"/>
              </a:rPr>
              <a:t>-</a:t>
            </a:r>
            <a:r>
              <a:rPr lang="tr-TR" sz="1600" dirty="0" smtClean="0">
                <a:solidFill>
                  <a:srgbClr val="000000"/>
                </a:solidFill>
                <a:latin typeface="Arial" panose="020B0604020202020204" pitchFamily="34" charset="0"/>
                <a:cs typeface="Arial" panose="020B0604020202020204" pitchFamily="34" charset="0"/>
              </a:rPr>
              <a:t>Genel </a:t>
            </a:r>
            <a:r>
              <a:rPr lang="tr-TR" sz="1600" dirty="0">
                <a:solidFill>
                  <a:srgbClr val="000000"/>
                </a:solidFill>
                <a:latin typeface="Arial" panose="020B0604020202020204" pitchFamily="34" charset="0"/>
                <a:cs typeface="Arial" panose="020B0604020202020204" pitchFamily="34" charset="0"/>
              </a:rPr>
              <a:t>bütçe kapsamındaki kamu idareleri ile özel bütçeli idareler, gerekli tedbirleri alarak bütçelerinin </a:t>
            </a:r>
            <a:r>
              <a:rPr lang="tr-TR" sz="1600" b="1" dirty="0">
                <a:solidFill>
                  <a:srgbClr val="FF0000"/>
                </a:solidFill>
                <a:latin typeface="Arial" panose="020B0604020202020204" pitchFamily="34" charset="0"/>
                <a:cs typeface="Arial" panose="020B0604020202020204" pitchFamily="34" charset="0"/>
              </a:rPr>
              <a:t>“</a:t>
            </a:r>
            <a:r>
              <a:rPr lang="tr-TR" sz="1600" b="1" u="sng" dirty="0">
                <a:solidFill>
                  <a:srgbClr val="FF0000"/>
                </a:solidFill>
                <a:latin typeface="Arial" panose="020B0604020202020204" pitchFamily="34" charset="0"/>
                <a:cs typeface="Arial" panose="020B0604020202020204" pitchFamily="34" charset="0"/>
              </a:rPr>
              <a:t>03.03- Yolluk Giderleri”, “03.06- Temsil ve Tanıtma Giderleri”, “03.07- Menkul Mal, </a:t>
            </a:r>
            <a:r>
              <a:rPr lang="tr-TR" sz="1600" b="1" u="sng" dirty="0" err="1">
                <a:solidFill>
                  <a:srgbClr val="FF0000"/>
                </a:solidFill>
                <a:latin typeface="Arial" panose="020B0604020202020204" pitchFamily="34" charset="0"/>
                <a:cs typeface="Arial" panose="020B0604020202020204" pitchFamily="34" charset="0"/>
              </a:rPr>
              <a:t>Gayrimaddi</a:t>
            </a:r>
            <a:r>
              <a:rPr lang="tr-TR" sz="1600" b="1" u="sng" dirty="0">
                <a:solidFill>
                  <a:srgbClr val="FF0000"/>
                </a:solidFill>
                <a:latin typeface="Arial" panose="020B0604020202020204" pitchFamily="34" charset="0"/>
                <a:cs typeface="Arial" panose="020B0604020202020204" pitchFamily="34" charset="0"/>
              </a:rPr>
              <a:t> Hak Alım, Bakım ve Onarım Giderleri” ile “03.08- Gayrimenkul Mal Bakım ve Onarım Giderleri” </a:t>
            </a:r>
            <a:r>
              <a:rPr lang="tr-TR" sz="1600" dirty="0">
                <a:solidFill>
                  <a:srgbClr val="000000"/>
                </a:solidFill>
                <a:latin typeface="Arial" panose="020B0604020202020204" pitchFamily="34" charset="0"/>
                <a:cs typeface="Arial" panose="020B0604020202020204" pitchFamily="34" charset="0"/>
              </a:rPr>
              <a:t>ekonomik kodlarını içeren tertiplerine tahsis edilen ödeneği aşmayacak şekilde harcama yaparlar. Söz konusu idarelerce anılan tertiplere bütçelerinin diğer tertiplerinden aktarılacak ödenek tutarları ile 6 </a:t>
            </a:r>
            <a:r>
              <a:rPr lang="tr-TR" sz="1600" dirty="0" err="1">
                <a:solidFill>
                  <a:srgbClr val="000000"/>
                </a:solidFill>
                <a:latin typeface="Arial" panose="020B0604020202020204" pitchFamily="34" charset="0"/>
                <a:cs typeface="Arial" panose="020B0604020202020204" pitchFamily="34" charset="0"/>
              </a:rPr>
              <a:t>ncı</a:t>
            </a:r>
            <a:r>
              <a:rPr lang="tr-TR" sz="1600" dirty="0">
                <a:solidFill>
                  <a:srgbClr val="000000"/>
                </a:solidFill>
                <a:latin typeface="Arial" panose="020B0604020202020204" pitchFamily="34" charset="0"/>
                <a:cs typeface="Arial" panose="020B0604020202020204" pitchFamily="34" charset="0"/>
              </a:rPr>
              <a:t> maddenin dördüncü </a:t>
            </a:r>
            <a:r>
              <a:rPr lang="tr-TR" sz="1600" dirty="0" err="1">
                <a:solidFill>
                  <a:srgbClr val="000000"/>
                </a:solidFill>
                <a:latin typeface="Arial" panose="020B0604020202020204" pitchFamily="34" charset="0"/>
                <a:cs typeface="Arial" panose="020B0604020202020204" pitchFamily="34" charset="0"/>
              </a:rPr>
              <a:t>fikrası</a:t>
            </a:r>
            <a:r>
              <a:rPr lang="tr-TR" sz="1600" dirty="0">
                <a:solidFill>
                  <a:srgbClr val="000000"/>
                </a:solidFill>
                <a:latin typeface="Arial" panose="020B0604020202020204" pitchFamily="34" charset="0"/>
                <a:cs typeface="Arial" panose="020B0604020202020204" pitchFamily="34" charset="0"/>
              </a:rPr>
              <a:t> kapsamında eklenecek ödenek tutarları toplamı bu tertiplerin başlangıç ödeneklerinin </a:t>
            </a:r>
            <a:r>
              <a:rPr lang="tr-TR" sz="1600" b="1" u="sng" dirty="0">
                <a:solidFill>
                  <a:srgbClr val="FF0000"/>
                </a:solidFill>
                <a:latin typeface="Arial" panose="020B0604020202020204" pitchFamily="34" charset="0"/>
                <a:cs typeface="Arial" panose="020B0604020202020204" pitchFamily="34" charset="0"/>
              </a:rPr>
              <a:t>yüzde 10’unu aşamaz</a:t>
            </a:r>
            <a:r>
              <a:rPr lang="tr-TR" sz="1600" dirty="0">
                <a:solidFill>
                  <a:srgbClr val="000000"/>
                </a:solidFill>
                <a:latin typeface="Arial" panose="020B0604020202020204" pitchFamily="34" charset="0"/>
                <a:cs typeface="Arial" panose="020B0604020202020204" pitchFamily="34" charset="0"/>
              </a:rPr>
              <a:t>. Ancak, ihtiyaç hâlinde söz konusu ekonomik kodları içeren tertiplerin başlangıç ödeneklerinin yüzde 10’unu aşan aktarma ve 6 </a:t>
            </a:r>
            <a:r>
              <a:rPr lang="tr-TR" sz="1600" dirty="0" err="1">
                <a:solidFill>
                  <a:srgbClr val="000000"/>
                </a:solidFill>
                <a:latin typeface="Arial" panose="020B0604020202020204" pitchFamily="34" charset="0"/>
                <a:cs typeface="Arial" panose="020B0604020202020204" pitchFamily="34" charset="0"/>
              </a:rPr>
              <a:t>ncı</a:t>
            </a:r>
            <a:r>
              <a:rPr lang="tr-TR" sz="1600" dirty="0">
                <a:solidFill>
                  <a:srgbClr val="000000"/>
                </a:solidFill>
                <a:latin typeface="Arial" panose="020B0604020202020204" pitchFamily="34" charset="0"/>
                <a:cs typeface="Arial" panose="020B0604020202020204" pitchFamily="34" charset="0"/>
              </a:rPr>
              <a:t> maddenin dördüncü fıkrası kapsamında ödenek ekleme işlemlerini yapmaya Cumhurbaşkanı yetkilidir. Yükseköğretim kurumlarınca 7 </a:t>
            </a:r>
            <a:r>
              <a:rPr lang="tr-TR" sz="1600" dirty="0" err="1">
                <a:solidFill>
                  <a:srgbClr val="000000"/>
                </a:solidFill>
                <a:latin typeface="Arial" panose="020B0604020202020204" pitchFamily="34" charset="0"/>
                <a:cs typeface="Arial" panose="020B0604020202020204" pitchFamily="34" charset="0"/>
              </a:rPr>
              <a:t>nci</a:t>
            </a:r>
            <a:r>
              <a:rPr lang="tr-TR" sz="1600" dirty="0">
                <a:solidFill>
                  <a:srgbClr val="000000"/>
                </a:solidFill>
                <a:latin typeface="Arial" panose="020B0604020202020204" pitchFamily="34" charset="0"/>
                <a:cs typeface="Arial" panose="020B0604020202020204" pitchFamily="34" charset="0"/>
              </a:rPr>
              <a:t> maddenin birinci fıkrası kapsamında “03.03- Yolluk Giderleri” ile “03.07- Menkul Mal, </a:t>
            </a:r>
            <a:r>
              <a:rPr lang="tr-TR" sz="1600" dirty="0" err="1">
                <a:solidFill>
                  <a:srgbClr val="000000"/>
                </a:solidFill>
                <a:latin typeface="Arial" panose="020B0604020202020204" pitchFamily="34" charset="0"/>
                <a:cs typeface="Arial" panose="020B0604020202020204" pitchFamily="34" charset="0"/>
              </a:rPr>
              <a:t>Gayrimaddi</a:t>
            </a:r>
            <a:r>
              <a:rPr lang="tr-TR" sz="1600" dirty="0">
                <a:solidFill>
                  <a:srgbClr val="000000"/>
                </a:solidFill>
                <a:latin typeface="Arial" panose="020B0604020202020204" pitchFamily="34" charset="0"/>
                <a:cs typeface="Arial" panose="020B0604020202020204" pitchFamily="34" charset="0"/>
              </a:rPr>
              <a:t> Hak Alım, Bakım ve Onarım Giderleri” ekonomik kodlarını içeren tertiplere yapılacak ekleme işlemlerinde bu fıkrada yer alan sınırlamalar uygulanmaz</a:t>
            </a:r>
            <a:r>
              <a:rPr lang="tr-TR" sz="1600" dirty="0" smtClean="0">
                <a:solidFill>
                  <a:srgbClr val="000000"/>
                </a:solidFill>
                <a:latin typeface="Arial" panose="020B0604020202020204" pitchFamily="34" charset="0"/>
                <a:cs typeface="Arial" panose="020B0604020202020204" pitchFamily="34" charset="0"/>
              </a:rPr>
              <a:t>.</a:t>
            </a:r>
          </a:p>
          <a:p>
            <a:pPr algn="just"/>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3983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ÖDENEK AKTARMA</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751344"/>
            <a:ext cx="12175958" cy="4693593"/>
          </a:xfrm>
          <a:prstGeom prst="rect">
            <a:avLst/>
          </a:prstGeom>
        </p:spPr>
        <p:txBody>
          <a:bodyPr wrap="square">
            <a:spAutoFit/>
          </a:bodyPr>
          <a:lstStyle/>
          <a:p>
            <a:pPr algn="just"/>
            <a:r>
              <a:rPr lang="tr-TR" sz="2400" dirty="0">
                <a:latin typeface="Arial" panose="020B0604020202020204" pitchFamily="34" charset="0"/>
                <a:cs typeface="Arial" panose="020B0604020202020204" pitchFamily="34" charset="0"/>
              </a:rPr>
              <a:t>Kurum içi aktarma işlemi: 5018 sayılı Kanunun </a:t>
            </a:r>
            <a:r>
              <a:rPr lang="tr-TR" sz="2400" dirty="0" smtClean="0">
                <a:latin typeface="Arial" panose="020B0604020202020204" pitchFamily="34" charset="0"/>
                <a:cs typeface="Arial" panose="020B0604020202020204" pitchFamily="34" charset="0"/>
              </a:rPr>
              <a:t>21’inci </a:t>
            </a:r>
            <a:r>
              <a:rPr lang="tr-TR" sz="2400" dirty="0">
                <a:latin typeface="Arial" panose="020B0604020202020204" pitchFamily="34" charset="0"/>
                <a:cs typeface="Arial" panose="020B0604020202020204" pitchFamily="34" charset="0"/>
              </a:rPr>
              <a:t>maddesinin ikinci fıkrası gereğince merkezi yönetim kapsamındaki kamu idarelerinin kendi bütçeleri içinde bir tertibe tahsis edilmiş olan ödeneğin düşülerek mevcut veya yeni açılacak başka bir tertibe eklenmesi işlemlerini ifade etmektedir. </a:t>
            </a:r>
          </a:p>
          <a:p>
            <a:pPr algn="just"/>
            <a:endParaRPr lang="tr-TR" sz="9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5018 sayılı Kanun’un </a:t>
            </a:r>
            <a:r>
              <a:rPr lang="tr-TR" sz="2400" dirty="0" smtClean="0">
                <a:latin typeface="Arial" panose="020B0604020202020204" pitchFamily="34" charset="0"/>
                <a:cs typeface="Arial" panose="020B0604020202020204" pitchFamily="34" charset="0"/>
              </a:rPr>
              <a:t>21’nci </a:t>
            </a:r>
            <a:r>
              <a:rPr lang="tr-TR" sz="2400" dirty="0">
                <a:latin typeface="Arial" panose="020B0604020202020204" pitchFamily="34" charset="0"/>
                <a:cs typeface="Arial" panose="020B0604020202020204" pitchFamily="34" charset="0"/>
              </a:rPr>
              <a:t>maddesinde;</a:t>
            </a:r>
          </a:p>
          <a:p>
            <a:pPr algn="just"/>
            <a:r>
              <a:rPr lang="tr-TR" sz="2400" dirty="0">
                <a:latin typeface="Arial" panose="020B0604020202020204" pitchFamily="34" charset="0"/>
                <a:cs typeface="Arial" panose="020B0604020202020204" pitchFamily="34" charset="0"/>
              </a:rPr>
              <a:t>«Merkezî yönetim kapsamındaki kamu idareleri, aktarma yapılacak tertipteki ödeneğin yüzde yirmisine kadar kendi bütçeleri içinde ödenek aktarması yapabilirler. Ancak, ihtiyaç halinde </a:t>
            </a:r>
            <a:r>
              <a:rPr lang="tr-TR" sz="2400" b="1" u="sng" dirty="0">
                <a:solidFill>
                  <a:srgbClr val="FF0000"/>
                </a:solidFill>
                <a:latin typeface="Arial" panose="020B0604020202020204" pitchFamily="34" charset="0"/>
                <a:cs typeface="Arial" panose="020B0604020202020204" pitchFamily="34" charset="0"/>
              </a:rPr>
              <a:t>yüzde yirmiyi aşan </a:t>
            </a:r>
            <a:r>
              <a:rPr lang="tr-TR" sz="2400" dirty="0">
                <a:latin typeface="Arial" panose="020B0604020202020204" pitchFamily="34" charset="0"/>
                <a:cs typeface="Arial" panose="020B0604020202020204" pitchFamily="34" charset="0"/>
              </a:rPr>
              <a:t>ödenek aktarma işlemlerini kurum bütçesinin başlangıç ödenekleri toplamının yüzde yirmisini geçmemek üzere yapmaya Cumhurbaşkanlığı, yılı yatırım programına ek yatırım cetvellerinde yer alan projelerde değişiklik yapılması halinde değişikliğin gerektirdiği tertipler arası ödenek aktarması işlemlerinin tamamını yapmaya ise ilgili idareler yetkilidir» denilmektedir.</a:t>
            </a:r>
          </a:p>
        </p:txBody>
      </p:sp>
    </p:spTree>
    <p:extLst>
      <p:ext uri="{BB962C8B-B14F-4D97-AF65-F5344CB8AC3E}">
        <p14:creationId xmlns:p14="http://schemas.microsoft.com/office/powerpoint/2010/main" val="21971825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Ödenek Ekleme Talepleri Nasıl Yapılmalıdır?</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16042" y="665142"/>
            <a:ext cx="12175958" cy="30514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tr-TR" sz="2300" dirty="0">
                <a:latin typeface="Arial" panose="020B0604020202020204" pitchFamily="34" charset="0"/>
                <a:cs typeface="Arial" panose="020B0604020202020204" pitchFamily="34" charset="0"/>
              </a:rPr>
              <a:t>Gereksiz ve aşırı ödenek isteklerinde bulunulmamalı, ihtiyaçlar önem ve öncelik derecelerine göre değerlendirilmelidir. (Aboneliğe bağlı giderler, yemek, hizmet alım giderleri gibi)</a:t>
            </a:r>
          </a:p>
          <a:p>
            <a:pPr algn="just"/>
            <a:r>
              <a:rPr lang="tr-TR" sz="2300" dirty="0" smtClean="0">
                <a:latin typeface="Arial" panose="020B0604020202020204" pitchFamily="34" charset="0"/>
                <a:cs typeface="Arial" panose="020B0604020202020204" pitchFamily="34" charset="0"/>
              </a:rPr>
              <a:t>Harcama </a:t>
            </a:r>
            <a:r>
              <a:rPr lang="tr-TR" sz="2300" dirty="0">
                <a:latin typeface="Arial" panose="020B0604020202020204" pitchFamily="34" charset="0"/>
                <a:cs typeface="Arial" panose="020B0604020202020204" pitchFamily="34" charset="0"/>
              </a:rPr>
              <a:t>birimlerimiz tarafından yapılacak olan ekleme talepleri mutlaka yazılı olmalıdır.</a:t>
            </a:r>
          </a:p>
          <a:p>
            <a:pPr algn="just"/>
            <a:r>
              <a:rPr lang="tr-TR" sz="2300" dirty="0" smtClean="0">
                <a:latin typeface="Arial" panose="020B0604020202020204" pitchFamily="34" charset="0"/>
                <a:cs typeface="Arial" panose="020B0604020202020204" pitchFamily="34" charset="0"/>
              </a:rPr>
              <a:t>Ekleme </a:t>
            </a:r>
            <a:r>
              <a:rPr lang="tr-TR" sz="2300" dirty="0">
                <a:latin typeface="Arial" panose="020B0604020202020204" pitchFamily="34" charset="0"/>
                <a:cs typeface="Arial" panose="020B0604020202020204" pitchFamily="34" charset="0"/>
              </a:rPr>
              <a:t>talep yazıları gerekçeli ve ayrıntılı olmalıdır</a:t>
            </a:r>
            <a:r>
              <a:rPr lang="tr-TR" sz="2300" dirty="0" smtClean="0">
                <a:latin typeface="Arial" panose="020B0604020202020204" pitchFamily="34" charset="0"/>
                <a:cs typeface="Arial" panose="020B0604020202020204" pitchFamily="34" charset="0"/>
              </a:rPr>
              <a:t>.</a:t>
            </a:r>
            <a:endParaRPr lang="tr-TR" sz="2300" dirty="0">
              <a:latin typeface="Arial" panose="020B0604020202020204" pitchFamily="34" charset="0"/>
              <a:cs typeface="Arial" panose="020B0604020202020204" pitchFamily="34" charset="0"/>
            </a:endParaRPr>
          </a:p>
          <a:p>
            <a:pPr algn="just"/>
            <a:r>
              <a:rPr lang="tr-TR" sz="2300" dirty="0">
                <a:latin typeface="Arial" panose="020B0604020202020204" pitchFamily="34" charset="0"/>
                <a:cs typeface="Arial" panose="020B0604020202020204" pitchFamily="34" charset="0"/>
              </a:rPr>
              <a:t>Aboneliğe bağlı faturalar (elektrik, su, doğalgaz, telefon, internet) zamanında talep edilmeli, gecikmeye mahal verilmemelidir</a:t>
            </a:r>
            <a:r>
              <a:rPr lang="tr-TR" sz="2300" dirty="0" smtClean="0">
                <a:latin typeface="Arial" panose="020B0604020202020204" pitchFamily="34" charset="0"/>
                <a:cs typeface="Arial" panose="020B0604020202020204" pitchFamily="34" charset="0"/>
              </a:rPr>
              <a:t>.</a:t>
            </a:r>
            <a:endParaRPr lang="tr-TR" sz="2300" dirty="0">
              <a:latin typeface="Arial" panose="020B0604020202020204" pitchFamily="34" charset="0"/>
              <a:cs typeface="Arial" panose="020B0604020202020204" pitchFamily="34" charset="0"/>
            </a:endParaRPr>
          </a:p>
          <a:p>
            <a:pPr algn="just"/>
            <a:r>
              <a:rPr lang="tr-TR" sz="2300" dirty="0">
                <a:latin typeface="Arial" panose="020B0604020202020204" pitchFamily="34" charset="0"/>
                <a:cs typeface="Arial" panose="020B0604020202020204" pitchFamily="34" charset="0"/>
              </a:rPr>
              <a:t>Üniversitemiz Strateji Geliştirme Daire Başkanlığı kurumsal sitesinde yer alan «Ödenek Talep Formu» doldurulmalıdır. (Cari Ekleme Talepleri İçin)</a:t>
            </a:r>
          </a:p>
          <a:p>
            <a:pPr algn="just"/>
            <a:r>
              <a:rPr lang="tr-TR" sz="2300" dirty="0" smtClean="0">
                <a:latin typeface="Arial" panose="020B0604020202020204" pitchFamily="34" charset="0"/>
                <a:cs typeface="Arial" panose="020B0604020202020204" pitchFamily="34" charset="0"/>
              </a:rPr>
              <a:t>Yatırım </a:t>
            </a:r>
            <a:r>
              <a:rPr lang="tr-TR" sz="2300" dirty="0">
                <a:latin typeface="Arial" panose="020B0604020202020204" pitchFamily="34" charset="0"/>
                <a:cs typeface="Arial" panose="020B0604020202020204" pitchFamily="34" charset="0"/>
              </a:rPr>
              <a:t>Projelerimiz için yapılacak ekleme/aktarma talepleri, «Yatırım Projesi Revize ve Ek Ödenek Talebi Formu» mutlaka ayrıntıları ve gerekçeleri belirtilerek Üniversitemiz Strateji Geliştirme Daire Başkanlığı’na yazılı olarak yapılmalıdır.</a:t>
            </a:r>
          </a:p>
          <a:p>
            <a:pPr algn="just"/>
            <a:endParaRPr lang="tr-TR"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33893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ÖDENEK SERBEST İŞLEMLERİ</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65142"/>
            <a:ext cx="12192000" cy="3785652"/>
          </a:xfrm>
          <a:prstGeom prst="rect">
            <a:avLst/>
          </a:prstGeom>
        </p:spPr>
        <p:txBody>
          <a:bodyPr wrap="square">
            <a:spAutoFit/>
          </a:bodyPr>
          <a:lstStyle/>
          <a:p>
            <a:pPr algn="just"/>
            <a:r>
              <a:rPr lang="tr-TR" sz="2400" dirty="0">
                <a:latin typeface="Arial" panose="020B0604020202020204" pitchFamily="34" charset="0"/>
                <a:cs typeface="Arial" panose="020B0604020202020204" pitchFamily="34" charset="0"/>
              </a:rPr>
              <a:t>Bütçe kanunu ile Üniversitemiz harcama birimlerine tahsis edilen ödeneklerin aylık olarak ödenek gönderme belgesi ile serbest bırakılması işlemidir. </a:t>
            </a:r>
            <a:endParaRPr lang="tr-TR" sz="2400" dirty="0" smtClean="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Ödeneklerin </a:t>
            </a:r>
            <a:r>
              <a:rPr lang="tr-TR" sz="2400" dirty="0" smtClean="0">
                <a:latin typeface="Arial" panose="020B0604020202020204" pitchFamily="34" charset="0"/>
                <a:cs typeface="Arial" panose="020B0604020202020204" pitchFamily="34" charset="0"/>
              </a:rPr>
              <a:t>kullanılması</a:t>
            </a:r>
          </a:p>
          <a:p>
            <a:pPr algn="just"/>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Madde 20- Bütçe ödeneklerinin kullanılmasında aşağıda belirtilen esaslara uyulur: </a:t>
            </a:r>
            <a:endParaRPr lang="tr-TR" sz="2400" dirty="0" smtClean="0">
              <a:latin typeface="Arial" panose="020B0604020202020204" pitchFamily="34" charset="0"/>
              <a:cs typeface="Arial" panose="020B0604020202020204" pitchFamily="34" charset="0"/>
            </a:endParaRPr>
          </a:p>
          <a:p>
            <a:pPr algn="just"/>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a) (Değişik: 22/12/2005-5436/10 </a:t>
            </a:r>
            <a:r>
              <a:rPr lang="tr-TR" sz="2400" dirty="0" err="1">
                <a:latin typeface="Arial" panose="020B0604020202020204" pitchFamily="34" charset="0"/>
                <a:cs typeface="Arial" panose="020B0604020202020204" pitchFamily="34" charset="0"/>
              </a:rPr>
              <a:t>md.</a:t>
            </a:r>
            <a:r>
              <a:rPr lang="tr-TR" sz="2400" dirty="0">
                <a:latin typeface="Arial" panose="020B0604020202020204" pitchFamily="34" charset="0"/>
                <a:cs typeface="Arial" panose="020B0604020202020204" pitchFamily="34" charset="0"/>
              </a:rPr>
              <a:t>) Genel bütçe kapsamındaki kamu idareleri, ayrıntılı harcama programlarını hazırlar ve vize edilmek üzere Cumhurbaşkanlığına gönderir. Bütçe ödenekleri, Cumhurbaşkanlığı tarafından belirlenecek esaslar çerçevesinde, nakit planlaması da dikkate alınarak vize edilen ayrıntılı harcama programları ve serbest bırakma oranlarına göre </a:t>
            </a:r>
            <a:r>
              <a:rPr lang="tr-TR" sz="2400" dirty="0" smtClean="0">
                <a:latin typeface="Arial" panose="020B0604020202020204" pitchFamily="34" charset="0"/>
                <a:cs typeface="Arial" panose="020B0604020202020204" pitchFamily="34" charset="0"/>
              </a:rPr>
              <a:t>kullanılır.</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5488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PERFORMANS PROGRAMI</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669037"/>
            <a:ext cx="12175958" cy="4524315"/>
          </a:xfrm>
          <a:prstGeom prst="rect">
            <a:avLst/>
          </a:prstGeom>
        </p:spPr>
        <p:txBody>
          <a:bodyPr wrap="square">
            <a:spAutoFit/>
          </a:bodyPr>
          <a:lstStyle/>
          <a:p>
            <a:pPr algn="just"/>
            <a:r>
              <a:rPr lang="tr-TR" sz="3200" dirty="0">
                <a:latin typeface="Arial" panose="020B0604020202020204" pitchFamily="34" charset="0"/>
                <a:cs typeface="Arial" panose="020B0604020202020204" pitchFamily="34" charset="0"/>
              </a:rPr>
              <a:t>Bir kamu idaresinin program dönemine ilişkin performans hedeflerini, bu hedeflere ulaşmak için yürüteceği faaliyetleri, kaynak ihtiyacını ve performans göstergelerini içeren programdır.</a:t>
            </a:r>
          </a:p>
          <a:p>
            <a:pPr algn="just"/>
            <a:endParaRPr lang="tr-TR" sz="3200" dirty="0">
              <a:latin typeface="Arial" panose="020B0604020202020204" pitchFamily="34" charset="0"/>
              <a:cs typeface="Arial" panose="020B0604020202020204" pitchFamily="34" charset="0"/>
            </a:endParaRPr>
          </a:p>
          <a:p>
            <a:pPr algn="just"/>
            <a:r>
              <a:rPr lang="tr-TR" sz="3200" dirty="0">
                <a:latin typeface="Arial" panose="020B0604020202020204" pitchFamily="34" charset="0"/>
                <a:cs typeface="Arial" panose="020B0604020202020204" pitchFamily="34" charset="0"/>
              </a:rPr>
              <a:t>Performans programları, bütçe dokümanlarında mali bilgilerin yanında, performans bilgilerinin de yer almasını sağlayarak, çıktı ve sonuç odaklı bir bütçeleme anlayışını ön plana çıkarmakta, kamu mali yönetim sisteminin dayandığı mali saydamlık ve hesap verebilirlik ilkelerine işlerlik kazandırmaktadır.</a:t>
            </a:r>
          </a:p>
        </p:txBody>
      </p:sp>
    </p:spTree>
    <p:extLst>
      <p:ext uri="{BB962C8B-B14F-4D97-AF65-F5344CB8AC3E}">
        <p14:creationId xmlns:p14="http://schemas.microsoft.com/office/powerpoint/2010/main" val="14354897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1160205"/>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PERFORMANS PROGRAMI OLUŞTURMA İLKELERİ</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53200" y="1160921"/>
            <a:ext cx="12038799" cy="4154984"/>
          </a:xfrm>
          <a:prstGeom prst="rect">
            <a:avLst/>
          </a:prstGeom>
        </p:spPr>
        <p:txBody>
          <a:bodyPr wrap="square">
            <a:spAutoFit/>
          </a:bodyPr>
          <a:lstStyle/>
          <a:p>
            <a:pPr algn="just"/>
            <a:r>
              <a:rPr lang="tr-TR" sz="2400" dirty="0">
                <a:latin typeface="Arial" panose="020B0604020202020204" pitchFamily="34" charset="0"/>
                <a:cs typeface="Arial" panose="020B0604020202020204" pitchFamily="34" charset="0"/>
              </a:rPr>
              <a:t>İdare düzeyinde yıllık olarak hazırlanır.</a:t>
            </a:r>
          </a:p>
          <a:p>
            <a:pPr algn="just"/>
            <a:endParaRPr lang="tr-TR"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Kamu idareleri performans programı hazırlıklarında Kalkınma Planı, Hükümet Programı, Orta Vadeli Program, Yıllık Program ile stratejik planlarını esas alırlar.</a:t>
            </a:r>
          </a:p>
          <a:p>
            <a:pPr algn="just"/>
            <a:endParaRPr lang="tr-TR"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Performans hedef ve göstergeleri ile faaliyetlerden oluşur.</a:t>
            </a:r>
          </a:p>
          <a:p>
            <a:pPr algn="just"/>
            <a:endParaRPr lang="tr-TR"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Bütçe içi ve bütçe dışı tüm finansman kaynakları dikkate alınır.</a:t>
            </a:r>
          </a:p>
          <a:p>
            <a:pPr algn="just"/>
            <a:endParaRPr lang="tr-TR"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Önceliklerin ve hedeflerin belirlenmesi süreci üst yöneticiden harcama birimlerine doğru, maliyet ve kaynak ihtiyacının tespiti süreci ise faaliyetlerden performans hedeflerine doğru işler.</a:t>
            </a:r>
          </a:p>
        </p:txBody>
      </p:sp>
    </p:spTree>
    <p:extLst>
      <p:ext uri="{BB962C8B-B14F-4D97-AF65-F5344CB8AC3E}">
        <p14:creationId xmlns:p14="http://schemas.microsoft.com/office/powerpoint/2010/main" val="36581662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STRATEJİK PLAN</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65142"/>
            <a:ext cx="12192000" cy="3477875"/>
          </a:xfrm>
          <a:prstGeom prst="rect">
            <a:avLst/>
          </a:prstGeom>
        </p:spPr>
        <p:txBody>
          <a:bodyPr wrap="square">
            <a:spAutoFit/>
          </a:bodyPr>
          <a:lstStyle/>
          <a:p>
            <a:pPr algn="just"/>
            <a:r>
              <a:rPr lang="tr-TR" sz="4400" dirty="0">
                <a:latin typeface="Arial" panose="020B0604020202020204" pitchFamily="34" charset="0"/>
                <a:cs typeface="Arial" panose="020B0604020202020204" pitchFamily="34" charset="0"/>
              </a:rPr>
              <a:t>Kamu idarelerinin; orta ve uzun vadeli amaçlarını, temel ilke ve politikalarını, hedef ve önceliklerini, performans ölçütlerini ve bunlara ulaşmak için izlenecek yöntemler ile kaynak dağılımlarını içeren plandır.</a:t>
            </a:r>
          </a:p>
        </p:txBody>
      </p:sp>
    </p:spTree>
    <p:extLst>
      <p:ext uri="{BB962C8B-B14F-4D97-AF65-F5344CB8AC3E}">
        <p14:creationId xmlns:p14="http://schemas.microsoft.com/office/powerpoint/2010/main" val="2848864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latin typeface="Arial" panose="020B0604020202020204" pitchFamily="34" charset="0"/>
                <a:cs typeface="Arial" panose="020B0604020202020204" pitchFamily="34" charset="0"/>
              </a:rPr>
              <a:t>STRATEJİK PLAN GENEL İLKELERİ</a:t>
            </a:r>
            <a:endParaRPr lang="tr-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53200" y="665142"/>
            <a:ext cx="12038799" cy="4524315"/>
          </a:xfrm>
          <a:prstGeom prst="rect">
            <a:avLst/>
          </a:prstGeom>
        </p:spPr>
        <p:txBody>
          <a:bodyPr wrap="square">
            <a:spAutoFit/>
          </a:bodyPr>
          <a:lstStyle/>
          <a:p>
            <a:pPr algn="just"/>
            <a:r>
              <a:rPr lang="tr-TR" sz="2400" dirty="0">
                <a:latin typeface="Arial" panose="020B0604020202020204" pitchFamily="34" charset="0"/>
                <a:cs typeface="Arial" panose="020B0604020202020204" pitchFamily="34" charset="0"/>
              </a:rPr>
              <a:t>Stratejik planlar bilfiil kamu idarelerince ve idarelerin kendi çalışanları tarafından hazırlanır.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Kamu idaresi çalışanlarının, kamu idaresinin hizmetlerinden yararlananların, kamu idaresinin faaliyet alanı ve hizmetleri ile ilgili sivil toplum kuruluşlarının, ilgili kamu idareleri ile diğer paydaşların katılımları sağlanır ve katkıları alınır.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Çalışmalar, üst yönetici başkanlığında, tüm birimlerin aktif katılım ve katkılarıyla strateji geliştirme biriminin koordinatörlüğünde yürütülür.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Stratejik planlama sürecinin etkili ve etkin bir şekilde yürütülmesinden tüm birimler sorumludur.</a:t>
            </a:r>
          </a:p>
        </p:txBody>
      </p:sp>
    </p:spTree>
    <p:extLst>
      <p:ext uri="{BB962C8B-B14F-4D97-AF65-F5344CB8AC3E}">
        <p14:creationId xmlns:p14="http://schemas.microsoft.com/office/powerpoint/2010/main" val="40786810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Resim 139"/>
          <p:cNvPicPr>
            <a:picLocks noChangeAspect="1"/>
          </p:cNvPicPr>
          <p:nvPr/>
        </p:nvPicPr>
        <p:blipFill rotWithShape="1">
          <a:blip r:embed="rId2">
            <a:extLst>
              <a:ext uri="{28A0092B-C50C-407E-A947-70E740481C1C}">
                <a14:useLocalDpi xmlns:a14="http://schemas.microsoft.com/office/drawing/2010/main" val="0"/>
              </a:ext>
            </a:extLst>
          </a:blip>
          <a:srcRect t="21294"/>
          <a:stretch/>
        </p:blipFill>
        <p:spPr>
          <a:xfrm>
            <a:off x="0" y="-1"/>
            <a:ext cx="13010866" cy="7080619"/>
          </a:xfrm>
          <a:prstGeom prst="rect">
            <a:avLst/>
          </a:prstGeom>
        </p:spPr>
      </p:pic>
      <p:sp>
        <p:nvSpPr>
          <p:cNvPr id="4" name="İçerik Yer Tutucusu 9">
            <a:extLst>
              <a:ext uri="{FF2B5EF4-FFF2-40B4-BE49-F238E27FC236}">
                <a16:creationId xmlns:a16="http://schemas.microsoft.com/office/drawing/2014/main" id="{A42C3AB9-55FF-EB44-B4FC-24A69B1286EC}"/>
              </a:ext>
            </a:extLst>
          </p:cNvPr>
          <p:cNvSpPr txBox="1">
            <a:spLocks/>
          </p:cNvSpPr>
          <p:nvPr/>
        </p:nvSpPr>
        <p:spPr>
          <a:xfrm>
            <a:off x="481208" y="1021648"/>
            <a:ext cx="11848444" cy="40517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tr-TR" sz="7200" dirty="0">
              <a:solidFill>
                <a:srgbClr val="3C4849"/>
              </a:solidFill>
            </a:endParaRPr>
          </a:p>
        </p:txBody>
      </p:sp>
      <p:sp>
        <p:nvSpPr>
          <p:cNvPr id="6" name="Unvan 3"/>
          <p:cNvSpPr txBox="1">
            <a:spLocks/>
          </p:cNvSpPr>
          <p:nvPr/>
        </p:nvSpPr>
        <p:spPr>
          <a:xfrm>
            <a:off x="808522" y="375384"/>
            <a:ext cx="9859478" cy="4806215"/>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2" name="Dikdörtgen 1"/>
          <p:cNvSpPr/>
          <p:nvPr/>
        </p:nvSpPr>
        <p:spPr>
          <a:xfrm>
            <a:off x="3342920" y="2093758"/>
            <a:ext cx="6772110" cy="1446550"/>
          </a:xfrm>
          <a:prstGeom prst="rect">
            <a:avLst/>
          </a:prstGeom>
        </p:spPr>
        <p:txBody>
          <a:bodyPr wrap="none">
            <a:spAutoFit/>
          </a:bodyPr>
          <a:lstStyle/>
          <a:p>
            <a:r>
              <a:rPr lang="tr-TR" sz="8800" dirty="0">
                <a:solidFill>
                  <a:srgbClr val="D02147"/>
                </a:solidFill>
              </a:rPr>
              <a:t>Teşekkürler…..</a:t>
            </a:r>
          </a:p>
        </p:txBody>
      </p:sp>
    </p:spTree>
    <p:extLst>
      <p:ext uri="{BB962C8B-B14F-4D97-AF65-F5344CB8AC3E}">
        <p14:creationId xmlns:p14="http://schemas.microsoft.com/office/powerpoint/2010/main" val="2677190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1199535"/>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5018 </a:t>
            </a:r>
            <a:r>
              <a:rPr lang="tr-TR" b="1" dirty="0" smtClean="0">
                <a:solidFill>
                  <a:schemeClr val="bg1"/>
                </a:solidFill>
                <a:latin typeface="Arial" panose="020B0604020202020204" pitchFamily="34" charset="0"/>
                <a:cs typeface="Arial" panose="020B0604020202020204" pitchFamily="34" charset="0"/>
              </a:rPr>
              <a:t>SAYILI KAMU MALİ YÖNETİMİ VE KONTROL KANUNU</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1223035"/>
            <a:ext cx="12175958" cy="4247317"/>
          </a:xfrm>
          <a:prstGeom prst="rect">
            <a:avLst/>
          </a:prstGeom>
        </p:spPr>
        <p:txBody>
          <a:bodyPr wrap="square">
            <a:spAutoFit/>
          </a:bodyPr>
          <a:lstStyle/>
          <a:p>
            <a:pPr algn="just"/>
            <a:r>
              <a:rPr lang="tr-TR" b="1" u="sng" dirty="0">
                <a:solidFill>
                  <a:srgbClr val="FF0000"/>
                </a:solidFill>
                <a:latin typeface="Arial" panose="020B0604020202020204" pitchFamily="34" charset="0"/>
                <a:cs typeface="Arial" panose="020B0604020202020204" pitchFamily="34" charset="0"/>
              </a:rPr>
              <a:t>Madde 1- Bu Kanunun amacı, </a:t>
            </a:r>
            <a:r>
              <a:rPr lang="tr-TR" dirty="0">
                <a:latin typeface="Arial" panose="020B0604020202020204" pitchFamily="34" charset="0"/>
                <a:cs typeface="Arial" panose="020B0604020202020204" pitchFamily="34" charset="0"/>
              </a:rPr>
              <a:t>kalkınma planları ve programlarda yer alan politika ve hedefler doğrultusunda kamu kaynaklarının etkili, ekonomik ve verimli bir şekilde elde edilmesi ve kullanılmasını, hesap verebilirliği ve malî saydamlığı sağlamak üzere, kamu malî yönetiminin yapısını ve işleyişini, kamu bütçelerinin hazırlanmasını, uygulanmasını, tüm malî işlemlerin muhasebeleştirilmesini, raporlanmasını ve malî kontrolü düzenlemektir</a:t>
            </a:r>
            <a:r>
              <a:rPr lang="tr-TR" dirty="0" smtClean="0">
                <a:latin typeface="Arial" panose="020B0604020202020204" pitchFamily="34" charset="0"/>
                <a:cs typeface="Arial" panose="020B0604020202020204" pitchFamily="34" charset="0"/>
              </a:rPr>
              <a:t>.</a:t>
            </a:r>
          </a:p>
          <a:p>
            <a:pPr algn="just"/>
            <a:r>
              <a:rPr lang="tr-TR" b="1" dirty="0" smtClean="0">
                <a:latin typeface="Arial" panose="020B0604020202020204" pitchFamily="34" charset="0"/>
                <a:cs typeface="Arial" panose="020B0604020202020204" pitchFamily="34" charset="0"/>
              </a:rPr>
              <a:t>Stratejik </a:t>
            </a:r>
            <a:r>
              <a:rPr lang="tr-TR" b="1" dirty="0">
                <a:latin typeface="Arial" panose="020B0604020202020204" pitchFamily="34" charset="0"/>
                <a:cs typeface="Arial" panose="020B0604020202020204" pitchFamily="34" charset="0"/>
              </a:rPr>
              <a:t>Planlama ve Performans Esaslı  Bütçeleme</a:t>
            </a:r>
          </a:p>
          <a:p>
            <a:pPr algn="just"/>
            <a:r>
              <a:rPr lang="tr-TR" b="1" u="sng" dirty="0" smtClean="0">
                <a:solidFill>
                  <a:srgbClr val="FF0000"/>
                </a:solidFill>
                <a:latin typeface="Arial" panose="020B0604020202020204" pitchFamily="34" charset="0"/>
                <a:cs typeface="Arial" panose="020B0604020202020204" pitchFamily="34" charset="0"/>
              </a:rPr>
              <a:t>Madde </a:t>
            </a:r>
            <a:r>
              <a:rPr lang="tr-TR" b="1" u="sng" dirty="0">
                <a:solidFill>
                  <a:srgbClr val="FF0000"/>
                </a:solidFill>
                <a:latin typeface="Arial" panose="020B0604020202020204" pitchFamily="34" charset="0"/>
                <a:cs typeface="Arial" panose="020B0604020202020204" pitchFamily="34" charset="0"/>
              </a:rPr>
              <a:t>9- Kamu idareleri; </a:t>
            </a:r>
            <a:r>
              <a:rPr lang="tr-TR" dirty="0">
                <a:latin typeface="Arial" panose="020B0604020202020204" pitchFamily="34" charset="0"/>
                <a:cs typeface="Arial" panose="020B0604020202020204" pitchFamily="34" charset="0"/>
              </a:rPr>
              <a:t>kalkınma planları, Cumhurbaşkanı tarafından belirlenen politikalar, programlar, ilgili mevzuat ve benimsedikleri temel ilkeler çerçevesinde geleceğe ilişkin misyon ve vizyonlarını oluşturmak,  stratejik amaçlar ve ölçülebilir hedefler saptamak, performanslarını önceden belirlenmiş olan göstergeler doğrultusunda ölçmek ve bu sürecin izleme ve değerlendirmesini yapmak amacıyla katılımcı yöntemlerle stratejik plan </a:t>
            </a:r>
            <a:r>
              <a:rPr lang="tr-TR" dirty="0" smtClean="0">
                <a:latin typeface="Arial" panose="020B0604020202020204" pitchFamily="34" charset="0"/>
                <a:cs typeface="Arial" panose="020B0604020202020204" pitchFamily="34" charset="0"/>
              </a:rPr>
              <a:t>hazırlarlar.</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Kamu </a:t>
            </a:r>
            <a:r>
              <a:rPr lang="tr-TR" dirty="0">
                <a:latin typeface="Arial" panose="020B0604020202020204" pitchFamily="34" charset="0"/>
                <a:cs typeface="Arial" panose="020B0604020202020204" pitchFamily="34" charset="0"/>
              </a:rPr>
              <a:t>idareleri, kamu hizmetlerinin istenilen düzeyde ve kalitede sunulabilmesi için bütçeleri ile program ve proje bazında kaynak tahsislerini; stratejik planlarına, yıllık amaç ve hedefleri ile performans göstergelerine dayandırmak zorundadırlar</a:t>
            </a:r>
            <a:r>
              <a:rPr lang="tr-TR" dirty="0" smtClean="0">
                <a:latin typeface="Arial" panose="020B0604020202020204" pitchFamily="34" charset="0"/>
                <a:cs typeface="Arial" panose="020B0604020202020204" pitchFamily="34" charset="0"/>
              </a:rPr>
              <a:t>.</a:t>
            </a:r>
          </a:p>
          <a:p>
            <a:pPr algn="just"/>
            <a:r>
              <a:rPr lang="tr-TR" b="1" dirty="0" smtClean="0">
                <a:latin typeface="Arial" panose="020B0604020202020204" pitchFamily="34" charset="0"/>
                <a:cs typeface="Arial" panose="020B0604020202020204" pitchFamily="34" charset="0"/>
              </a:rPr>
              <a:t>Bütçe  </a:t>
            </a:r>
            <a:r>
              <a:rPr lang="tr-TR" b="1" dirty="0">
                <a:latin typeface="Arial" panose="020B0604020202020204" pitchFamily="34" charset="0"/>
                <a:cs typeface="Arial" panose="020B0604020202020204" pitchFamily="34" charset="0"/>
              </a:rPr>
              <a:t>ilkeleri</a:t>
            </a:r>
          </a:p>
          <a:p>
            <a:pPr algn="just"/>
            <a:r>
              <a:rPr lang="tr-TR" b="1" dirty="0" smtClean="0">
                <a:solidFill>
                  <a:srgbClr val="FF0000"/>
                </a:solidFill>
                <a:latin typeface="Arial" panose="020B0604020202020204" pitchFamily="34" charset="0"/>
                <a:cs typeface="Arial" panose="020B0604020202020204" pitchFamily="34" charset="0"/>
              </a:rPr>
              <a:t>Madde </a:t>
            </a:r>
            <a:r>
              <a:rPr lang="tr-TR" b="1" dirty="0">
                <a:solidFill>
                  <a:srgbClr val="FF0000"/>
                </a:solidFill>
                <a:latin typeface="Arial" panose="020B0604020202020204" pitchFamily="34" charset="0"/>
                <a:cs typeface="Arial" panose="020B0604020202020204" pitchFamily="34" charset="0"/>
              </a:rPr>
              <a:t>13- Bütçelerin hazırlanması, uygulanması ve </a:t>
            </a:r>
            <a:r>
              <a:rPr lang="tr-TR" b="1" dirty="0" smtClean="0">
                <a:solidFill>
                  <a:srgbClr val="FF0000"/>
                </a:solidFill>
                <a:latin typeface="Arial" panose="020B0604020202020204" pitchFamily="34" charset="0"/>
                <a:cs typeface="Arial" panose="020B0604020202020204" pitchFamily="34" charset="0"/>
              </a:rPr>
              <a:t>kontrolüne ilişkin ilkeler</a:t>
            </a:r>
            <a:endParaRPr lang="tr-TR" b="1" dirty="0">
              <a:solidFill>
                <a:srgbClr val="FF0000"/>
              </a:solidFill>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8153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a:solidFill>
                  <a:schemeClr val="bg1"/>
                </a:solidFill>
                <a:latin typeface="Arial" panose="020B0604020202020204" pitchFamily="34" charset="0"/>
                <a:cs typeface="Arial" panose="020B0604020202020204" pitchFamily="34" charset="0"/>
              </a:rPr>
              <a:t>BÜTÇE TÜRLERİ VE KAPSAMI</a:t>
            </a:r>
            <a:endParaRPr lang="en-TR" b="1" dirty="0">
              <a:solidFill>
                <a:schemeClr val="bg1"/>
              </a:solidFill>
              <a:latin typeface="Arial" panose="020B0604020202020204" pitchFamily="34" charset="0"/>
              <a:cs typeface="Arial" panose="020B0604020202020204" pitchFamily="34"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5" name="İçerik Yer Tutucusu 2"/>
          <p:cNvSpPr txBox="1">
            <a:spLocks/>
          </p:cNvSpPr>
          <p:nvPr/>
        </p:nvSpPr>
        <p:spPr>
          <a:xfrm>
            <a:off x="0" y="665141"/>
            <a:ext cx="12191999" cy="4791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tr-TR" sz="1700" dirty="0" smtClean="0">
                <a:latin typeface="Arial" panose="020B0604020202020204" pitchFamily="34" charset="0"/>
                <a:cs typeface="Arial" panose="020B0604020202020204" pitchFamily="34" charset="0"/>
              </a:rPr>
              <a:t>Genel yönetim kapsamındaki idarelerin bütçeleri;</a:t>
            </a:r>
          </a:p>
          <a:p>
            <a:pPr marL="0" indent="0" algn="just">
              <a:lnSpc>
                <a:spcPct val="100000"/>
              </a:lnSpc>
              <a:spcBef>
                <a:spcPts val="0"/>
              </a:spcBef>
              <a:buFont typeface="Arial" panose="020B0604020202020204" pitchFamily="34" charset="0"/>
              <a:buNone/>
            </a:pP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•Merkezî yönetim bütçesi,</a:t>
            </a:r>
          </a:p>
          <a:p>
            <a:pPr marL="0" indent="0" algn="just">
              <a:lnSpc>
                <a:spcPct val="100000"/>
              </a:lnSpc>
              <a:spcBef>
                <a:spcPts val="0"/>
              </a:spcBef>
              <a:buFont typeface="Arial" panose="020B0604020202020204" pitchFamily="34" charset="0"/>
              <a:buNone/>
            </a:pP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•Sosyal güvenlik kurumları bütçeleri </a:t>
            </a:r>
          </a:p>
          <a:p>
            <a:pPr marL="0" indent="0" algn="just">
              <a:lnSpc>
                <a:spcPct val="100000"/>
              </a:lnSpc>
              <a:spcBef>
                <a:spcPts val="0"/>
              </a:spcBef>
              <a:buFont typeface="Arial" panose="020B0604020202020204" pitchFamily="34" charset="0"/>
              <a:buNone/>
            </a:pPr>
            <a:r>
              <a:rPr lang="tr-TR" sz="1700" dirty="0">
                <a:latin typeface="Arial" panose="020B0604020202020204" pitchFamily="34" charset="0"/>
                <a:cs typeface="Arial" panose="020B0604020202020204" pitchFamily="34" charset="0"/>
              </a:rPr>
              <a:t>	</a:t>
            </a:r>
            <a:r>
              <a:rPr lang="tr-TR" sz="1700" dirty="0" smtClean="0">
                <a:latin typeface="Arial" panose="020B0604020202020204" pitchFamily="34" charset="0"/>
                <a:cs typeface="Arial" panose="020B0604020202020204" pitchFamily="34" charset="0"/>
              </a:rPr>
              <a:t>•Mahallî idareler bütçeleri</a:t>
            </a:r>
          </a:p>
          <a:p>
            <a:pPr marL="0" indent="0" algn="just">
              <a:lnSpc>
                <a:spcPct val="100000"/>
              </a:lnSpc>
              <a:spcBef>
                <a:spcPts val="0"/>
              </a:spcBef>
              <a:buFont typeface="Arial" panose="020B0604020202020204" pitchFamily="34" charset="0"/>
              <a:buNone/>
            </a:pPr>
            <a:r>
              <a:rPr lang="tr-TR" sz="1700" dirty="0" smtClean="0">
                <a:latin typeface="Arial" panose="020B0604020202020204" pitchFamily="34" charset="0"/>
                <a:cs typeface="Arial" panose="020B0604020202020204" pitchFamily="34" charset="0"/>
              </a:rPr>
              <a:t>olarak hazırlanır ve uygulanır. “Kamu idarelerince bunlar dışında herhangi bir ad altında bütçe oluşturulamaz” denilmektedir.</a:t>
            </a:r>
          </a:p>
          <a:p>
            <a:pPr algn="just">
              <a:lnSpc>
                <a:spcPct val="100000"/>
              </a:lnSpc>
              <a:spcBef>
                <a:spcPts val="0"/>
              </a:spcBef>
            </a:pPr>
            <a:r>
              <a:rPr lang="tr-TR" sz="1700" b="1" u="sng" dirty="0" smtClean="0">
                <a:latin typeface="Arial" panose="020B0604020202020204" pitchFamily="34" charset="0"/>
                <a:cs typeface="Arial" panose="020B0604020202020204" pitchFamily="34" charset="0"/>
              </a:rPr>
              <a:t>Merkezî yönetim bütçesi</a:t>
            </a:r>
            <a:r>
              <a:rPr lang="tr-TR" sz="1700" dirty="0" smtClean="0">
                <a:latin typeface="Arial" panose="020B0604020202020204" pitchFamily="34" charset="0"/>
                <a:cs typeface="Arial" panose="020B0604020202020204" pitchFamily="34" charset="0"/>
              </a:rPr>
              <a:t>, bu Kanuna ekli (I), (II) ve (III) sayılı cetvellerde yer alan kamu idarelerinin bütçelerinden oluşur.</a:t>
            </a:r>
          </a:p>
          <a:p>
            <a:pPr marL="0" indent="0" algn="just">
              <a:lnSpc>
                <a:spcPct val="100000"/>
              </a:lnSpc>
              <a:spcBef>
                <a:spcPts val="0"/>
              </a:spcBef>
              <a:buFont typeface="Arial" panose="020B0604020202020204" pitchFamily="34" charset="0"/>
              <a:buNone/>
            </a:pPr>
            <a:r>
              <a:rPr lang="tr-TR" sz="1700" b="1" u="sng" dirty="0" smtClean="0">
                <a:latin typeface="Arial" panose="020B0604020202020204" pitchFamily="34" charset="0"/>
                <a:cs typeface="Arial" panose="020B0604020202020204" pitchFamily="34" charset="0"/>
              </a:rPr>
              <a:t>a) Genel bütçe</a:t>
            </a:r>
            <a:r>
              <a:rPr lang="tr-TR" sz="1700" dirty="0" smtClean="0">
                <a:latin typeface="Arial" panose="020B0604020202020204" pitchFamily="34" charset="0"/>
                <a:cs typeface="Arial" panose="020B0604020202020204" pitchFamily="34" charset="0"/>
              </a:rPr>
              <a:t>, Devlet tüzel kişiliğine dahil olan ve 5018 sayılı Kanuna ekli (I) sayılı cetvelde yer alan kamu idarelerinin bütçesidir.</a:t>
            </a:r>
          </a:p>
          <a:p>
            <a:pPr marL="0" indent="0" algn="just">
              <a:lnSpc>
                <a:spcPct val="100000"/>
              </a:lnSpc>
              <a:spcBef>
                <a:spcPts val="0"/>
              </a:spcBef>
              <a:buFont typeface="Arial" panose="020B0604020202020204" pitchFamily="34" charset="0"/>
              <a:buNone/>
            </a:pPr>
            <a:r>
              <a:rPr lang="tr-TR" sz="1700" b="1" dirty="0" smtClean="0">
                <a:latin typeface="Arial" panose="020B0604020202020204" pitchFamily="34" charset="0"/>
                <a:cs typeface="Arial" panose="020B0604020202020204" pitchFamily="34" charset="0"/>
              </a:rPr>
              <a:t>b</a:t>
            </a:r>
            <a:r>
              <a:rPr lang="tr-TR" sz="1700" b="1" u="sng" dirty="0" smtClean="0">
                <a:latin typeface="Arial" panose="020B0604020202020204" pitchFamily="34" charset="0"/>
                <a:cs typeface="Arial" panose="020B0604020202020204" pitchFamily="34" charset="0"/>
              </a:rPr>
              <a:t>) Özel bütçe</a:t>
            </a:r>
            <a:r>
              <a:rPr lang="tr-TR" sz="1700" dirty="0" smtClean="0">
                <a:latin typeface="Arial" panose="020B0604020202020204" pitchFamily="34" charset="0"/>
                <a:cs typeface="Arial" panose="020B0604020202020204" pitchFamily="34" charset="0"/>
              </a:rPr>
              <a:t>, bir bakanlığa bağlı veya ilgili olarak belirli bir kamu hizmetini yürütmek üzere kurulan, gelir tahsis edilen, bu gelirlerden harcama yapma yetkisi verilen, kuruluş ve çalışma esasları kanunla veya Cumhurbaşkanlığı kararnamesiyle düzenlenen ve 5018 sayılı Kanuna ekli (II) sayılı cetvelde yer alan her bir kamu idaresinin bütçesidir.</a:t>
            </a:r>
          </a:p>
          <a:p>
            <a:pPr marL="0" indent="0" algn="just">
              <a:lnSpc>
                <a:spcPct val="100000"/>
              </a:lnSpc>
              <a:spcBef>
                <a:spcPts val="0"/>
              </a:spcBef>
              <a:buFont typeface="Arial" panose="020B0604020202020204" pitchFamily="34" charset="0"/>
              <a:buNone/>
            </a:pPr>
            <a:r>
              <a:rPr lang="tr-TR" sz="1700" b="1" u="sng" dirty="0" smtClean="0">
                <a:latin typeface="Arial" panose="020B0604020202020204" pitchFamily="34" charset="0"/>
                <a:cs typeface="Arial" panose="020B0604020202020204" pitchFamily="34" charset="0"/>
              </a:rPr>
              <a:t>c) Düzenleyici ve denetleyici kurum bütçes</a:t>
            </a:r>
            <a:r>
              <a:rPr lang="tr-TR" sz="1700" u="sng" dirty="0" smtClean="0">
                <a:latin typeface="Arial" panose="020B0604020202020204" pitchFamily="34" charset="0"/>
                <a:cs typeface="Arial" panose="020B0604020202020204" pitchFamily="34" charset="0"/>
              </a:rPr>
              <a:t>i</a:t>
            </a:r>
            <a:r>
              <a:rPr lang="tr-TR" sz="1700" dirty="0" smtClean="0">
                <a:latin typeface="Arial" panose="020B0604020202020204" pitchFamily="34" charset="0"/>
                <a:cs typeface="Arial" panose="020B0604020202020204" pitchFamily="34" charset="0"/>
              </a:rPr>
              <a:t>, kanunla veya Cumhurbaşkanlığı kararnamesiyle kurul, kurum veya üst kurul şeklinde teşkilatlanan ve 5018 sayılı Kanuna ekli (III) sayılı cetvelde yer alan her bir düzenleyici ve denetleyici kurumun bütçesidir.</a:t>
            </a:r>
          </a:p>
          <a:p>
            <a:pPr algn="just">
              <a:lnSpc>
                <a:spcPct val="100000"/>
              </a:lnSpc>
              <a:spcBef>
                <a:spcPts val="0"/>
              </a:spcBef>
            </a:pPr>
            <a:r>
              <a:rPr lang="tr-TR" sz="1700" b="1" u="sng" dirty="0" smtClean="0">
                <a:latin typeface="Arial" panose="020B0604020202020204" pitchFamily="34" charset="0"/>
                <a:cs typeface="Arial" panose="020B0604020202020204" pitchFamily="34" charset="0"/>
              </a:rPr>
              <a:t>Sosyal güvenlik kurumu bütçesi</a:t>
            </a:r>
            <a:r>
              <a:rPr lang="tr-TR" sz="1700" dirty="0" smtClean="0">
                <a:latin typeface="Arial" panose="020B0604020202020204" pitchFamily="34" charset="0"/>
                <a:cs typeface="Arial" panose="020B0604020202020204" pitchFamily="34" charset="0"/>
              </a:rPr>
              <a:t>, sosyal güvenlik hizmeti sunmak üzere, kanunla veya Cumhurbaşkanlığı kararnamesiyle kurulan ve 5018 sayılı Kanuna ekli (IV) sayılı cetvelde yer alan her bir kamu idaresinin bütçesidir.</a:t>
            </a:r>
          </a:p>
          <a:p>
            <a:pPr algn="just">
              <a:lnSpc>
                <a:spcPct val="100000"/>
              </a:lnSpc>
              <a:spcBef>
                <a:spcPts val="0"/>
              </a:spcBef>
            </a:pPr>
            <a:r>
              <a:rPr lang="tr-TR" sz="1700" b="1" u="sng" dirty="0" smtClean="0">
                <a:latin typeface="Arial" panose="020B0604020202020204" pitchFamily="34" charset="0"/>
                <a:cs typeface="Arial" panose="020B0604020202020204" pitchFamily="34" charset="0"/>
              </a:rPr>
              <a:t>Mahallî idare bütçesi</a:t>
            </a:r>
            <a:r>
              <a:rPr lang="tr-TR" sz="1700" b="1" dirty="0" smtClean="0">
                <a:latin typeface="Arial" panose="020B0604020202020204" pitchFamily="34" charset="0"/>
                <a:cs typeface="Arial" panose="020B0604020202020204" pitchFamily="34" charset="0"/>
              </a:rPr>
              <a:t>,</a:t>
            </a:r>
            <a:r>
              <a:rPr lang="tr-TR" sz="1700" dirty="0" smtClean="0">
                <a:latin typeface="Arial" panose="020B0604020202020204" pitchFamily="34" charset="0"/>
                <a:cs typeface="Arial" panose="020B0604020202020204" pitchFamily="34" charset="0"/>
              </a:rPr>
              <a:t> mahallî idare kapsamındaki kamu idarelerinin bütçesidir.</a:t>
            </a:r>
          </a:p>
          <a:p>
            <a:endParaRPr lang="tr-TR" sz="1700" dirty="0"/>
          </a:p>
        </p:txBody>
      </p:sp>
    </p:spTree>
    <p:extLst>
      <p:ext uri="{BB962C8B-B14F-4D97-AF65-F5344CB8AC3E}">
        <p14:creationId xmlns:p14="http://schemas.microsoft.com/office/powerpoint/2010/main" val="3565735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0"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rPr>
              <a:t>BÜTÇE TÜRLERİ VE KAPSAMI</a:t>
            </a:r>
            <a:endParaRPr lang="tr-TR" b="1" dirty="0">
              <a:solidFill>
                <a:schemeClr val="bg1"/>
              </a:solidFill>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5" name="Diyagram 4"/>
          <p:cNvGraphicFramePr/>
          <p:nvPr>
            <p:extLst>
              <p:ext uri="{D42A27DB-BD31-4B8C-83A1-F6EECF244321}">
                <p14:modId xmlns:p14="http://schemas.microsoft.com/office/powerpoint/2010/main" val="2973185925"/>
              </p:ext>
            </p:extLst>
          </p:nvPr>
        </p:nvGraphicFramePr>
        <p:xfrm>
          <a:off x="88490" y="702291"/>
          <a:ext cx="12087468" cy="5213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0063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843394"/>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rPr>
              <a:t>PERFORMANS ESASLI PROGRAM BÜTÇELEME SİSTEMİ</a:t>
            </a:r>
            <a:endParaRPr lang="en-TR" b="1" dirty="0">
              <a:solidFill>
                <a:schemeClr val="bg1"/>
              </a:solidFill>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5" name="İçerik Yer Tutucusu 2"/>
          <p:cNvSpPr txBox="1">
            <a:spLocks/>
          </p:cNvSpPr>
          <p:nvPr/>
        </p:nvSpPr>
        <p:spPr>
          <a:xfrm>
            <a:off x="16042" y="843394"/>
            <a:ext cx="12175958" cy="528276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2400" dirty="0">
                <a:latin typeface="Arial" panose="020B0604020202020204" pitchFamily="34" charset="0"/>
                <a:cs typeface="Arial" panose="020B0604020202020204" pitchFamily="34" charset="0"/>
              </a:rPr>
              <a:t>2019-2021 Dönemi Orta Vadeli Programında kamu kaynaklarının kullanımının etkinliğini takip etmeyi kolaylaştıracak, şeffaflığı ve hesap verebilirliği arttıracak performans esaslı program bütçelemenin hayata geçirileceği; 2019 Yılı Cumhurbaşkanlığı Yıllık Programında ise program bütçeleme sistemine geçiş için gerekli çalışmaların tamamlanacağı ifade edilmiş ve buna yönelik mevzuat değişiklikleri gerçekleştirilmiştir</a:t>
            </a:r>
            <a:r>
              <a:rPr lang="tr-TR" sz="2400" dirty="0" smtClean="0">
                <a:latin typeface="Arial" panose="020B0604020202020204" pitchFamily="34" charset="0"/>
                <a:cs typeface="Arial" panose="020B0604020202020204" pitchFamily="34" charset="0"/>
              </a:rPr>
              <a:t>.</a:t>
            </a:r>
          </a:p>
          <a:p>
            <a:pPr algn="just"/>
            <a:r>
              <a:rPr lang="tr-TR" sz="2400" dirty="0" smtClean="0">
                <a:latin typeface="Arial" panose="020B0604020202020204" pitchFamily="34" charset="0"/>
                <a:cs typeface="Arial" panose="020B0604020202020204" pitchFamily="34" charset="0"/>
              </a:rPr>
              <a:t>Program Bütçe yapısı ile birlikte; performans programı ile bütçe arasındaki ilişkinin güçlendirilmesi amacıyla bütçelerin </a:t>
            </a:r>
            <a:r>
              <a:rPr lang="tr-TR" sz="2400" b="1" dirty="0" smtClean="0">
                <a:solidFill>
                  <a:srgbClr val="D02147"/>
                </a:solidFill>
                <a:latin typeface="Arial" panose="020B0604020202020204" pitchFamily="34" charset="0"/>
                <a:cs typeface="Arial" panose="020B0604020202020204" pitchFamily="34" charset="0"/>
              </a:rPr>
              <a:t>fonksiyonel esaslı değil</a:t>
            </a:r>
            <a:r>
              <a:rPr lang="tr-TR" sz="2400" dirty="0" smtClean="0">
                <a:latin typeface="Arial" panose="020B0604020202020204" pitchFamily="34" charset="0"/>
                <a:cs typeface="Arial" panose="020B0604020202020204" pitchFamily="34" charset="0"/>
              </a:rPr>
              <a:t>, program esaslı olarak hazırlanması yani bütçedeki harcamaların </a:t>
            </a:r>
            <a:r>
              <a:rPr lang="tr-TR" sz="2400" b="1" dirty="0" smtClean="0">
                <a:solidFill>
                  <a:srgbClr val="D02147"/>
                </a:solidFill>
                <a:latin typeface="Arial" panose="020B0604020202020204" pitchFamily="34" charset="0"/>
                <a:cs typeface="Arial" panose="020B0604020202020204" pitchFamily="34" charset="0"/>
              </a:rPr>
              <a:t>programlara göre sınıflandırılması </a:t>
            </a:r>
            <a:r>
              <a:rPr lang="tr-TR" sz="2400" dirty="0" smtClean="0">
                <a:latin typeface="Arial" panose="020B0604020202020204" pitchFamily="34" charset="0"/>
                <a:cs typeface="Arial" panose="020B0604020202020204" pitchFamily="34" charset="0"/>
              </a:rPr>
              <a:t>esas alınmıştır.</a:t>
            </a:r>
          </a:p>
          <a:p>
            <a:pPr algn="just"/>
            <a:r>
              <a:rPr lang="tr-TR" sz="2400" dirty="0" smtClean="0">
                <a:latin typeface="Arial" panose="020B0604020202020204" pitchFamily="34" charset="0"/>
                <a:cs typeface="Arial" panose="020B0604020202020204" pitchFamily="34" charset="0"/>
              </a:rPr>
              <a:t>Program Bütçe ile birlikte Analitik Bütçe Sınıflandırmasında kullanmış olduğumuz bütçe </a:t>
            </a:r>
            <a:r>
              <a:rPr lang="tr-TR" sz="2400" b="1" dirty="0" smtClean="0">
                <a:solidFill>
                  <a:srgbClr val="D02147"/>
                </a:solidFill>
                <a:latin typeface="Arial" panose="020B0604020202020204" pitchFamily="34" charset="0"/>
                <a:cs typeface="Arial" panose="020B0604020202020204" pitchFamily="34" charset="0"/>
              </a:rPr>
              <a:t>tertip yapısı </a:t>
            </a:r>
            <a:r>
              <a:rPr lang="tr-TR" sz="2400" dirty="0" smtClean="0">
                <a:latin typeface="Arial" panose="020B0604020202020204" pitchFamily="34" charset="0"/>
                <a:cs typeface="Arial" panose="020B0604020202020204" pitchFamily="34" charset="0"/>
              </a:rPr>
              <a:t>ve harcama birimlerimizin kurumsal kodları değişmiş, finansman ve ekonomik kodlar ise güncellenmiştir.</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705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bg1"/>
            </a:gs>
            <a:gs pos="100000">
              <a:schemeClr val="accent1">
                <a:lumMod val="45000"/>
                <a:lumOff val="55000"/>
              </a:schemeClr>
            </a:gs>
            <a:gs pos="25000">
              <a:schemeClr val="accent1">
                <a:lumMod val="30000"/>
                <a:lumOff val="70000"/>
              </a:schemeClr>
            </a:gs>
          </a:gsLst>
          <a:lin ang="5400000" scaled="1"/>
        </a:gradFill>
      </a:spPr>
      <a:bodyPr rtlCol="0" anchor="ctr"/>
      <a:lstStyle>
        <a:defPPr algn="ctr">
          <a:defRPr sz="900" dirty="0" smtClean="0">
            <a:solidFill>
              <a:schemeClr val="tx1"/>
            </a:solidFill>
            <a:latin typeface="Times New Roman" panose="02020603050405020304" pitchFamily="18" charset="0"/>
            <a:cs typeface="Times New Roman" panose="02020603050405020304"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i="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6166</TotalTime>
  <Words>4465</Words>
  <Application>Microsoft Office PowerPoint</Application>
  <PresentationFormat>Geniş ekran</PresentationFormat>
  <Paragraphs>747</Paragraphs>
  <Slides>58</Slides>
  <Notes>3</Notes>
  <HiddenSlides>0</HiddenSlides>
  <MMClips>0</MMClips>
  <ScaleCrop>false</ScaleCrop>
  <HeadingPairs>
    <vt:vector size="8" baseType="variant">
      <vt:variant>
        <vt:lpstr>Kullanılan Yazı Tipleri</vt:lpstr>
      </vt:variant>
      <vt:variant>
        <vt:i4>9</vt:i4>
      </vt:variant>
      <vt:variant>
        <vt:lpstr>Tema</vt:lpstr>
      </vt:variant>
      <vt:variant>
        <vt:i4>1</vt:i4>
      </vt:variant>
      <vt:variant>
        <vt:lpstr>Eklenmiş OLE Hizmet Programları</vt:lpstr>
      </vt:variant>
      <vt:variant>
        <vt:i4>3</vt:i4>
      </vt:variant>
      <vt:variant>
        <vt:lpstr>Slayt Başlıkları</vt:lpstr>
      </vt:variant>
      <vt:variant>
        <vt:i4>58</vt:i4>
      </vt:variant>
    </vt:vector>
  </HeadingPairs>
  <TitlesOfParts>
    <vt:vector size="71" baseType="lpstr">
      <vt:lpstr>Arial</vt:lpstr>
      <vt:lpstr>Calibri</vt:lpstr>
      <vt:lpstr>Calibri Light</vt:lpstr>
      <vt:lpstr>Tahoma</vt:lpstr>
      <vt:lpstr>Times New Roman</vt:lpstr>
      <vt:lpstr>Times New Roman Tur</vt:lpstr>
      <vt:lpstr>Times New Roman Tur</vt:lpstr>
      <vt:lpstr>Wingdings</vt:lpstr>
      <vt:lpstr>Wingdings 2</vt:lpstr>
      <vt:lpstr>Office Teması</vt:lpstr>
      <vt:lpstr>Çalışma Sayfası</vt:lpstr>
      <vt:lpstr>Makro İçerebilen Çalışma Sayfası</vt:lpstr>
      <vt:lpstr>Makro İçerebilen Microsoft Excel 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DÜZEL</dc:creator>
  <cp:lastModifiedBy>O.DUZEL</cp:lastModifiedBy>
  <cp:revision>615</cp:revision>
  <cp:lastPrinted>2018-01-04T05:52:01Z</cp:lastPrinted>
  <dcterms:created xsi:type="dcterms:W3CDTF">2017-01-09T07:14:19Z</dcterms:created>
  <dcterms:modified xsi:type="dcterms:W3CDTF">2022-06-09T14:07:52Z</dcterms:modified>
</cp:coreProperties>
</file>