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07" r:id="rId2"/>
    <p:sldId id="385" r:id="rId3"/>
    <p:sldId id="361" r:id="rId4"/>
    <p:sldId id="396" r:id="rId5"/>
    <p:sldId id="386" r:id="rId6"/>
    <p:sldId id="389" r:id="rId7"/>
    <p:sldId id="387" r:id="rId8"/>
    <p:sldId id="388" r:id="rId9"/>
    <p:sldId id="392" r:id="rId10"/>
    <p:sldId id="391" r:id="rId11"/>
    <p:sldId id="390" r:id="rId12"/>
    <p:sldId id="394" r:id="rId13"/>
    <p:sldId id="393" r:id="rId14"/>
    <p:sldId id="395" r:id="rId15"/>
    <p:sldId id="397" r:id="rId16"/>
    <p:sldId id="420" r:id="rId17"/>
    <p:sldId id="421" r:id="rId18"/>
    <p:sldId id="422" r:id="rId19"/>
    <p:sldId id="398" r:id="rId20"/>
    <p:sldId id="399" r:id="rId21"/>
    <p:sldId id="402" r:id="rId22"/>
    <p:sldId id="400" r:id="rId23"/>
    <p:sldId id="401" r:id="rId24"/>
    <p:sldId id="403" r:id="rId25"/>
    <p:sldId id="404" r:id="rId26"/>
    <p:sldId id="408" r:id="rId27"/>
    <p:sldId id="407" r:id="rId28"/>
    <p:sldId id="409" r:id="rId29"/>
    <p:sldId id="406" r:id="rId30"/>
    <p:sldId id="405" r:id="rId31"/>
    <p:sldId id="410" r:id="rId32"/>
    <p:sldId id="411" r:id="rId33"/>
    <p:sldId id="412" r:id="rId34"/>
    <p:sldId id="415" r:id="rId35"/>
    <p:sldId id="416" r:id="rId36"/>
    <p:sldId id="413" r:id="rId37"/>
    <p:sldId id="418" r:id="rId38"/>
    <p:sldId id="414" r:id="rId39"/>
    <p:sldId id="417" r:id="rId40"/>
    <p:sldId id="419" r:id="rId41"/>
    <p:sldId id="383" r:id="rId42"/>
  </p:sldIdLst>
  <p:sldSz cx="12192000" cy="6858000"/>
  <p:notesSz cx="6797675" cy="99250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5">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m" initials="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147"/>
    <a:srgbClr val="DE0000"/>
    <a:srgbClr val="3C48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63" autoAdjust="0"/>
    <p:restoredTop sz="93325" autoAdjust="0"/>
  </p:normalViewPr>
  <p:slideViewPr>
    <p:cSldViewPr snapToGrid="0">
      <p:cViewPr varScale="1">
        <p:scale>
          <a:sx n="64" d="100"/>
          <a:sy n="64" d="100"/>
        </p:scale>
        <p:origin x="444" y="3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2" d="100"/>
          <a:sy n="52" d="100"/>
        </p:scale>
        <p:origin x="-2880" y="-84"/>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3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333"/>
          </a:xfrm>
          <a:prstGeom prst="rect">
            <a:avLst/>
          </a:prstGeom>
        </p:spPr>
        <p:txBody>
          <a:bodyPr vert="horz" lIns="91440" tIns="45720" rIns="91440" bIns="45720" rtlCol="0"/>
          <a:lstStyle>
            <a:lvl1pPr algn="r">
              <a:defRPr sz="1200"/>
            </a:lvl1pPr>
          </a:lstStyle>
          <a:p>
            <a:fld id="{11D7535B-79B0-4069-9052-35BAE4DD1BA6}" type="datetimeFigureOut">
              <a:rPr lang="tr-TR" smtClean="0"/>
              <a:t>14.04.2022</a:t>
            </a:fld>
            <a:endParaRPr lang="tr-TR"/>
          </a:p>
        </p:txBody>
      </p:sp>
      <p:sp>
        <p:nvSpPr>
          <p:cNvPr id="4" name="Slayt Görüntüsü Yer Tutucusu 3"/>
          <p:cNvSpPr>
            <a:spLocks noGrp="1" noRot="1" noChangeAspect="1"/>
          </p:cNvSpPr>
          <p:nvPr>
            <p:ph type="sldImg" idx="2"/>
          </p:nvPr>
        </p:nvSpPr>
        <p:spPr>
          <a:xfrm>
            <a:off x="88900" y="742950"/>
            <a:ext cx="6619875"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359"/>
            <a:ext cx="5438775" cy="446699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7122"/>
            <a:ext cx="2946400"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7122"/>
            <a:ext cx="2946400" cy="496332"/>
          </a:xfrm>
          <a:prstGeom prst="rect">
            <a:avLst/>
          </a:prstGeom>
        </p:spPr>
        <p:txBody>
          <a:bodyPr vert="horz" lIns="91440" tIns="45720" rIns="91440" bIns="45720" rtlCol="0" anchor="b"/>
          <a:lstStyle>
            <a:lvl1pPr algn="r">
              <a:defRPr sz="1200"/>
            </a:lvl1pPr>
          </a:lstStyle>
          <a:p>
            <a:fld id="{EAC677AF-EE73-41BD-8F80-E40426611979}" type="slidenum">
              <a:rPr lang="tr-TR" smtClean="0"/>
              <a:t>‹#›</a:t>
            </a:fld>
            <a:endParaRPr lang="tr-TR"/>
          </a:p>
        </p:txBody>
      </p:sp>
    </p:spTree>
    <p:extLst>
      <p:ext uri="{BB962C8B-B14F-4D97-AF65-F5344CB8AC3E}">
        <p14:creationId xmlns:p14="http://schemas.microsoft.com/office/powerpoint/2010/main" val="411958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C677AF-EE73-41BD-8F80-E40426611979}" type="slidenum">
              <a:rPr lang="tr-TR" smtClean="0"/>
              <a:t>13</a:t>
            </a:fld>
            <a:endParaRPr lang="tr-TR"/>
          </a:p>
        </p:txBody>
      </p:sp>
    </p:spTree>
    <p:extLst>
      <p:ext uri="{BB962C8B-B14F-4D97-AF65-F5344CB8AC3E}">
        <p14:creationId xmlns:p14="http://schemas.microsoft.com/office/powerpoint/2010/main" val="257756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577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425418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356023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412EF7-6367-48BD-A6D6-C6C1E41D1187}"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246353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412EF7-6367-48BD-A6D6-C6C1E41D1187}"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93909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412EF7-6367-48BD-A6D6-C6C1E41D1187}"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382064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412EF7-6367-48BD-A6D6-C6C1E41D1187}" type="datetimeFigureOut">
              <a:rPr lang="tr-TR" smtClean="0"/>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33928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E412EF7-6367-48BD-A6D6-C6C1E41D1187}" type="datetimeFigureOut">
              <a:rPr lang="tr-TR" smtClean="0"/>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211784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412EF7-6367-48BD-A6D6-C6C1E41D1187}" type="datetimeFigureOut">
              <a:rPr lang="tr-TR" smtClean="0"/>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59286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412EF7-6367-48BD-A6D6-C6C1E41D1187}"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284429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412EF7-6367-48BD-A6D6-C6C1E41D1187}"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955D67-6CCC-4736-B118-7791DABCBADD}" type="slidenum">
              <a:rPr lang="tr-TR" smtClean="0"/>
              <a:t>‹#›</a:t>
            </a:fld>
            <a:endParaRPr lang="tr-TR"/>
          </a:p>
        </p:txBody>
      </p:sp>
    </p:spTree>
    <p:extLst>
      <p:ext uri="{BB962C8B-B14F-4D97-AF65-F5344CB8AC3E}">
        <p14:creationId xmlns:p14="http://schemas.microsoft.com/office/powerpoint/2010/main" val="120516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2EF7-6367-48BD-A6D6-C6C1E41D1187}" type="datetimeFigureOut">
              <a:rPr lang="tr-TR" smtClean="0"/>
              <a:t>14.04.2022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55D67-6CCC-4736-B118-7791DABCBADD}" type="slidenum">
              <a:rPr lang="tr-TR" smtClean="0"/>
              <a:t>‹#›</a:t>
            </a:fld>
            <a:endParaRPr lang="tr-TR"/>
          </a:p>
        </p:txBody>
      </p:sp>
    </p:spTree>
    <p:extLst>
      <p:ext uri="{BB962C8B-B14F-4D97-AF65-F5344CB8AC3E}">
        <p14:creationId xmlns:p14="http://schemas.microsoft.com/office/powerpoint/2010/main" val="1262777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Resim 139"/>
          <p:cNvPicPr>
            <a:picLocks noChangeAspect="1"/>
          </p:cNvPicPr>
          <p:nvPr/>
        </p:nvPicPr>
        <p:blipFill rotWithShape="1">
          <a:blip r:embed="rId2">
            <a:extLst>
              <a:ext uri="{28A0092B-C50C-407E-A947-70E740481C1C}">
                <a14:useLocalDpi xmlns:a14="http://schemas.microsoft.com/office/drawing/2010/main" val="0"/>
              </a:ext>
            </a:extLst>
          </a:blip>
          <a:srcRect t="21294"/>
          <a:stretch/>
        </p:blipFill>
        <p:spPr>
          <a:xfrm>
            <a:off x="0" y="0"/>
            <a:ext cx="12192000" cy="6960358"/>
          </a:xfrm>
          <a:prstGeom prst="rect">
            <a:avLst/>
          </a:prstGeom>
        </p:spPr>
      </p:pic>
      <p:sp>
        <p:nvSpPr>
          <p:cNvPr id="5" name="Title 6">
            <a:extLst>
              <a:ext uri="{FF2B5EF4-FFF2-40B4-BE49-F238E27FC236}">
                <a16:creationId xmlns:a16="http://schemas.microsoft.com/office/drawing/2014/main" id="{9F69EE5E-7E1D-DB4F-9F00-624040CEED3E}"/>
              </a:ext>
            </a:extLst>
          </p:cNvPr>
          <p:cNvSpPr txBox="1">
            <a:spLocks/>
          </p:cNvSpPr>
          <p:nvPr/>
        </p:nvSpPr>
        <p:spPr>
          <a:xfrm>
            <a:off x="0" y="0"/>
            <a:ext cx="12192000" cy="646611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b="1" dirty="0" smtClean="0"/>
          </a:p>
          <a:p>
            <a:pPr algn="ctr"/>
            <a:r>
              <a:rPr lang="tr-TR" sz="5400" b="1" dirty="0" smtClean="0">
                <a:solidFill>
                  <a:srgbClr val="D02147"/>
                </a:solidFill>
                <a:latin typeface="Times New Roman" panose="02020603050405020304" pitchFamily="18" charset="0"/>
                <a:cs typeface="Times New Roman" panose="02020603050405020304" pitchFamily="18" charset="0"/>
              </a:rPr>
              <a:t>İSKENDERUN TEKNİK ÜNİVERSİTESİ</a:t>
            </a:r>
          </a:p>
          <a:p>
            <a:pPr algn="ctr"/>
            <a:endParaRPr lang="tr-TR" sz="5400" b="1" dirty="0" smtClean="0">
              <a:solidFill>
                <a:srgbClr val="D02147"/>
              </a:solidFill>
              <a:latin typeface="Times New Roman" panose="02020603050405020304" pitchFamily="18" charset="0"/>
              <a:cs typeface="Times New Roman" panose="02020603050405020304" pitchFamily="18" charset="0"/>
            </a:endParaRPr>
          </a:p>
          <a:p>
            <a:pPr algn="ctr"/>
            <a:r>
              <a:rPr lang="tr-TR" sz="5400" b="1" dirty="0" smtClean="0">
                <a:solidFill>
                  <a:srgbClr val="D02147"/>
                </a:solidFill>
                <a:latin typeface="Times New Roman" panose="02020603050405020304" pitchFamily="18" charset="0"/>
                <a:cs typeface="Times New Roman" panose="02020603050405020304" pitchFamily="18" charset="0"/>
              </a:rPr>
              <a:t>Strateji Geliştirme Daire Başkanlığı</a:t>
            </a:r>
            <a:br>
              <a:rPr lang="tr-TR" sz="5400" b="1" dirty="0" smtClean="0">
                <a:solidFill>
                  <a:srgbClr val="D02147"/>
                </a:solidFill>
                <a:latin typeface="Times New Roman" panose="02020603050405020304" pitchFamily="18" charset="0"/>
                <a:cs typeface="Times New Roman" panose="02020603050405020304" pitchFamily="18" charset="0"/>
              </a:rPr>
            </a:br>
            <a:endParaRPr lang="tr-TR" b="1" dirty="0">
              <a:solidFill>
                <a:srgbClr val="D02147"/>
              </a:solidFill>
              <a:latin typeface="Times New Roman" panose="02020603050405020304" pitchFamily="18" charset="0"/>
              <a:cs typeface="Times New Roman" panose="02020603050405020304" pitchFamily="18" charset="0"/>
            </a:endParaRPr>
          </a:p>
          <a:p>
            <a:pPr algn="ctr"/>
            <a:r>
              <a:rPr lang="tr-TR" b="1" dirty="0" smtClean="0">
                <a:solidFill>
                  <a:srgbClr val="D02147"/>
                </a:solidFill>
                <a:latin typeface="Times New Roman" panose="02020603050405020304" pitchFamily="18" charset="0"/>
                <a:cs typeface="Times New Roman" panose="02020603050405020304" pitchFamily="18" charset="0"/>
              </a:rPr>
              <a:t>14.04.2022</a:t>
            </a:r>
            <a:endParaRPr lang="en-TR" b="1" dirty="0">
              <a:solidFill>
                <a:srgbClr val="D0214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895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754267"/>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a:solidFill>
                  <a:schemeClr val="bg1"/>
                </a:solidFill>
                <a:latin typeface="Times New Roman" panose="02020603050405020304" pitchFamily="18" charset="0"/>
                <a:cs typeface="Times New Roman" panose="02020603050405020304" pitchFamily="18" charset="0"/>
              </a:rPr>
              <a:t>Ek Gösterge (657 Sayılı Kanun </a:t>
            </a:r>
            <a:r>
              <a:rPr lang="tr-TR" b="1" dirty="0" smtClean="0">
                <a:solidFill>
                  <a:schemeClr val="bg1"/>
                </a:solidFill>
                <a:latin typeface="Times New Roman" panose="02020603050405020304" pitchFamily="18" charset="0"/>
                <a:cs typeface="Times New Roman" panose="02020603050405020304" pitchFamily="18" charset="0"/>
              </a:rPr>
              <a:t>43/B </a:t>
            </a:r>
            <a:r>
              <a:rPr lang="tr-TR" b="1" dirty="0">
                <a:solidFill>
                  <a:schemeClr val="bg1"/>
                </a:solidFill>
                <a:latin typeface="Times New Roman" panose="02020603050405020304" pitchFamily="18" charset="0"/>
                <a:cs typeface="Times New Roman" panose="02020603050405020304" pitchFamily="18" charset="0"/>
              </a:rPr>
              <a:t>Maddesi</a:t>
            </a:r>
            <a:r>
              <a:rPr lang="tr-TR" b="1" dirty="0" smtClean="0">
                <a:solidFill>
                  <a:schemeClr val="bg1"/>
                </a:solidFill>
                <a:latin typeface="Times New Roman" panose="02020603050405020304" pitchFamily="18" charset="0"/>
                <a:cs typeface="Times New Roman" panose="02020603050405020304" pitchFamily="18" charset="0"/>
              </a:rPr>
              <a:t>)</a:t>
            </a:r>
            <a:endParaRPr lang="en-TR"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8" name="Dikdörtgen 7"/>
          <p:cNvSpPr/>
          <p:nvPr/>
        </p:nvSpPr>
        <p:spPr>
          <a:xfrm>
            <a:off x="16042" y="751344"/>
            <a:ext cx="12175957" cy="4493538"/>
          </a:xfrm>
          <a:prstGeom prst="rect">
            <a:avLst/>
          </a:prstGeom>
        </p:spPr>
        <p:txBody>
          <a:bodyPr wrap="square">
            <a:spAutoFit/>
          </a:bodyPr>
          <a:lstStyle/>
          <a:p>
            <a:pPr algn="just"/>
            <a:r>
              <a:rPr lang="tr-TR" sz="2200" dirty="0" smtClean="0">
                <a:latin typeface="Times New Roman" panose="02020603050405020304" pitchFamily="18" charset="0"/>
                <a:cs typeface="Times New Roman" panose="02020603050405020304" pitchFamily="18" charset="0"/>
              </a:rPr>
              <a:t>• Bu </a:t>
            </a:r>
            <a:r>
              <a:rPr lang="tr-TR" sz="2200" dirty="0">
                <a:latin typeface="Times New Roman" panose="02020603050405020304" pitchFamily="18" charset="0"/>
                <a:cs typeface="Times New Roman" panose="02020603050405020304" pitchFamily="18" charset="0"/>
              </a:rPr>
              <a:t>Kanuna tabi kurumların kadrolarında bulunan personelin aylıkları </a:t>
            </a:r>
            <a:r>
              <a:rPr lang="tr-TR" sz="2200" dirty="0" smtClean="0">
                <a:latin typeface="Times New Roman" panose="02020603050405020304" pitchFamily="18" charset="0"/>
                <a:cs typeface="Times New Roman" panose="02020603050405020304" pitchFamily="18" charset="0"/>
              </a:rPr>
              <a:t>hizmet sınıfları</a:t>
            </a:r>
            <a:r>
              <a:rPr lang="tr-TR" sz="2200" dirty="0">
                <a:latin typeface="Times New Roman" panose="02020603050405020304" pitchFamily="18" charset="0"/>
                <a:cs typeface="Times New Roman" panose="02020603050405020304" pitchFamily="18" charset="0"/>
              </a:rPr>
              <a:t>, görev türleri ve aylık alınan dereceler dikkate alınarak Kanuna ekli I </a:t>
            </a:r>
            <a:r>
              <a:rPr lang="tr-TR" sz="2200" dirty="0" smtClean="0">
                <a:latin typeface="Times New Roman" panose="02020603050405020304" pitchFamily="18" charset="0"/>
                <a:cs typeface="Times New Roman" panose="02020603050405020304" pitchFamily="18" charset="0"/>
              </a:rPr>
              <a:t>ve II </a:t>
            </a:r>
            <a:r>
              <a:rPr lang="tr-TR" sz="2200" dirty="0">
                <a:latin typeface="Times New Roman" panose="02020603050405020304" pitchFamily="18" charset="0"/>
                <a:cs typeface="Times New Roman" panose="02020603050405020304" pitchFamily="18" charset="0"/>
              </a:rPr>
              <a:t>sayılı cetvellerde gösterilen ek gösterge rakamlarının eklenmesi </a:t>
            </a:r>
            <a:r>
              <a:rPr lang="tr-TR" sz="2200" dirty="0" smtClean="0">
                <a:latin typeface="Times New Roman" panose="02020603050405020304" pitchFamily="18" charset="0"/>
                <a:cs typeface="Times New Roman" panose="02020603050405020304" pitchFamily="18" charset="0"/>
              </a:rPr>
              <a:t>suretiyle hesaplanır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Bu </a:t>
            </a:r>
            <a:r>
              <a:rPr lang="tr-TR" sz="2200" dirty="0">
                <a:latin typeface="Times New Roman" panose="02020603050405020304" pitchFamily="18" charset="0"/>
                <a:cs typeface="Times New Roman" panose="02020603050405020304" pitchFamily="18" charset="0"/>
              </a:rPr>
              <a:t>ek göstergeler, ilgililerin belirtilen sınıf ve görevlerde bulundukları </a:t>
            </a:r>
            <a:r>
              <a:rPr lang="tr-TR" sz="2200" dirty="0" smtClean="0">
                <a:latin typeface="Times New Roman" panose="02020603050405020304" pitchFamily="18" charset="0"/>
                <a:cs typeface="Times New Roman" panose="02020603050405020304" pitchFamily="18" charset="0"/>
              </a:rPr>
              <a:t>sürece ödemelere </a:t>
            </a:r>
            <a:r>
              <a:rPr lang="tr-TR" sz="2200" dirty="0">
                <a:latin typeface="Times New Roman" panose="02020603050405020304" pitchFamily="18" charset="0"/>
                <a:cs typeface="Times New Roman" panose="02020603050405020304" pitchFamily="18" charset="0"/>
              </a:rPr>
              <a:t>esas alınıp, terfi bakımından kazanılmış hak sayılmaz</a:t>
            </a:r>
          </a:p>
          <a:p>
            <a:pPr algn="just"/>
            <a:r>
              <a:rPr lang="tr-TR" sz="2200" dirty="0" smtClean="0">
                <a:latin typeface="Times New Roman" panose="02020603050405020304" pitchFamily="18" charset="0"/>
                <a:cs typeface="Times New Roman" panose="02020603050405020304" pitchFamily="18" charset="0"/>
              </a:rPr>
              <a:t>• 1 </a:t>
            </a:r>
            <a:r>
              <a:rPr lang="tr-TR" sz="2200" dirty="0">
                <a:latin typeface="Times New Roman" panose="02020603050405020304" pitchFamily="18" charset="0"/>
                <a:cs typeface="Times New Roman" panose="02020603050405020304" pitchFamily="18" charset="0"/>
              </a:rPr>
              <a:t>2 3 ve 4 üncü dereceli idari kadrolara atananlara uygulanacak ek </a:t>
            </a:r>
            <a:r>
              <a:rPr lang="tr-TR" sz="2200" dirty="0" smtClean="0">
                <a:latin typeface="Times New Roman" panose="02020603050405020304" pitchFamily="18" charset="0"/>
                <a:cs typeface="Times New Roman" panose="02020603050405020304" pitchFamily="18" charset="0"/>
              </a:rPr>
              <a:t>göstergeler, ilgilinin </a:t>
            </a:r>
            <a:r>
              <a:rPr lang="tr-TR" sz="2200" dirty="0">
                <a:latin typeface="Times New Roman" panose="02020603050405020304" pitchFamily="18" charset="0"/>
                <a:cs typeface="Times New Roman" panose="02020603050405020304" pitchFamily="18" charset="0"/>
              </a:rPr>
              <a:t>daha önce bulunmuş oldukları kariyerleri ile ilgili sınıf veya ekli I </a:t>
            </a:r>
            <a:r>
              <a:rPr lang="tr-TR" sz="2200" dirty="0" smtClean="0">
                <a:latin typeface="Times New Roman" panose="02020603050405020304" pitchFamily="18" charset="0"/>
                <a:cs typeface="Times New Roman" panose="02020603050405020304" pitchFamily="18" charset="0"/>
              </a:rPr>
              <a:t>sayılı cetvelin </a:t>
            </a:r>
            <a:r>
              <a:rPr lang="tr-TR" sz="2200" dirty="0">
                <a:latin typeface="Times New Roman" panose="02020603050405020304" pitchFamily="18" charset="0"/>
                <a:cs typeface="Times New Roman" panose="02020603050405020304" pitchFamily="18" charset="0"/>
              </a:rPr>
              <a:t>Genel İdare hizmetleri sınıfı ( bölümünde belirtilen </a:t>
            </a:r>
            <a:r>
              <a:rPr lang="tr-TR" sz="2200" dirty="0" smtClean="0">
                <a:latin typeface="Times New Roman" panose="02020603050405020304" pitchFamily="18" charset="0"/>
                <a:cs typeface="Times New Roman" panose="02020603050405020304" pitchFamily="18" charset="0"/>
              </a:rPr>
              <a:t>görevlerdeki, kazanılmış </a:t>
            </a:r>
            <a:r>
              <a:rPr lang="tr-TR" sz="2200" dirty="0">
                <a:latin typeface="Times New Roman" panose="02020603050405020304" pitchFamily="18" charset="0"/>
                <a:cs typeface="Times New Roman" panose="02020603050405020304" pitchFamily="18" charset="0"/>
              </a:rPr>
              <a:t>hak aylık derecelerine göre alabilecekleri ek göstergelerden </a:t>
            </a:r>
            <a:r>
              <a:rPr lang="tr-TR" sz="2200" dirty="0" smtClean="0">
                <a:latin typeface="Times New Roman" panose="02020603050405020304" pitchFamily="18" charset="0"/>
                <a:cs typeface="Times New Roman" panose="02020603050405020304" pitchFamily="18" charset="0"/>
              </a:rPr>
              <a:t>düşük olamaz</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Ek </a:t>
            </a:r>
            <a:r>
              <a:rPr lang="tr-TR" sz="2200" dirty="0">
                <a:latin typeface="Times New Roman" panose="02020603050405020304" pitchFamily="18" charset="0"/>
                <a:cs typeface="Times New Roman" panose="02020603050405020304" pitchFamily="18" charset="0"/>
              </a:rPr>
              <a:t>Gösterge Aylığı, yapılan görevin kadro derecesi veya memurun </a:t>
            </a:r>
            <a:r>
              <a:rPr lang="tr-TR" sz="2200" dirty="0" smtClean="0">
                <a:latin typeface="Times New Roman" panose="02020603050405020304" pitchFamily="18" charset="0"/>
                <a:cs typeface="Times New Roman" panose="02020603050405020304" pitchFamily="18" charset="0"/>
              </a:rPr>
              <a:t>kazanılmış hak </a:t>
            </a:r>
            <a:r>
              <a:rPr lang="tr-TR" sz="2200" dirty="0">
                <a:latin typeface="Times New Roman" panose="02020603050405020304" pitchFamily="18" charset="0"/>
                <a:cs typeface="Times New Roman" panose="02020603050405020304" pitchFamily="18" charset="0"/>
              </a:rPr>
              <a:t>aylık derecesine göre I veya II sayılı ek gösterge cetvellerinde </a:t>
            </a:r>
            <a:r>
              <a:rPr lang="tr-TR" sz="2200" dirty="0" smtClean="0">
                <a:latin typeface="Times New Roman" panose="02020603050405020304" pitchFamily="18" charset="0"/>
                <a:cs typeface="Times New Roman" panose="02020603050405020304" pitchFamily="18" charset="0"/>
              </a:rPr>
              <a:t>belirlenen gösterge </a:t>
            </a:r>
            <a:r>
              <a:rPr lang="tr-TR" sz="2200" dirty="0">
                <a:latin typeface="Times New Roman" panose="02020603050405020304" pitchFamily="18" charset="0"/>
                <a:cs typeface="Times New Roman" panose="02020603050405020304" pitchFamily="18" charset="0"/>
              </a:rPr>
              <a:t>rakamının aylık katsayısı ile çarpılması sonucu bulunan </a:t>
            </a:r>
            <a:r>
              <a:rPr lang="tr-TR" sz="2200" dirty="0" smtClean="0">
                <a:latin typeface="Times New Roman" panose="02020603050405020304" pitchFamily="18" charset="0"/>
                <a:cs typeface="Times New Roman" panose="02020603050405020304" pitchFamily="18" charset="0"/>
              </a:rPr>
              <a:t>rakamdır.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Bütün </a:t>
            </a:r>
            <a:r>
              <a:rPr lang="tr-TR" sz="2200" dirty="0">
                <a:latin typeface="Times New Roman" panose="02020603050405020304" pitchFamily="18" charset="0"/>
                <a:cs typeface="Times New Roman" panose="02020603050405020304" pitchFamily="18" charset="0"/>
              </a:rPr>
              <a:t>kesintilere </a:t>
            </a:r>
            <a:r>
              <a:rPr lang="tr-TR" sz="2200" dirty="0" smtClean="0">
                <a:latin typeface="Times New Roman" panose="02020603050405020304" pitchFamily="18" charset="0"/>
                <a:cs typeface="Times New Roman" panose="02020603050405020304" pitchFamily="18" charset="0"/>
              </a:rPr>
              <a:t>tabidir.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359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843393"/>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Taban Aylığı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843394"/>
            <a:ext cx="12192000" cy="3046988"/>
          </a:xfrm>
          <a:prstGeom prst="rect">
            <a:avLst/>
          </a:prstGeom>
        </p:spPr>
        <p:txBody>
          <a:bodyPr wrap="square">
            <a:spAutoFit/>
          </a:bodyPr>
          <a:lstStyle/>
          <a:p>
            <a:pPr algn="just"/>
            <a:r>
              <a:rPr lang="tr-TR" sz="3200" dirty="0" smtClean="0">
                <a:latin typeface="Times New Roman" panose="02020603050405020304" pitchFamily="18" charset="0"/>
                <a:cs typeface="Times New Roman" panose="02020603050405020304" pitchFamily="18" charset="0"/>
              </a:rPr>
              <a:t>• 375 </a:t>
            </a:r>
            <a:r>
              <a:rPr lang="tr-TR" sz="3200" dirty="0">
                <a:latin typeface="Times New Roman" panose="02020603050405020304" pitchFamily="18" charset="0"/>
                <a:cs typeface="Times New Roman" panose="02020603050405020304" pitchFamily="18" charset="0"/>
              </a:rPr>
              <a:t>sayılı Kanun Hükmünde Kararnamenin </a:t>
            </a:r>
            <a:r>
              <a:rPr lang="tr-TR" sz="3200" dirty="0" smtClean="0">
                <a:latin typeface="Times New Roman" panose="02020603050405020304" pitchFamily="18" charset="0"/>
                <a:cs typeface="Times New Roman" panose="02020603050405020304" pitchFamily="18" charset="0"/>
              </a:rPr>
              <a:t>1/A </a:t>
            </a:r>
            <a:r>
              <a:rPr lang="tr-TR" sz="3200" dirty="0">
                <a:latin typeface="Times New Roman" panose="02020603050405020304" pitchFamily="18" charset="0"/>
                <a:cs typeface="Times New Roman" panose="02020603050405020304" pitchFamily="18" charset="0"/>
              </a:rPr>
              <a:t>maddesi ile </a:t>
            </a:r>
            <a:r>
              <a:rPr lang="tr-TR" sz="3200" dirty="0" smtClean="0">
                <a:latin typeface="Times New Roman" panose="02020603050405020304" pitchFamily="18" charset="0"/>
                <a:cs typeface="Times New Roman" panose="02020603050405020304" pitchFamily="18" charset="0"/>
              </a:rPr>
              <a:t>düzenlenmiştir. Bütün </a:t>
            </a:r>
            <a:r>
              <a:rPr lang="tr-TR" sz="3200" dirty="0">
                <a:latin typeface="Times New Roman" panose="02020603050405020304" pitchFamily="18" charset="0"/>
                <a:cs typeface="Times New Roman" panose="02020603050405020304" pitchFamily="18" charset="0"/>
              </a:rPr>
              <a:t>memurlar için </a:t>
            </a:r>
            <a:r>
              <a:rPr lang="tr-TR" sz="3200" dirty="0" smtClean="0">
                <a:latin typeface="Times New Roman" panose="02020603050405020304" pitchFamily="18" charset="0"/>
                <a:cs typeface="Times New Roman" panose="02020603050405020304" pitchFamily="18" charset="0"/>
              </a:rPr>
              <a:t>1.000 </a:t>
            </a:r>
            <a:r>
              <a:rPr lang="tr-TR" sz="3200" dirty="0">
                <a:latin typeface="Times New Roman" panose="02020603050405020304" pitchFamily="18" charset="0"/>
                <a:cs typeface="Times New Roman" panose="02020603050405020304" pitchFamily="18" charset="0"/>
              </a:rPr>
              <a:t>olan taban aylık göstergesinin, taban aylık </a:t>
            </a:r>
            <a:r>
              <a:rPr lang="tr-TR" sz="3200" dirty="0" smtClean="0">
                <a:latin typeface="Times New Roman" panose="02020603050405020304" pitchFamily="18" charset="0"/>
                <a:cs typeface="Times New Roman" panose="02020603050405020304" pitchFamily="18" charset="0"/>
              </a:rPr>
              <a:t>katsayısı ile </a:t>
            </a:r>
            <a:r>
              <a:rPr lang="tr-TR" sz="3200" dirty="0">
                <a:latin typeface="Times New Roman" panose="02020603050405020304" pitchFamily="18" charset="0"/>
                <a:cs typeface="Times New Roman" panose="02020603050405020304" pitchFamily="18" charset="0"/>
              </a:rPr>
              <a:t>çarpılması </a:t>
            </a:r>
            <a:r>
              <a:rPr lang="tr-TR" sz="3200" dirty="0" smtClean="0">
                <a:latin typeface="Times New Roman" panose="02020603050405020304" pitchFamily="18" charset="0"/>
                <a:cs typeface="Times New Roman" panose="02020603050405020304" pitchFamily="18" charset="0"/>
              </a:rPr>
              <a:t>(1.000 </a:t>
            </a:r>
            <a:r>
              <a:rPr lang="tr-TR" sz="3200" dirty="0">
                <a:latin typeface="Times New Roman" panose="02020603050405020304" pitchFamily="18" charset="0"/>
                <a:cs typeface="Times New Roman" panose="02020603050405020304" pitchFamily="18" charset="0"/>
              </a:rPr>
              <a:t>x </a:t>
            </a:r>
            <a:r>
              <a:rPr lang="tr-TR" sz="3200" dirty="0" smtClean="0">
                <a:latin typeface="Times New Roman" panose="02020603050405020304" pitchFamily="18" charset="0"/>
                <a:cs typeface="Times New Roman" panose="02020603050405020304" pitchFamily="18" charset="0"/>
              </a:rPr>
              <a:t>3,68518= 3.685,18TL) sonucunda </a:t>
            </a:r>
            <a:r>
              <a:rPr lang="tr-TR" sz="3200" dirty="0">
                <a:latin typeface="Times New Roman" panose="02020603050405020304" pitchFamily="18" charset="0"/>
                <a:cs typeface="Times New Roman" panose="02020603050405020304" pitchFamily="18" charset="0"/>
              </a:rPr>
              <a:t>bulunan </a:t>
            </a:r>
            <a:r>
              <a:rPr lang="tr-TR" sz="3200" dirty="0" smtClean="0">
                <a:latin typeface="Times New Roman" panose="02020603050405020304" pitchFamily="18" charset="0"/>
                <a:cs typeface="Times New Roman" panose="02020603050405020304" pitchFamily="18" charset="0"/>
              </a:rPr>
              <a:t>tutardır.</a:t>
            </a:r>
          </a:p>
          <a:p>
            <a:pPr algn="just"/>
            <a:endParaRPr lang="tr-TR" sz="3200" dirty="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•Bütün </a:t>
            </a:r>
            <a:r>
              <a:rPr lang="tr-TR" sz="3200" dirty="0">
                <a:latin typeface="Times New Roman" panose="02020603050405020304" pitchFamily="18" charset="0"/>
                <a:cs typeface="Times New Roman" panose="02020603050405020304" pitchFamily="18" charset="0"/>
              </a:rPr>
              <a:t>kesintilere tabidir</a:t>
            </a:r>
          </a:p>
        </p:txBody>
      </p:sp>
    </p:spTree>
    <p:extLst>
      <p:ext uri="{BB962C8B-B14F-4D97-AF65-F5344CB8AC3E}">
        <p14:creationId xmlns:p14="http://schemas.microsoft.com/office/powerpoint/2010/main" val="415132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757083"/>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Kıdem Aylığı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757084"/>
            <a:ext cx="12175957" cy="4401205"/>
          </a:xfrm>
          <a:prstGeom prst="rect">
            <a:avLst/>
          </a:prstGeom>
        </p:spPr>
        <p:txBody>
          <a:bodyPr wrap="square">
            <a:spAutoFit/>
          </a:bodyPr>
          <a:lstStyle/>
          <a:p>
            <a:r>
              <a:rPr lang="tr-TR" sz="2800" dirty="0" smtClean="0">
                <a:latin typeface="Times New Roman" panose="02020603050405020304" pitchFamily="18" charset="0"/>
                <a:cs typeface="Times New Roman" panose="02020603050405020304" pitchFamily="18" charset="0"/>
              </a:rPr>
              <a:t>• 375 </a:t>
            </a:r>
            <a:r>
              <a:rPr lang="tr-TR" sz="2800" dirty="0">
                <a:latin typeface="Times New Roman" panose="02020603050405020304" pitchFamily="18" charset="0"/>
                <a:cs typeface="Times New Roman" panose="02020603050405020304" pitchFamily="18" charset="0"/>
              </a:rPr>
              <a:t>sayılı Kanun Hükmünde Kararnamenin 1 /A maddesi ile düzenlenmiştir </a:t>
            </a:r>
            <a:r>
              <a:rPr lang="tr-TR" sz="2800" dirty="0" smtClean="0">
                <a:latin typeface="Times New Roman" panose="02020603050405020304" pitchFamily="18" charset="0"/>
                <a:cs typeface="Times New Roman" panose="02020603050405020304" pitchFamily="18" charset="0"/>
              </a:rPr>
              <a:t>Her bir </a:t>
            </a:r>
            <a:r>
              <a:rPr lang="tr-TR" sz="2800" dirty="0">
                <a:latin typeface="Times New Roman" panose="02020603050405020304" pitchFamily="18" charset="0"/>
                <a:cs typeface="Times New Roman" panose="02020603050405020304" pitchFamily="18" charset="0"/>
              </a:rPr>
              <a:t>tam kıdem yılı ile 20 gösterge rakamının çarpılması sonucu bulunan </a:t>
            </a:r>
            <a:r>
              <a:rPr lang="tr-TR" sz="2800" dirty="0" smtClean="0">
                <a:latin typeface="Times New Roman" panose="02020603050405020304" pitchFamily="18" charset="0"/>
                <a:cs typeface="Times New Roman" panose="02020603050405020304" pitchFamily="18" charset="0"/>
              </a:rPr>
              <a:t>toplam gösterge </a:t>
            </a:r>
            <a:r>
              <a:rPr lang="tr-TR" sz="2800" dirty="0">
                <a:latin typeface="Times New Roman" panose="02020603050405020304" pitchFamily="18" charset="0"/>
                <a:cs typeface="Times New Roman" panose="02020603050405020304" pitchFamily="18" charset="0"/>
              </a:rPr>
              <a:t>rakamının, aylık katsayısı ile çarpılması sonucu bulunan tutardır Bütün</a:t>
            </a:r>
          </a:p>
          <a:p>
            <a:r>
              <a:rPr lang="tr-TR" sz="2800" dirty="0">
                <a:latin typeface="Times New Roman" panose="02020603050405020304" pitchFamily="18" charset="0"/>
                <a:cs typeface="Times New Roman" panose="02020603050405020304" pitchFamily="18" charset="0"/>
              </a:rPr>
              <a:t>kesintilere </a:t>
            </a:r>
            <a:r>
              <a:rPr lang="tr-TR" sz="2800" dirty="0" smtClean="0">
                <a:latin typeface="Times New Roman" panose="02020603050405020304" pitchFamily="18" charset="0"/>
                <a:cs typeface="Times New Roman" panose="02020603050405020304" pitchFamily="18" charset="0"/>
              </a:rPr>
              <a:t>tabidir.</a:t>
            </a:r>
            <a:endParaRPr lang="tr-TR" sz="2800" dirty="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Örneğin </a:t>
            </a:r>
            <a:r>
              <a:rPr lang="tr-TR" sz="2800" dirty="0">
                <a:latin typeface="Times New Roman" panose="02020603050405020304" pitchFamily="18" charset="0"/>
                <a:cs typeface="Times New Roman" panose="02020603050405020304" pitchFamily="18" charset="0"/>
              </a:rPr>
              <a:t>22 yıl kıdemi olan bir memurun kıdem aylığını </a:t>
            </a:r>
            <a:r>
              <a:rPr lang="tr-TR" sz="2800" dirty="0" smtClean="0">
                <a:latin typeface="Times New Roman" panose="02020603050405020304" pitchFamily="18" charset="0"/>
                <a:cs typeface="Times New Roman" panose="02020603050405020304" pitchFamily="18" charset="0"/>
              </a:rPr>
              <a:t>hesaplarsak</a:t>
            </a:r>
          </a:p>
          <a:p>
            <a:r>
              <a:rPr lang="tr-TR" sz="280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22 </a:t>
            </a:r>
            <a:r>
              <a:rPr lang="tr-TR" sz="2800" dirty="0">
                <a:latin typeface="Times New Roman" panose="02020603050405020304" pitchFamily="18" charset="0"/>
                <a:cs typeface="Times New Roman" panose="02020603050405020304" pitchFamily="18" charset="0"/>
              </a:rPr>
              <a:t>x 20 </a:t>
            </a:r>
            <a:r>
              <a:rPr lang="tr-TR" sz="2800" smtClean="0">
                <a:latin typeface="Times New Roman" panose="02020603050405020304" pitchFamily="18" charset="0"/>
                <a:cs typeface="Times New Roman" panose="02020603050405020304" pitchFamily="18" charset="0"/>
              </a:rPr>
              <a:t>x 0</a:t>
            </a:r>
            <a:r>
              <a:rPr lang="tr-TR" sz="2800" smtClean="0">
                <a:latin typeface="Times New Roman" panose="02020603050405020304" pitchFamily="18" charset="0"/>
                <a:cs typeface="Times New Roman" panose="02020603050405020304" pitchFamily="18" charset="0"/>
              </a:rPr>
              <a:t>, </a:t>
            </a:r>
            <a:r>
              <a:rPr lang="tr-TR" sz="2800" smtClean="0">
                <a:latin typeface="Times New Roman" panose="02020603050405020304" pitchFamily="18" charset="0"/>
                <a:cs typeface="Times New Roman" panose="02020603050405020304" pitchFamily="18" charset="0"/>
              </a:rPr>
              <a:t>235445 = </a:t>
            </a:r>
            <a:r>
              <a:rPr lang="tr-TR" sz="2800" dirty="0" smtClean="0">
                <a:latin typeface="Times New Roman" panose="02020603050405020304" pitchFamily="18" charset="0"/>
                <a:cs typeface="Times New Roman" panose="02020603050405020304" pitchFamily="18" charset="0"/>
              </a:rPr>
              <a:t>103,59 TL </a:t>
            </a:r>
            <a:r>
              <a:rPr lang="tr-TR" sz="2800" dirty="0">
                <a:latin typeface="Times New Roman" panose="02020603050405020304" pitchFamily="18" charset="0"/>
                <a:cs typeface="Times New Roman" panose="02020603050405020304" pitchFamily="18" charset="0"/>
              </a:rPr>
              <a:t>olduğunu </a:t>
            </a:r>
            <a:r>
              <a:rPr lang="tr-TR" sz="2800" dirty="0" smtClean="0">
                <a:latin typeface="Times New Roman" panose="02020603050405020304" pitchFamily="18" charset="0"/>
                <a:cs typeface="Times New Roman" panose="02020603050405020304" pitchFamily="18" charset="0"/>
              </a:rPr>
              <a:t>görürüz.</a:t>
            </a:r>
            <a:endParaRPr lang="tr-TR" sz="2800" dirty="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Kıdem </a:t>
            </a:r>
            <a:r>
              <a:rPr lang="tr-TR" sz="2800" dirty="0">
                <a:latin typeface="Times New Roman" panose="02020603050405020304" pitchFamily="18" charset="0"/>
                <a:cs typeface="Times New Roman" panose="02020603050405020304" pitchFamily="18" charset="0"/>
              </a:rPr>
              <a:t>yılının tespitinde, kazanılmış hak aylık derece ve kademesinin </a:t>
            </a:r>
            <a:r>
              <a:rPr lang="tr-TR" sz="2800" dirty="0" smtClean="0">
                <a:latin typeface="Times New Roman" panose="02020603050405020304" pitchFamily="18" charset="0"/>
                <a:cs typeface="Times New Roman" panose="02020603050405020304" pitchFamily="18" charset="0"/>
              </a:rPr>
              <a:t>hesabında değerlendirilen </a:t>
            </a:r>
            <a:r>
              <a:rPr lang="tr-TR" sz="2800" dirty="0">
                <a:latin typeface="Times New Roman" panose="02020603050405020304" pitchFamily="18" charset="0"/>
                <a:cs typeface="Times New Roman" panose="02020603050405020304" pitchFamily="18" charset="0"/>
              </a:rPr>
              <a:t>süreler esas alınır 25 yıl ve üzeri kıdeme sahip olanlara </a:t>
            </a:r>
            <a:r>
              <a:rPr lang="tr-TR" sz="2800" dirty="0" smtClean="0">
                <a:latin typeface="Times New Roman" panose="02020603050405020304" pitchFamily="18" charset="0"/>
                <a:cs typeface="Times New Roman" panose="02020603050405020304" pitchFamily="18" charset="0"/>
              </a:rPr>
              <a:t>500 gösterge </a:t>
            </a:r>
            <a:r>
              <a:rPr lang="tr-TR" sz="2800" dirty="0">
                <a:latin typeface="Times New Roman" panose="02020603050405020304" pitchFamily="18" charset="0"/>
                <a:cs typeface="Times New Roman" panose="02020603050405020304" pitchFamily="18" charset="0"/>
              </a:rPr>
              <a:t>rakamı üzerinden kıdem aylığı ödenir 25 yılın üstü dikkate </a:t>
            </a:r>
            <a:r>
              <a:rPr lang="tr-TR" sz="2800" dirty="0" smtClean="0">
                <a:latin typeface="Times New Roman" panose="02020603050405020304" pitchFamily="18" charset="0"/>
                <a:cs typeface="Times New Roman" panose="02020603050405020304" pitchFamily="18" charset="0"/>
              </a:rPr>
              <a:t>alınmaz.</a:t>
            </a:r>
            <a:endParaRPr lang="tr-TR" sz="2800" dirty="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Bütün </a:t>
            </a:r>
            <a:r>
              <a:rPr lang="tr-TR" sz="2800" dirty="0">
                <a:latin typeface="Times New Roman" panose="02020603050405020304" pitchFamily="18" charset="0"/>
                <a:cs typeface="Times New Roman" panose="02020603050405020304" pitchFamily="18" charset="0"/>
              </a:rPr>
              <a:t>kesintilere </a:t>
            </a:r>
            <a:r>
              <a:rPr lang="tr-TR" sz="2800" dirty="0" smtClean="0">
                <a:latin typeface="Times New Roman" panose="02020603050405020304" pitchFamily="18" charset="0"/>
                <a:cs typeface="Times New Roman" panose="02020603050405020304" pitchFamily="18" charset="0"/>
              </a:rPr>
              <a:t>tabidir.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614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3">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727586"/>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Zamlar (Yan Ödeme)</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843394"/>
            <a:ext cx="12192000" cy="440120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657 sayılı </a:t>
            </a:r>
            <a:r>
              <a:rPr lang="tr-TR" sz="2000" dirty="0">
                <a:latin typeface="Times New Roman" panose="02020603050405020304" pitchFamily="18" charset="0"/>
                <a:cs typeface="Times New Roman" panose="02020603050405020304" pitchFamily="18" charset="0"/>
              </a:rPr>
              <a:t>Kanunun </a:t>
            </a:r>
            <a:r>
              <a:rPr lang="tr-TR" sz="2000" dirty="0" smtClean="0">
                <a:latin typeface="Times New Roman" panose="02020603050405020304" pitchFamily="18" charset="0"/>
                <a:cs typeface="Times New Roman" panose="02020603050405020304" pitchFamily="18" charset="0"/>
              </a:rPr>
              <a:t>152’nci </a:t>
            </a:r>
            <a:r>
              <a:rPr lang="tr-TR" sz="2000" dirty="0">
                <a:latin typeface="Times New Roman" panose="02020603050405020304" pitchFamily="18" charset="0"/>
                <a:cs typeface="Times New Roman" panose="02020603050405020304" pitchFamily="18" charset="0"/>
              </a:rPr>
              <a:t>maddesi ile tanımlanmış ve açıklanmıştır</a:t>
            </a:r>
          </a:p>
          <a:p>
            <a:pPr algn="just"/>
            <a:r>
              <a:rPr lang="tr-TR" sz="2000" dirty="0" smtClean="0">
                <a:latin typeface="Times New Roman" panose="02020603050405020304" pitchFamily="18" charset="0"/>
                <a:cs typeface="Times New Roman" panose="02020603050405020304" pitchFamily="18" charset="0"/>
              </a:rPr>
              <a:t> a) Niteliği ve çalışma şartları bakımından güç olan işlerde çalışanlara iş güçlüğü  zammı,</a:t>
            </a:r>
          </a:p>
          <a:p>
            <a:pPr algn="just"/>
            <a:r>
              <a:rPr lang="tr-TR" sz="2000" dirty="0" smtClean="0">
                <a:latin typeface="Times New Roman" panose="02020603050405020304" pitchFamily="18" charset="0"/>
                <a:cs typeface="Times New Roman" panose="02020603050405020304" pitchFamily="18" charset="0"/>
              </a:rPr>
              <a:t> b) Hayat ve sağlık için tehlike arz eden hizmetlerde çalışanlara iş riski zammı,</a:t>
            </a:r>
          </a:p>
          <a:p>
            <a:pPr algn="just"/>
            <a:r>
              <a:rPr lang="tr-TR" sz="2000" dirty="0" smtClean="0">
                <a:latin typeface="Times New Roman" panose="02020603050405020304" pitchFamily="18" charset="0"/>
                <a:cs typeface="Times New Roman" panose="02020603050405020304" pitchFamily="18" charset="0"/>
              </a:rPr>
              <a:t> c) Sayıştay'a hesap vermekle yükümlü olan saymanlarla, vezne açığından malen sorumlu olan veznedar ve diğer görevlilere mali sorumluluk zammı,</a:t>
            </a:r>
          </a:p>
          <a:p>
            <a:pPr algn="just"/>
            <a:r>
              <a:rPr lang="tr-TR" sz="2000" dirty="0" smtClean="0">
                <a:latin typeface="Times New Roman" panose="02020603050405020304" pitchFamily="18" charset="0"/>
                <a:cs typeface="Times New Roman" panose="02020603050405020304" pitchFamily="18" charset="0"/>
              </a:rPr>
              <a:t> d) Temininde, görevde tutulmasında veya belli yerlerde istihdam edilmesinde güçlük bulunan elemanlar için temininde güçlük zammı ödenir.</a:t>
            </a:r>
          </a:p>
          <a:p>
            <a:pPr algn="just"/>
            <a:r>
              <a:rPr lang="tr-TR" sz="2000" dirty="0" smtClean="0">
                <a:latin typeface="Times New Roman" panose="02020603050405020304" pitchFamily="18" charset="0"/>
                <a:cs typeface="Times New Roman" panose="02020603050405020304" pitchFamily="18" charset="0"/>
              </a:rPr>
              <a:t>• Madde </a:t>
            </a:r>
            <a:r>
              <a:rPr lang="tr-TR" sz="2000" dirty="0">
                <a:latin typeface="Times New Roman" panose="02020603050405020304" pitchFamily="18" charset="0"/>
                <a:cs typeface="Times New Roman" panose="02020603050405020304" pitchFamily="18" charset="0"/>
              </a:rPr>
              <a:t>hükmü gereği yılda bir kez çıkarılıp Cumhurbaşkanınca 09 07 2018 </a:t>
            </a:r>
            <a:r>
              <a:rPr lang="tr-TR" sz="2000" dirty="0" smtClean="0">
                <a:latin typeface="Times New Roman" panose="02020603050405020304" pitchFamily="18" charset="0"/>
                <a:cs typeface="Times New Roman" panose="02020603050405020304" pitchFamily="18" charset="0"/>
              </a:rPr>
              <a:t>tarihi öncesi </a:t>
            </a:r>
            <a:r>
              <a:rPr lang="tr-TR" sz="2000" dirty="0">
                <a:latin typeface="Times New Roman" panose="02020603050405020304" pitchFamily="18" charset="0"/>
                <a:cs typeface="Times New Roman" panose="02020603050405020304" pitchFamily="18" charset="0"/>
              </a:rPr>
              <a:t>Bakanlar Kurulunca) yürürlüğe </a:t>
            </a:r>
            <a:r>
              <a:rPr lang="tr-TR" sz="2000" dirty="0" smtClean="0">
                <a:latin typeface="Times New Roman" panose="02020603050405020304" pitchFamily="18" charset="0"/>
                <a:cs typeface="Times New Roman" panose="02020603050405020304" pitchFamily="18" charset="0"/>
              </a:rPr>
              <a:t>konulan “Memurlara </a:t>
            </a:r>
            <a:r>
              <a:rPr lang="tr-TR" sz="2000" dirty="0">
                <a:latin typeface="Times New Roman" panose="02020603050405020304" pitchFamily="18" charset="0"/>
                <a:cs typeface="Times New Roman" panose="02020603050405020304" pitchFamily="18" charset="0"/>
              </a:rPr>
              <a:t>Ödenecek Zam </a:t>
            </a:r>
            <a:r>
              <a:rPr lang="tr-TR" sz="2000" dirty="0" smtClean="0">
                <a:latin typeface="Times New Roman" panose="02020603050405020304" pitchFamily="18" charset="0"/>
                <a:cs typeface="Times New Roman" panose="02020603050405020304" pitchFamily="18" charset="0"/>
              </a:rPr>
              <a:t>ve Tazminatlara </a:t>
            </a:r>
            <a:r>
              <a:rPr lang="tr-TR" sz="2000" dirty="0">
                <a:latin typeface="Times New Roman" panose="02020603050405020304" pitchFamily="18" charset="0"/>
                <a:cs typeface="Times New Roman" panose="02020603050405020304" pitchFamily="18" charset="0"/>
              </a:rPr>
              <a:t>İlişkin Kararlar</a:t>
            </a:r>
            <a:r>
              <a:rPr lang="tr-TR" sz="2000" dirty="0" smtClean="0">
                <a:latin typeface="Times New Roman" panose="02020603050405020304" pitchFamily="18" charset="0"/>
                <a:cs typeface="Times New Roman" panose="02020603050405020304" pitchFamily="18" charset="0"/>
              </a:rPr>
              <a:t>” (Yan </a:t>
            </a:r>
            <a:r>
              <a:rPr lang="tr-TR" sz="2000" dirty="0">
                <a:latin typeface="Times New Roman" panose="02020603050405020304" pitchFamily="18" charset="0"/>
                <a:cs typeface="Times New Roman" panose="02020603050405020304" pitchFamily="18" charset="0"/>
              </a:rPr>
              <a:t>Ödeme Kararnameleri) ile yapılan </a:t>
            </a:r>
            <a:r>
              <a:rPr lang="tr-TR" sz="2000" dirty="0" smtClean="0">
                <a:latin typeface="Times New Roman" panose="02020603050405020304" pitchFamily="18" charset="0"/>
                <a:cs typeface="Times New Roman" panose="02020603050405020304" pitchFamily="18" charset="0"/>
              </a:rPr>
              <a:t>görevin unvanı </a:t>
            </a:r>
            <a:r>
              <a:rPr lang="tr-TR" sz="2000" dirty="0">
                <a:latin typeface="Times New Roman" panose="02020603050405020304" pitchFamily="18" charset="0"/>
                <a:cs typeface="Times New Roman" panose="02020603050405020304" pitchFamily="18" charset="0"/>
              </a:rPr>
              <a:t>ve derecesine göre, memura ödenecek zamların gösterge </a:t>
            </a:r>
            <a:r>
              <a:rPr lang="tr-TR" sz="2000" dirty="0" smtClean="0">
                <a:latin typeface="Times New Roman" panose="02020603050405020304" pitchFamily="18" charset="0"/>
                <a:cs typeface="Times New Roman" panose="02020603050405020304" pitchFamily="18" charset="0"/>
              </a:rPr>
              <a:t>puanları belirlenmektedir </a:t>
            </a:r>
            <a:r>
              <a:rPr lang="tr-TR" sz="2000" dirty="0">
                <a:latin typeface="Times New Roman" panose="02020603050405020304" pitchFamily="18" charset="0"/>
                <a:cs typeface="Times New Roman" panose="02020603050405020304" pitchFamily="18" charset="0"/>
              </a:rPr>
              <a:t>Kararda ilgili personele ödenmesi öngörülen iş güçlüğü zammı, </a:t>
            </a:r>
            <a:r>
              <a:rPr lang="tr-TR" sz="2000" dirty="0" smtClean="0">
                <a:latin typeface="Times New Roman" panose="02020603050405020304" pitchFamily="18" charset="0"/>
                <a:cs typeface="Times New Roman" panose="02020603050405020304" pitchFamily="18" charset="0"/>
              </a:rPr>
              <a:t>iş riski </a:t>
            </a:r>
            <a:r>
              <a:rPr lang="tr-TR" sz="2000" dirty="0">
                <a:latin typeface="Times New Roman" panose="02020603050405020304" pitchFamily="18" charset="0"/>
                <a:cs typeface="Times New Roman" panose="02020603050405020304" pitchFamily="18" charset="0"/>
              </a:rPr>
              <a:t>zammı, eleman temininde güçlük zammı ve mali sorumluluk </a:t>
            </a:r>
            <a:r>
              <a:rPr lang="tr-TR" sz="2000" dirty="0" smtClean="0">
                <a:latin typeface="Times New Roman" panose="02020603050405020304" pitchFamily="18" charset="0"/>
                <a:cs typeface="Times New Roman" panose="02020603050405020304" pitchFamily="18" charset="0"/>
              </a:rPr>
              <a:t>zammı puanlarının </a:t>
            </a:r>
            <a:r>
              <a:rPr lang="tr-TR" sz="2000" dirty="0">
                <a:latin typeface="Times New Roman" panose="02020603050405020304" pitchFamily="18" charset="0"/>
                <a:cs typeface="Times New Roman" panose="02020603050405020304" pitchFamily="18" charset="0"/>
              </a:rPr>
              <a:t>toplanması sonucu, ödenecek yan ödeme puanı </a:t>
            </a:r>
            <a:r>
              <a:rPr lang="tr-TR" sz="2000" dirty="0" smtClean="0">
                <a:latin typeface="Times New Roman" panose="02020603050405020304" pitchFamily="18" charset="0"/>
                <a:cs typeface="Times New Roman" panose="02020603050405020304" pitchFamily="18" charset="0"/>
              </a:rPr>
              <a:t>göstergesi belirlenmektedir.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Kararda </a:t>
            </a:r>
            <a:r>
              <a:rPr lang="tr-TR" sz="2000" dirty="0">
                <a:latin typeface="Times New Roman" panose="02020603050405020304" pitchFamily="18" charset="0"/>
                <a:cs typeface="Times New Roman" panose="02020603050405020304" pitchFamily="18" charset="0"/>
              </a:rPr>
              <a:t>yer alan gösterge puanlarının yan ödeme katsayısı ile çarpılması </a:t>
            </a:r>
            <a:r>
              <a:rPr lang="tr-TR" sz="2000" dirty="0" smtClean="0">
                <a:latin typeface="Times New Roman" panose="02020603050405020304" pitchFamily="18" charset="0"/>
                <a:cs typeface="Times New Roman" panose="02020603050405020304" pitchFamily="18" charset="0"/>
              </a:rPr>
              <a:t>sonucu bulunan </a:t>
            </a:r>
            <a:r>
              <a:rPr lang="tr-TR" sz="2000" dirty="0">
                <a:latin typeface="Times New Roman" panose="02020603050405020304" pitchFamily="18" charset="0"/>
                <a:cs typeface="Times New Roman" panose="02020603050405020304" pitchFamily="18" charset="0"/>
              </a:rPr>
              <a:t>rakam yan ödeme </a:t>
            </a:r>
            <a:r>
              <a:rPr lang="tr-TR" sz="2000" dirty="0" smtClean="0">
                <a:latin typeface="Times New Roman" panose="02020603050405020304" pitchFamily="18" charset="0"/>
                <a:cs typeface="Times New Roman" panose="02020603050405020304" pitchFamily="18" charset="0"/>
              </a:rPr>
              <a:t>tutarıdır. </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Gelir </a:t>
            </a:r>
            <a:r>
              <a:rPr lang="tr-TR" sz="2000" dirty="0">
                <a:latin typeface="Times New Roman" panose="02020603050405020304" pitchFamily="18" charset="0"/>
                <a:cs typeface="Times New Roman" panose="02020603050405020304" pitchFamily="18" charset="0"/>
              </a:rPr>
              <a:t>vergisi ve damga vergisi kesintisi </a:t>
            </a:r>
            <a:r>
              <a:rPr lang="tr-TR" sz="2000" dirty="0" smtClean="0">
                <a:latin typeface="Times New Roman" panose="02020603050405020304" pitchFamily="18" charset="0"/>
                <a:cs typeface="Times New Roman" panose="02020603050405020304" pitchFamily="18" charset="0"/>
              </a:rPr>
              <a:t>yapılır.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287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a:solidFill>
                  <a:schemeClr val="bg1"/>
                </a:solidFill>
                <a:latin typeface="Times New Roman" panose="02020603050405020304" pitchFamily="18" charset="0"/>
                <a:cs typeface="Times New Roman" panose="02020603050405020304" pitchFamily="18" charset="0"/>
              </a:rPr>
              <a:t>Tazminatlar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76600" y="665141"/>
            <a:ext cx="12115400" cy="4893647"/>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 Kanunun </a:t>
            </a:r>
            <a:r>
              <a:rPr lang="tr-TR" sz="2400" dirty="0">
                <a:latin typeface="Times New Roman" panose="02020603050405020304" pitchFamily="18" charset="0"/>
                <a:cs typeface="Times New Roman" panose="02020603050405020304" pitchFamily="18" charset="0"/>
              </a:rPr>
              <a:t>152 maddesi ile görev türleri itibariyle tavan oranları </a:t>
            </a:r>
            <a:r>
              <a:rPr lang="tr-TR" sz="2400" dirty="0" smtClean="0">
                <a:latin typeface="Times New Roman" panose="02020603050405020304" pitchFamily="18" charset="0"/>
                <a:cs typeface="Times New Roman" panose="02020603050405020304" pitchFamily="18" charset="0"/>
              </a:rPr>
              <a:t>ve Cumhurbaşkanınca </a:t>
            </a:r>
            <a:r>
              <a:rPr lang="tr-TR" sz="2400" dirty="0">
                <a:latin typeface="Times New Roman" panose="02020603050405020304" pitchFamily="18" charset="0"/>
                <a:cs typeface="Times New Roman" panose="02020603050405020304" pitchFamily="18" charset="0"/>
              </a:rPr>
              <a:t>(Bakanlar Kurulunca) yürürlüğe konulan “</a:t>
            </a:r>
            <a:r>
              <a:rPr lang="tr-TR" sz="2400" dirty="0" smtClean="0">
                <a:latin typeface="Times New Roman" panose="02020603050405020304" pitchFamily="18" charset="0"/>
                <a:cs typeface="Times New Roman" panose="02020603050405020304" pitchFamily="18" charset="0"/>
              </a:rPr>
              <a:t>Memurlara Ödenecek </a:t>
            </a:r>
            <a:r>
              <a:rPr lang="tr-TR" sz="2400" dirty="0">
                <a:latin typeface="Times New Roman" panose="02020603050405020304" pitchFamily="18" charset="0"/>
                <a:cs typeface="Times New Roman" panose="02020603050405020304" pitchFamily="18" charset="0"/>
              </a:rPr>
              <a:t>Zam ve Tazminatlara İlişkin </a:t>
            </a:r>
            <a:r>
              <a:rPr lang="tr-TR" sz="2400" dirty="0" smtClean="0">
                <a:latin typeface="Times New Roman" panose="02020603050405020304" pitchFamily="18" charset="0"/>
                <a:cs typeface="Times New Roman" panose="02020603050405020304" pitchFamily="18" charset="0"/>
              </a:rPr>
              <a:t>Kararlar” (Yan </a:t>
            </a:r>
            <a:r>
              <a:rPr lang="tr-TR" sz="2400" dirty="0">
                <a:latin typeface="Times New Roman" panose="02020603050405020304" pitchFamily="18" charset="0"/>
                <a:cs typeface="Times New Roman" panose="02020603050405020304" pitchFamily="18" charset="0"/>
              </a:rPr>
              <a:t>Ödeme Kararnameleri) </a:t>
            </a:r>
            <a:r>
              <a:rPr lang="tr-TR" sz="2400" dirty="0" smtClean="0">
                <a:latin typeface="Times New Roman" panose="02020603050405020304" pitchFamily="18" charset="0"/>
                <a:cs typeface="Times New Roman" panose="02020603050405020304" pitchFamily="18" charset="0"/>
              </a:rPr>
              <a:t>ile görev </a:t>
            </a:r>
            <a:r>
              <a:rPr lang="tr-TR" sz="2400" dirty="0">
                <a:latin typeface="Times New Roman" panose="02020603050405020304" pitchFamily="18" charset="0"/>
                <a:cs typeface="Times New Roman" panose="02020603050405020304" pitchFamily="18" charset="0"/>
              </a:rPr>
              <a:t>türleri ve dereceler itibariyle uygulanacak oranları belirlenen ve özel </a:t>
            </a:r>
            <a:r>
              <a:rPr lang="tr-TR" sz="2400" dirty="0" smtClean="0">
                <a:latin typeface="Times New Roman" panose="02020603050405020304" pitchFamily="18" charset="0"/>
                <a:cs typeface="Times New Roman" panose="02020603050405020304" pitchFamily="18" charset="0"/>
              </a:rPr>
              <a:t>hizmet tazminatı</a:t>
            </a:r>
            <a:r>
              <a:rPr lang="tr-TR" sz="2400" dirty="0">
                <a:latin typeface="Times New Roman" panose="02020603050405020304" pitchFamily="18" charset="0"/>
                <a:cs typeface="Times New Roman" panose="02020603050405020304" pitchFamily="18" charset="0"/>
              </a:rPr>
              <a:t>, eğitim öğretim tazminatı, din hizmetleri tazminatı, emniyet hizmetleri</a:t>
            </a:r>
          </a:p>
          <a:p>
            <a:pPr algn="just"/>
            <a:r>
              <a:rPr lang="tr-TR" sz="2400" dirty="0">
                <a:latin typeface="Times New Roman" panose="02020603050405020304" pitchFamily="18" charset="0"/>
                <a:cs typeface="Times New Roman" panose="02020603050405020304" pitchFamily="18" charset="0"/>
              </a:rPr>
              <a:t>tazminatı, mülki idare amirliği özel hizmet tazminatı, adalet hizmetleri </a:t>
            </a:r>
            <a:r>
              <a:rPr lang="tr-TR" sz="2400" dirty="0" smtClean="0">
                <a:latin typeface="Times New Roman" panose="02020603050405020304" pitchFamily="18" charset="0"/>
                <a:cs typeface="Times New Roman" panose="02020603050405020304" pitchFamily="18" charset="0"/>
              </a:rPr>
              <a:t>tazminatı, denetim </a:t>
            </a:r>
            <a:r>
              <a:rPr lang="tr-TR" sz="2400" dirty="0">
                <a:latin typeface="Times New Roman" panose="02020603050405020304" pitchFamily="18" charset="0"/>
                <a:cs typeface="Times New Roman" panose="02020603050405020304" pitchFamily="18" charset="0"/>
              </a:rPr>
              <a:t>tazminatı gibi adlarla yapılan </a:t>
            </a:r>
            <a:r>
              <a:rPr lang="tr-TR" sz="2400" dirty="0" smtClean="0">
                <a:latin typeface="Times New Roman" panose="02020603050405020304" pitchFamily="18" charset="0"/>
                <a:cs typeface="Times New Roman" panose="02020603050405020304" pitchFamily="18" charset="0"/>
              </a:rPr>
              <a:t>ödemelerdir.</a:t>
            </a:r>
          </a:p>
          <a:p>
            <a:pPr algn="just"/>
            <a:r>
              <a:rPr lang="tr-TR" sz="2400" dirty="0" smtClean="0">
                <a:latin typeface="Times New Roman" panose="02020603050405020304" pitchFamily="18" charset="0"/>
                <a:cs typeface="Times New Roman" panose="02020603050405020304" pitchFamily="18" charset="0"/>
              </a:rPr>
              <a:t>• En </a:t>
            </a:r>
            <a:r>
              <a:rPr lang="tr-TR" sz="2400" dirty="0">
                <a:latin typeface="Times New Roman" panose="02020603050405020304" pitchFamily="18" charset="0"/>
                <a:cs typeface="Times New Roman" panose="02020603050405020304" pitchFamily="18" charset="0"/>
              </a:rPr>
              <a:t>yüksek Devlet memuru aylık ve ek gösterge rakamları </a:t>
            </a:r>
            <a:r>
              <a:rPr lang="tr-TR" sz="2400" dirty="0" smtClean="0">
                <a:latin typeface="Times New Roman" panose="02020603050405020304" pitchFamily="18" charset="0"/>
                <a:cs typeface="Times New Roman" panose="02020603050405020304" pitchFamily="18" charset="0"/>
              </a:rPr>
              <a:t>toplamının 1500+8000=9500 </a:t>
            </a:r>
            <a:r>
              <a:rPr lang="tr-TR" sz="2400" dirty="0">
                <a:latin typeface="Times New Roman" panose="02020603050405020304" pitchFamily="18" charset="0"/>
                <a:cs typeface="Times New Roman" panose="02020603050405020304" pitchFamily="18" charset="0"/>
              </a:rPr>
              <a:t>aylık katsayısı ile çarpılması sonucu bulunan </a:t>
            </a:r>
            <a:r>
              <a:rPr lang="tr-TR" sz="2400" dirty="0" smtClean="0">
                <a:latin typeface="Times New Roman" panose="02020603050405020304" pitchFamily="18" charset="0"/>
                <a:cs typeface="Times New Roman" panose="02020603050405020304" pitchFamily="18" charset="0"/>
              </a:rPr>
              <a:t>rakama tazminat </a:t>
            </a:r>
            <a:r>
              <a:rPr lang="tr-TR" sz="2400" dirty="0">
                <a:latin typeface="Times New Roman" panose="02020603050405020304" pitchFamily="18" charset="0"/>
                <a:cs typeface="Times New Roman" panose="02020603050405020304" pitchFamily="18" charset="0"/>
              </a:rPr>
              <a:t>oranlarının uygulanması suretiyle </a:t>
            </a:r>
            <a:r>
              <a:rPr lang="tr-TR" sz="2400" dirty="0" smtClean="0">
                <a:latin typeface="Times New Roman" panose="02020603050405020304" pitchFamily="18" charset="0"/>
                <a:cs typeface="Times New Roman" panose="02020603050405020304" pitchFamily="18" charset="0"/>
              </a:rPr>
              <a:t>hesaplanır.</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Örnek </a:t>
            </a:r>
            <a:r>
              <a:rPr lang="tr-TR" sz="2400" dirty="0">
                <a:latin typeface="Times New Roman" panose="02020603050405020304" pitchFamily="18" charset="0"/>
                <a:cs typeface="Times New Roman" panose="02020603050405020304" pitchFamily="18" charset="0"/>
              </a:rPr>
              <a:t>9500 x 0,235445 x </a:t>
            </a:r>
            <a:r>
              <a:rPr lang="tr-TR" sz="2400" dirty="0" smtClean="0">
                <a:latin typeface="Times New Roman" panose="02020603050405020304" pitchFamily="18" charset="0"/>
                <a:cs typeface="Times New Roman" panose="02020603050405020304" pitchFamily="18" charset="0"/>
              </a:rPr>
              <a:t>%170= 3.802,44 TL</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Damga </a:t>
            </a:r>
            <a:r>
              <a:rPr lang="tr-TR" sz="2400" dirty="0">
                <a:latin typeface="Times New Roman" panose="02020603050405020304" pitchFamily="18" charset="0"/>
                <a:cs typeface="Times New Roman" panose="02020603050405020304" pitchFamily="18" charset="0"/>
              </a:rPr>
              <a:t>vergisi kesilir 5510 sayılı kanuna tabi personele bu madde </a:t>
            </a:r>
            <a:r>
              <a:rPr lang="tr-TR" sz="2400" dirty="0" smtClean="0">
                <a:latin typeface="Times New Roman" panose="02020603050405020304" pitchFamily="18" charset="0"/>
                <a:cs typeface="Times New Roman" panose="02020603050405020304" pitchFamily="18" charset="0"/>
              </a:rPr>
              <a:t>kapsamında ödenen </a:t>
            </a:r>
            <a:r>
              <a:rPr lang="tr-TR" sz="2400" dirty="0">
                <a:latin typeface="Times New Roman" panose="02020603050405020304" pitchFamily="18" charset="0"/>
                <a:cs typeface="Times New Roman" panose="02020603050405020304" pitchFamily="18" charset="0"/>
              </a:rPr>
              <a:t>tazminatlardan sosyal güvenlik ve sağlık primi kesintileri de </a:t>
            </a:r>
            <a:r>
              <a:rPr lang="tr-TR" sz="2400" dirty="0" smtClean="0">
                <a:latin typeface="Times New Roman" panose="02020603050405020304" pitchFamily="18" charset="0"/>
                <a:cs typeface="Times New Roman" panose="02020603050405020304" pitchFamily="18" charset="0"/>
              </a:rPr>
              <a:t>yapılır.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306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a:solidFill>
                  <a:schemeClr val="bg1"/>
                </a:solidFill>
                <a:latin typeface="Times New Roman" panose="02020603050405020304" pitchFamily="18" charset="0"/>
                <a:cs typeface="Times New Roman" panose="02020603050405020304" pitchFamily="18" charset="0"/>
              </a:rPr>
              <a:t>Zam ve Tazminatlarda Kesinti</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0" y="724607"/>
            <a:ext cx="12192000" cy="4524315"/>
          </a:xfrm>
          <a:prstGeom prst="rect">
            <a:avLst/>
          </a:prstGeom>
        </p:spPr>
        <p:txBody>
          <a:bodyPr wrap="square">
            <a:spAutoFit/>
          </a:bodyPr>
          <a:lstStyle/>
          <a:p>
            <a:pPr algn="just"/>
            <a:r>
              <a:rPr lang="tr-TR" sz="3200" dirty="0" smtClean="0">
                <a:latin typeface="Times New Roman" panose="02020603050405020304" pitchFamily="18" charset="0"/>
                <a:cs typeface="Times New Roman" panose="02020603050405020304" pitchFamily="18" charset="0"/>
              </a:rPr>
              <a:t>Devlet Memurlarına Ödenecek Zam ve Tazminatlara İlişkin Kararının 8’inci maddesin birinci fıkrası gereğince;</a:t>
            </a:r>
            <a:endParaRPr lang="tr-TR" sz="3200" dirty="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 </a:t>
            </a:r>
            <a:r>
              <a:rPr lang="tr-TR" sz="3200" dirty="0">
                <a:latin typeface="Times New Roman" panose="02020603050405020304" pitchFamily="18" charset="0"/>
                <a:cs typeface="Times New Roman" panose="02020603050405020304" pitchFamily="18" charset="0"/>
              </a:rPr>
              <a:t>Sağlık kurulu raporu üzerine verilen hastalık izinleri,</a:t>
            </a:r>
          </a:p>
          <a:p>
            <a:pPr algn="just"/>
            <a:r>
              <a:rPr lang="tr-TR" sz="3200" dirty="0" smtClean="0">
                <a:latin typeface="Times New Roman" panose="02020603050405020304" pitchFamily="18" charset="0"/>
                <a:cs typeface="Times New Roman" panose="02020603050405020304" pitchFamily="18" charset="0"/>
              </a:rPr>
              <a:t>b) </a:t>
            </a:r>
            <a:r>
              <a:rPr lang="tr-TR" sz="3200" dirty="0">
                <a:latin typeface="Times New Roman" panose="02020603050405020304" pitchFamily="18" charset="0"/>
                <a:cs typeface="Times New Roman" panose="02020603050405020304" pitchFamily="18" charset="0"/>
              </a:rPr>
              <a:t>Kanser, verem ve akıl hastalıkları gibi uzun süreli bir tedaviye ihtiyaç </a:t>
            </a:r>
            <a:r>
              <a:rPr lang="tr-TR" sz="3200" dirty="0" smtClean="0">
                <a:latin typeface="Times New Roman" panose="02020603050405020304" pitchFamily="18" charset="0"/>
                <a:cs typeface="Times New Roman" panose="02020603050405020304" pitchFamily="18" charset="0"/>
              </a:rPr>
              <a:t>gösteren hastalığa </a:t>
            </a:r>
            <a:r>
              <a:rPr lang="tr-TR" sz="3200" dirty="0">
                <a:latin typeface="Times New Roman" panose="02020603050405020304" pitchFamily="18" charset="0"/>
                <a:cs typeface="Times New Roman" panose="02020603050405020304" pitchFamily="18" charset="0"/>
              </a:rPr>
              <a:t>yakalananların kullandığı hastalık izinleri</a:t>
            </a: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c) Hastalıkları sebebiyle resmi yataklı tedavi kurumlarında yatarak tedavi</a:t>
            </a:r>
          </a:p>
          <a:p>
            <a:pPr algn="just"/>
            <a:r>
              <a:rPr lang="tr-TR" sz="3200" dirty="0">
                <a:latin typeface="Times New Roman" panose="02020603050405020304" pitchFamily="18" charset="0"/>
                <a:cs typeface="Times New Roman" panose="02020603050405020304" pitchFamily="18" charset="0"/>
              </a:rPr>
              <a:t>gördükleri tedavi </a:t>
            </a:r>
            <a:r>
              <a:rPr lang="tr-TR" sz="3200" dirty="0" smtClean="0">
                <a:latin typeface="Times New Roman" panose="02020603050405020304" pitchFamily="18" charset="0"/>
                <a:cs typeface="Times New Roman" panose="02020603050405020304" pitchFamily="18" charset="0"/>
              </a:rPr>
              <a:t>süreleri, hariç olmak </a:t>
            </a:r>
            <a:r>
              <a:rPr lang="tr-TR" sz="3200" dirty="0">
                <a:latin typeface="Times New Roman" panose="02020603050405020304" pitchFamily="18" charset="0"/>
                <a:cs typeface="Times New Roman" panose="02020603050405020304" pitchFamily="18" charset="0"/>
              </a:rPr>
              <a:t>üzere bir takvim yılı içinde kullanılan hastalık izin süreleri toplamının </a:t>
            </a:r>
            <a:r>
              <a:rPr lang="tr-TR" sz="3200" dirty="0" smtClean="0">
                <a:latin typeface="Times New Roman" panose="02020603050405020304" pitchFamily="18" charset="0"/>
                <a:cs typeface="Times New Roman" panose="02020603050405020304" pitchFamily="18" charset="0"/>
              </a:rPr>
              <a:t>7 günü </a:t>
            </a:r>
            <a:r>
              <a:rPr lang="tr-TR" sz="3200" dirty="0">
                <a:latin typeface="Times New Roman" panose="02020603050405020304" pitchFamily="18" charset="0"/>
                <a:cs typeface="Times New Roman" panose="02020603050405020304" pitchFamily="18" charset="0"/>
              </a:rPr>
              <a:t>aşması halinde, aşan sürelere isabet eden zam ve tazminatlar </a:t>
            </a:r>
            <a:r>
              <a:rPr lang="tr-TR" sz="3200" dirty="0" smtClean="0">
                <a:latin typeface="Times New Roman" panose="02020603050405020304" pitchFamily="18" charset="0"/>
                <a:cs typeface="Times New Roman" panose="02020603050405020304" pitchFamily="18" charset="0"/>
              </a:rPr>
              <a:t>%25 </a:t>
            </a:r>
            <a:r>
              <a:rPr lang="tr-TR" sz="3200" dirty="0">
                <a:latin typeface="Times New Roman" panose="02020603050405020304" pitchFamily="18" charset="0"/>
                <a:cs typeface="Times New Roman" panose="02020603050405020304" pitchFamily="18" charset="0"/>
              </a:rPr>
              <a:t>eksik </a:t>
            </a:r>
            <a:r>
              <a:rPr lang="tr-TR" sz="3200" dirty="0" smtClean="0">
                <a:latin typeface="Times New Roman" panose="02020603050405020304" pitchFamily="18" charset="0"/>
                <a:cs typeface="Times New Roman" panose="02020603050405020304" pitchFamily="18" charset="0"/>
              </a:rPr>
              <a:t>ödenir.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672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Üniversite Ödeneği </a:t>
            </a:r>
            <a:r>
              <a:rPr lang="tr-TR" sz="4000" b="1" dirty="0" smtClean="0">
                <a:solidFill>
                  <a:schemeClr val="bg1"/>
                </a:solidFill>
                <a:latin typeface="Times New Roman" panose="02020603050405020304" pitchFamily="18" charset="0"/>
                <a:cs typeface="Times New Roman" panose="02020603050405020304" pitchFamily="18" charset="0"/>
              </a:rPr>
              <a:t>(</a:t>
            </a:r>
            <a:r>
              <a:rPr lang="tr-TR" sz="4000" b="1" dirty="0">
                <a:solidFill>
                  <a:schemeClr val="bg1"/>
                </a:solidFill>
                <a:latin typeface="Times New Roman" panose="02020603050405020304" pitchFamily="18" charset="0"/>
                <a:cs typeface="Times New Roman" panose="02020603050405020304" pitchFamily="18" charset="0"/>
              </a:rPr>
              <a:t>2914 Sayılı Kanunun 12</a:t>
            </a:r>
            <a:r>
              <a:rPr lang="tr-TR" sz="4000" b="1" dirty="0" smtClean="0">
                <a:solidFill>
                  <a:schemeClr val="bg1"/>
                </a:solidFill>
                <a:latin typeface="Times New Roman" panose="02020603050405020304" pitchFamily="18" charset="0"/>
                <a:cs typeface="Times New Roman" panose="02020603050405020304" pitchFamily="18" charset="0"/>
              </a:rPr>
              <a:t>. Maddesi</a:t>
            </a:r>
            <a:r>
              <a:rPr lang="tr-TR" sz="4000" b="1" dirty="0">
                <a:solidFill>
                  <a:schemeClr val="bg1"/>
                </a:solidFill>
                <a:latin typeface="Times New Roman" panose="02020603050405020304" pitchFamily="18" charset="0"/>
                <a:cs typeface="Times New Roman" panose="02020603050405020304" pitchFamily="18" charset="0"/>
              </a:rPr>
              <a:t>)</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0" y="724607"/>
            <a:ext cx="12192000" cy="584775"/>
          </a:xfrm>
          <a:prstGeom prst="rect">
            <a:avLst/>
          </a:prstGeom>
        </p:spPr>
        <p:txBody>
          <a:bodyPr wrap="square">
            <a:spAutoFit/>
          </a:bodyPr>
          <a:lstStyle/>
          <a:p>
            <a:pPr algn="just"/>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84621" y="722661"/>
            <a:ext cx="12175958" cy="4524315"/>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657 sayılı </a:t>
            </a:r>
            <a:r>
              <a:rPr lang="tr-TR" dirty="0" smtClean="0">
                <a:latin typeface="Times New Roman" panose="02020603050405020304" pitchFamily="18" charset="0"/>
                <a:cs typeface="Times New Roman" panose="02020603050405020304" pitchFamily="18" charset="0"/>
              </a:rPr>
              <a:t>Devlet Memurları </a:t>
            </a:r>
            <a:r>
              <a:rPr lang="tr-TR" dirty="0">
                <a:latin typeface="Times New Roman" panose="02020603050405020304" pitchFamily="18" charset="0"/>
                <a:cs typeface="Times New Roman" panose="02020603050405020304" pitchFamily="18" charset="0"/>
              </a:rPr>
              <a:t>Kanununa tabi </a:t>
            </a:r>
            <a:r>
              <a:rPr lang="tr-TR" b="1" dirty="0">
                <a:latin typeface="Times New Roman" panose="02020603050405020304" pitchFamily="18" charset="0"/>
                <a:cs typeface="Times New Roman" panose="02020603050405020304" pitchFamily="18" charset="0"/>
              </a:rPr>
              <a:t>en yüksek Devlet memuru</a:t>
            </a:r>
            <a:r>
              <a:rPr lang="tr-TR" dirty="0">
                <a:latin typeface="Times New Roman" panose="02020603050405020304" pitchFamily="18" charset="0"/>
                <a:cs typeface="Times New Roman" panose="02020603050405020304" pitchFamily="18" charset="0"/>
              </a:rPr>
              <a:t> bürüt aylık (ek gösterge dahil) tutarının;</a:t>
            </a:r>
          </a:p>
          <a:p>
            <a:r>
              <a:rPr lang="tr-TR" dirty="0">
                <a:latin typeface="Times New Roman" panose="02020603050405020304" pitchFamily="18" charset="0"/>
                <a:cs typeface="Times New Roman" panose="02020603050405020304" pitchFamily="18" charset="0"/>
              </a:rPr>
              <a:t>	1) Profesörlerden Rektör, Rektör Yardımcısı, Dekan, </a:t>
            </a:r>
          </a:p>
          <a:p>
            <a:r>
              <a:rPr lang="tr-TR" dirty="0">
                <a:latin typeface="Times New Roman" panose="02020603050405020304" pitchFamily="18" charset="0"/>
                <a:cs typeface="Times New Roman" panose="02020603050405020304" pitchFamily="18" charset="0"/>
              </a:rPr>
              <a:t>		Dekan Yardımcısı, Yüksekokul Müdürü olanlar ile </a:t>
            </a:r>
          </a:p>
          <a:p>
            <a:r>
              <a:rPr lang="tr-TR" dirty="0">
                <a:latin typeface="Times New Roman" panose="02020603050405020304" pitchFamily="18" charset="0"/>
                <a:cs typeface="Times New Roman" panose="02020603050405020304" pitchFamily="18" charset="0"/>
              </a:rPr>
              <a:t>		Profesör kadrosunda üç yılını tamamlamış bulunanlara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245'i,</a:t>
            </a:r>
          </a:p>
          <a:p>
            <a:r>
              <a:rPr lang="tr-TR" dirty="0">
                <a:latin typeface="Times New Roman" panose="02020603050405020304" pitchFamily="18" charset="0"/>
                <a:cs typeface="Times New Roman" panose="02020603050405020304" pitchFamily="18" charset="0"/>
              </a:rPr>
              <a:t>	2) Diğer Profesör kadrosunda bulunanlara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215'i,</a:t>
            </a:r>
          </a:p>
          <a:p>
            <a:r>
              <a:rPr lang="tr-TR" dirty="0">
                <a:latin typeface="Times New Roman" panose="02020603050405020304" pitchFamily="18" charset="0"/>
                <a:cs typeface="Times New Roman" panose="02020603050405020304" pitchFamily="18" charset="0"/>
              </a:rPr>
              <a:t>	3) Doçent kadrosunda bulunanlara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175'i,</a:t>
            </a:r>
          </a:p>
          <a:p>
            <a:r>
              <a:rPr lang="tr-TR" dirty="0">
                <a:latin typeface="Times New Roman" panose="02020603050405020304" pitchFamily="18" charset="0"/>
                <a:cs typeface="Times New Roman" panose="02020603050405020304" pitchFamily="18" charset="0"/>
              </a:rPr>
              <a:t>	4) (Değişik: 22/2/2018-7100/14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Doktor öğretim üyesi kadrosunda bulunanlara	% 175</a:t>
            </a:r>
          </a:p>
          <a:p>
            <a:r>
              <a:rPr lang="tr-TR" dirty="0">
                <a:latin typeface="Times New Roman" panose="02020603050405020304" pitchFamily="18" charset="0"/>
                <a:cs typeface="Times New Roman" panose="02020603050405020304" pitchFamily="18" charset="0"/>
              </a:rPr>
              <a:t>	5) Diğer Öğretim elemanlarından;</a:t>
            </a:r>
          </a:p>
          <a:p>
            <a:r>
              <a:rPr lang="tr-TR" dirty="0">
                <a:latin typeface="Times New Roman" panose="02020603050405020304" pitchFamily="18" charset="0"/>
                <a:cs typeface="Times New Roman" panose="02020603050405020304" pitchFamily="18" charset="0"/>
              </a:rPr>
              <a:t>		a) Birinci dereceden aylık alanlara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130'u,</a:t>
            </a:r>
          </a:p>
          <a:p>
            <a:r>
              <a:rPr lang="tr-TR" dirty="0">
                <a:latin typeface="Times New Roman" panose="02020603050405020304" pitchFamily="18" charset="0"/>
                <a:cs typeface="Times New Roman" panose="02020603050405020304" pitchFamily="18" charset="0"/>
              </a:rPr>
              <a:t>		b) İkinci dereceden aylık alanlara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117'si,</a:t>
            </a:r>
          </a:p>
          <a:p>
            <a:r>
              <a:rPr lang="tr-TR" dirty="0">
                <a:latin typeface="Times New Roman" panose="02020603050405020304" pitchFamily="18" charset="0"/>
                <a:cs typeface="Times New Roman" panose="02020603050405020304" pitchFamily="18" charset="0"/>
              </a:rPr>
              <a:t>		c) Üçüncü dereceden aylık alanlara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110'u,</a:t>
            </a:r>
          </a:p>
          <a:p>
            <a:r>
              <a:rPr lang="tr-TR" dirty="0">
                <a:latin typeface="Times New Roman" panose="02020603050405020304" pitchFamily="18" charset="0"/>
                <a:cs typeface="Times New Roman" panose="02020603050405020304" pitchFamily="18" charset="0"/>
              </a:rPr>
              <a:t>		d) Dördüncü ve beşinci dereceden aylık alanlara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104'ü,</a:t>
            </a:r>
          </a:p>
          <a:p>
            <a:r>
              <a:rPr lang="tr-TR" dirty="0">
                <a:latin typeface="Times New Roman" panose="02020603050405020304" pitchFamily="18" charset="0"/>
                <a:cs typeface="Times New Roman" panose="02020603050405020304" pitchFamily="18" charset="0"/>
              </a:rPr>
              <a:t>		e) Diğer derecelerden aylık alanlara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98'i,</a:t>
            </a:r>
          </a:p>
          <a:p>
            <a:r>
              <a:rPr lang="tr-TR" dirty="0">
                <a:latin typeface="Times New Roman" panose="02020603050405020304" pitchFamily="18" charset="0"/>
                <a:cs typeface="Times New Roman" panose="02020603050405020304" pitchFamily="18" charset="0"/>
              </a:rPr>
              <a:t>	Her ay üniversite ödeneği olarak ödenir.</a:t>
            </a:r>
          </a:p>
          <a:p>
            <a:r>
              <a:rPr lang="tr-TR" dirty="0">
                <a:latin typeface="Times New Roman" panose="02020603050405020304" pitchFamily="18" charset="0"/>
                <a:cs typeface="Times New Roman" panose="02020603050405020304" pitchFamily="18" charset="0"/>
              </a:rPr>
              <a:t>Bu ödenek damga vergisi hariç herhangi bir vergiye tabi tutulmaz ve kısmi statüde görev yapanlara ödenmez</a:t>
            </a:r>
            <a:r>
              <a:rPr lang="tr-TR"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5510 sayılı Kanun "2008 Sonrası" göreve başlayan personel emekli keseneğe hesaplanmasına tabidir.</a:t>
            </a:r>
          </a:p>
        </p:txBody>
      </p:sp>
    </p:spTree>
    <p:extLst>
      <p:ext uri="{BB962C8B-B14F-4D97-AF65-F5344CB8AC3E}">
        <p14:creationId xmlns:p14="http://schemas.microsoft.com/office/powerpoint/2010/main" val="4200787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4000" b="1" dirty="0">
                <a:solidFill>
                  <a:schemeClr val="bg1"/>
                </a:solidFill>
                <a:latin typeface="Times New Roman" panose="02020603050405020304" pitchFamily="18" charset="0"/>
                <a:cs typeface="Times New Roman" panose="02020603050405020304" pitchFamily="18" charset="0"/>
              </a:rPr>
              <a:t>İdari Göröv Ödeneği (2914 </a:t>
            </a:r>
            <a:r>
              <a:rPr lang="sv-SE" sz="4000" b="1" dirty="0" smtClean="0">
                <a:solidFill>
                  <a:schemeClr val="bg1"/>
                </a:solidFill>
                <a:latin typeface="Times New Roman" panose="02020603050405020304" pitchFamily="18" charset="0"/>
                <a:cs typeface="Times New Roman" panose="02020603050405020304" pitchFamily="18" charset="0"/>
              </a:rPr>
              <a:t>Kan</a:t>
            </a:r>
            <a:r>
              <a:rPr lang="tr-TR" sz="4000" b="1" dirty="0" smtClean="0">
                <a:solidFill>
                  <a:schemeClr val="bg1"/>
                </a:solidFill>
                <a:latin typeface="Times New Roman" panose="02020603050405020304" pitchFamily="18" charset="0"/>
                <a:cs typeface="Times New Roman" panose="02020603050405020304" pitchFamily="18" charset="0"/>
              </a:rPr>
              <a:t>unun </a:t>
            </a:r>
            <a:r>
              <a:rPr lang="sv-SE" sz="4000" b="1" dirty="0" smtClean="0">
                <a:solidFill>
                  <a:schemeClr val="bg1"/>
                </a:solidFill>
                <a:latin typeface="Times New Roman" panose="02020603050405020304" pitchFamily="18" charset="0"/>
                <a:cs typeface="Times New Roman" panose="02020603050405020304" pitchFamily="18" charset="0"/>
              </a:rPr>
              <a:t>13.</a:t>
            </a:r>
            <a:r>
              <a:rPr lang="tr-TR" sz="4000" b="1" dirty="0" smtClean="0">
                <a:solidFill>
                  <a:schemeClr val="bg1"/>
                </a:solidFill>
                <a:latin typeface="Times New Roman" panose="02020603050405020304" pitchFamily="18" charset="0"/>
                <a:cs typeface="Times New Roman" panose="02020603050405020304" pitchFamily="18" charset="0"/>
              </a:rPr>
              <a:t> </a:t>
            </a:r>
            <a:r>
              <a:rPr lang="sv-SE" sz="4000" b="1" dirty="0" smtClean="0">
                <a:solidFill>
                  <a:schemeClr val="bg1"/>
                </a:solidFill>
                <a:latin typeface="Times New Roman" panose="02020603050405020304" pitchFamily="18" charset="0"/>
                <a:cs typeface="Times New Roman" panose="02020603050405020304" pitchFamily="18" charset="0"/>
              </a:rPr>
              <a:t>Mad</a:t>
            </a:r>
            <a:r>
              <a:rPr lang="tr-TR" sz="4000" b="1" dirty="0" err="1" smtClean="0">
                <a:solidFill>
                  <a:schemeClr val="bg1"/>
                </a:solidFill>
                <a:latin typeface="Times New Roman" panose="02020603050405020304" pitchFamily="18" charset="0"/>
                <a:cs typeface="Times New Roman" panose="02020603050405020304" pitchFamily="18" charset="0"/>
              </a:rPr>
              <a:t>desi</a:t>
            </a:r>
            <a:r>
              <a:rPr lang="sv-SE" sz="4000" b="1" dirty="0" smtClean="0">
                <a:solidFill>
                  <a:schemeClr val="bg1"/>
                </a:solidFill>
                <a:latin typeface="Times New Roman" panose="02020603050405020304" pitchFamily="18" charset="0"/>
                <a:cs typeface="Times New Roman" panose="02020603050405020304" pitchFamily="18" charset="0"/>
              </a:rPr>
              <a:t>)</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0" y="724607"/>
            <a:ext cx="12192000" cy="584775"/>
          </a:xfrm>
          <a:prstGeom prst="rect">
            <a:avLst/>
          </a:prstGeom>
        </p:spPr>
        <p:txBody>
          <a:bodyPr wrap="square">
            <a:spAutoFit/>
          </a:bodyPr>
          <a:lstStyle/>
          <a:p>
            <a:pPr algn="just"/>
            <a:endParaRPr lang="tr-TR" sz="3200" dirty="0">
              <a:latin typeface="Times New Roman" panose="02020603050405020304" pitchFamily="18" charset="0"/>
              <a:cs typeface="Times New Roman" panose="02020603050405020304" pitchFamily="18" charset="0"/>
            </a:endParaRPr>
          </a:p>
        </p:txBody>
      </p:sp>
      <p:sp>
        <p:nvSpPr>
          <p:cNvPr id="2" name="Dikdörtgen 1"/>
          <p:cNvSpPr/>
          <p:nvPr/>
        </p:nvSpPr>
        <p:spPr>
          <a:xfrm>
            <a:off x="0" y="678230"/>
            <a:ext cx="12175958" cy="4493538"/>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Almakta oldukları aylık gösterge ve ek gösterge brüt tutarının;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Rektörlere </a:t>
            </a:r>
            <a:r>
              <a:rPr lang="tr-TR" sz="2200" dirty="0">
                <a:latin typeface="Times New Roman" panose="02020603050405020304" pitchFamily="18" charset="0"/>
                <a:cs typeface="Times New Roman" panose="02020603050405020304" pitchFamily="18" charset="0"/>
              </a:rPr>
              <a:t>%70'i,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Rektör </a:t>
            </a:r>
            <a:r>
              <a:rPr lang="tr-TR" sz="2200" dirty="0">
                <a:latin typeface="Times New Roman" panose="02020603050405020304" pitchFamily="18" charset="0"/>
                <a:cs typeface="Times New Roman" panose="02020603050405020304" pitchFamily="18" charset="0"/>
              </a:rPr>
              <a:t>Yardımcıları ve Dekanlara %30'u,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Dekan </a:t>
            </a:r>
            <a:r>
              <a:rPr lang="tr-TR" sz="2200" dirty="0">
                <a:latin typeface="Times New Roman" panose="02020603050405020304" pitchFamily="18" charset="0"/>
                <a:cs typeface="Times New Roman" panose="02020603050405020304" pitchFamily="18" charset="0"/>
              </a:rPr>
              <a:t>Yardımcıları, Enstitü ve Yüksekokul Müdürleri, Konservatuar Müdürleri ile Bölüm Başkanlarına %20'si,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Enstitü</a:t>
            </a:r>
            <a:r>
              <a:rPr lang="tr-TR" sz="2200" dirty="0">
                <a:latin typeface="Times New Roman" panose="02020603050405020304" pitchFamily="18" charset="0"/>
                <a:cs typeface="Times New Roman" panose="02020603050405020304" pitchFamily="18" charset="0"/>
              </a:rPr>
              <a:t>, Yüksekokul ve Konservatuar Müdür Yardımcılarına %15 'i </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görev ödeneği olarak ayrıca ödenir. Birden fazla idari görevi bulunanlara İdari Görev Ödeneğinden en yüksek olanı verilir.</a:t>
            </a:r>
          </a:p>
          <a:p>
            <a:pPr algn="just"/>
            <a:r>
              <a:rPr lang="tr-TR" sz="2200" dirty="0">
                <a:latin typeface="Times New Roman" panose="02020603050405020304" pitchFamily="18" charset="0"/>
                <a:cs typeface="Times New Roman" panose="02020603050405020304" pitchFamily="18" charset="0"/>
              </a:rPr>
              <a:t>	Bu Kanuna tabi olmayan kişiler arasından tayin olunan rektörlere, 657 sayılı Devlet Memurları Kanununa göre birinci derece memur son kademe aylığı </a:t>
            </a:r>
            <a:r>
              <a:rPr lang="tr-TR" sz="2200" b="1" dirty="0">
                <a:latin typeface="Times New Roman" panose="02020603050405020304" pitchFamily="18" charset="0"/>
                <a:cs typeface="Times New Roman" panose="02020603050405020304" pitchFamily="18" charset="0"/>
              </a:rPr>
              <a:t>(en yüksek ek gösterge dahil)</a:t>
            </a:r>
            <a:r>
              <a:rPr lang="tr-TR" sz="2200" dirty="0">
                <a:latin typeface="Times New Roman" panose="02020603050405020304" pitchFamily="18" charset="0"/>
                <a:cs typeface="Times New Roman" panose="02020603050405020304" pitchFamily="18" charset="0"/>
              </a:rPr>
              <a:t> ile bunun bir katı tutarında ek ödemede bulunulur. Bu Kanunun 10 uncu maddesi hükümleri, bunlar hakkında da uygulanır. Bunlardan emekli iken atananların emekli aylıklarının ödenmesine devam olunur, diğerleri genel hükümlere göre T.C. Emekli Sandığı ile ilgilendirilir.</a:t>
            </a:r>
          </a:p>
        </p:txBody>
      </p:sp>
    </p:spTree>
    <p:extLst>
      <p:ext uri="{BB962C8B-B14F-4D97-AF65-F5344CB8AC3E}">
        <p14:creationId xmlns:p14="http://schemas.microsoft.com/office/powerpoint/2010/main" val="1799526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76599" y="0"/>
            <a:ext cx="12175958" cy="1083365"/>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4000" b="1" dirty="0">
                <a:solidFill>
                  <a:schemeClr val="bg1"/>
                </a:solidFill>
                <a:latin typeface="Times New Roman" panose="02020603050405020304" pitchFamily="18" charset="0"/>
                <a:cs typeface="Times New Roman" panose="02020603050405020304" pitchFamily="18" charset="0"/>
              </a:rPr>
              <a:t>Kuruluş Geliştirme Ödeneği (2914 sayılı Kan. 14. Mad. ile 2005/8681 BKK)</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0" y="724607"/>
            <a:ext cx="12192000" cy="584775"/>
          </a:xfrm>
          <a:prstGeom prst="rect">
            <a:avLst/>
          </a:prstGeom>
        </p:spPr>
        <p:txBody>
          <a:bodyPr wrap="square">
            <a:spAutoFit/>
          </a:bodyPr>
          <a:lstStyle/>
          <a:p>
            <a:pPr algn="just"/>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6042" y="1172957"/>
            <a:ext cx="12038799" cy="3170099"/>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Diğer </a:t>
            </a:r>
            <a:r>
              <a:rPr lang="tr-TR" sz="2000" dirty="0">
                <a:latin typeface="Times New Roman" panose="02020603050405020304" pitchFamily="18" charset="0"/>
                <a:cs typeface="Times New Roman" panose="02020603050405020304" pitchFamily="18" charset="0"/>
              </a:rPr>
              <a:t>yükseköğretim kurumlarına göre </a:t>
            </a:r>
            <a:r>
              <a:rPr lang="tr-TR" sz="2000" dirty="0" err="1">
                <a:latin typeface="Times New Roman" panose="02020603050405020304" pitchFamily="18" charset="0"/>
                <a:cs typeface="Times New Roman" panose="02020603050405020304" pitchFamily="18" charset="0"/>
              </a:rPr>
              <a:t>sosyo</a:t>
            </a:r>
            <a:r>
              <a:rPr lang="tr-TR" sz="2000" dirty="0">
                <a:latin typeface="Times New Roman" panose="02020603050405020304" pitchFamily="18" charset="0"/>
                <a:cs typeface="Times New Roman" panose="02020603050405020304" pitchFamily="18" charset="0"/>
              </a:rPr>
              <a:t>-ekonomik açıdan daha az gelişmiş yerlerde öğretim yapan ve/veya yeterli sayıda öğretim elemanı sağlanamayan yükseköğretim kurumları ile bunların bölümlerinde görevli öğretim elemanlarına; almakta oldukları aylık gösterge ve ek gösterge toplamının 657 sayılı Devlet Memurları Kanunu uyarınca belirlenen aylık katsayı ile çarpımı sonucu bulunacak miktarın beş katına kadar geliştirme ödeneği ödenebilir.</a:t>
            </a:r>
          </a:p>
          <a:p>
            <a:pPr algn="just"/>
            <a:r>
              <a:rPr lang="tr-TR" sz="2000" dirty="0" smtClean="0">
                <a:latin typeface="Times New Roman" panose="02020603050405020304" pitchFamily="18" charset="0"/>
                <a:cs typeface="Times New Roman" panose="02020603050405020304" pitchFamily="18" charset="0"/>
              </a:rPr>
              <a:t>Geliştirme </a:t>
            </a:r>
            <a:r>
              <a:rPr lang="tr-TR" sz="2000" dirty="0">
                <a:latin typeface="Times New Roman" panose="02020603050405020304" pitchFamily="18" charset="0"/>
                <a:cs typeface="Times New Roman" panose="02020603050405020304" pitchFamily="18" charset="0"/>
              </a:rPr>
              <a:t>ödeneği verilecek yükseköğretim kurumları, ödeneğin verilmesine ilişkin usul ve esaslar ile oran veya miktarları, bu ödenekten yararlanma süresi ile yararlanamayacak olanlar ve diğer hususlar Cumhurbaşkanı Kararı ile tespit edilir.</a:t>
            </a:r>
          </a:p>
          <a:p>
            <a:pPr algn="just"/>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ödenek damga vergisi hariç herhangi bir vergi ve kesintiye tabi tutulmaz. </a:t>
            </a: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76599" y="4157820"/>
            <a:ext cx="11094983" cy="923330"/>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Kuruluş Geliştirme Ödeneği (2914 sayılı Kan. 14. Mad. ile 2005/8681 BKK)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Oran</a:t>
            </a:r>
          </a:p>
          <a:p>
            <a:r>
              <a:rPr lang="tr-TR" dirty="0">
                <a:latin typeface="Times New Roman" panose="02020603050405020304" pitchFamily="18" charset="0"/>
                <a:cs typeface="Times New Roman" panose="02020603050405020304" pitchFamily="18" charset="0"/>
              </a:rPr>
              <a:t>İskenderun Merkez				</a:t>
            </a:r>
            <a:r>
              <a:rPr lang="tr-TR" dirty="0" smtClean="0">
                <a:latin typeface="Times New Roman" panose="02020603050405020304" pitchFamily="18" charset="0"/>
                <a:cs typeface="Times New Roman" panose="02020603050405020304" pitchFamily="18" charset="0"/>
              </a:rPr>
              <a:t>			   40</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Dörtyol/Erzin           				</a:t>
            </a:r>
            <a:r>
              <a:rPr lang="tr-TR" dirty="0" smtClean="0">
                <a:latin typeface="Times New Roman" panose="02020603050405020304" pitchFamily="18" charset="0"/>
                <a:cs typeface="Times New Roman" panose="02020603050405020304" pitchFamily="18" charset="0"/>
              </a:rPr>
              <a:t>		   50</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18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a:solidFill>
                  <a:schemeClr val="bg1"/>
                </a:solidFill>
                <a:latin typeface="Times New Roman" panose="02020603050405020304" pitchFamily="18" charset="0"/>
                <a:cs typeface="Times New Roman" panose="02020603050405020304" pitchFamily="18" charset="0"/>
              </a:rPr>
              <a:t>Ek Ödeme</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32275"/>
            <a:ext cx="12192000" cy="4370427"/>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375 sayılı </a:t>
            </a:r>
            <a:r>
              <a:rPr lang="tr-TR" sz="2000" dirty="0">
                <a:latin typeface="Times New Roman" panose="02020603050405020304" pitchFamily="18" charset="0"/>
                <a:cs typeface="Times New Roman" panose="02020603050405020304" pitchFamily="18" charset="0"/>
              </a:rPr>
              <a:t>KHK’nın Ek 9 uncu maddesi ile </a:t>
            </a:r>
            <a:r>
              <a:rPr lang="tr-TR" sz="2000" dirty="0" smtClean="0">
                <a:latin typeface="Times New Roman" panose="02020603050405020304" pitchFamily="18" charset="0"/>
                <a:cs typeface="Times New Roman" panose="02020603050405020304" pitchFamily="18" charset="0"/>
              </a:rPr>
              <a:t>düzenlenmiştir.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Madde </a:t>
            </a:r>
            <a:r>
              <a:rPr lang="tr-TR" sz="2000" dirty="0">
                <a:latin typeface="Times New Roman" panose="02020603050405020304" pitchFamily="18" charset="0"/>
                <a:cs typeface="Times New Roman" panose="02020603050405020304" pitchFamily="18" charset="0"/>
              </a:rPr>
              <a:t>kapsamında sayılan personele mali haklar kapsamında yapılan her </a:t>
            </a:r>
            <a:r>
              <a:rPr lang="tr-TR" sz="2000" dirty="0" smtClean="0">
                <a:latin typeface="Times New Roman" panose="02020603050405020304" pitchFamily="18" charset="0"/>
                <a:cs typeface="Times New Roman" panose="02020603050405020304" pitchFamily="18" charset="0"/>
              </a:rPr>
              <a:t>türlü ödemeler </a:t>
            </a:r>
            <a:r>
              <a:rPr lang="tr-TR" sz="2000" dirty="0">
                <a:latin typeface="Times New Roman" panose="02020603050405020304" pitchFamily="18" charset="0"/>
                <a:cs typeface="Times New Roman" panose="02020603050405020304" pitchFamily="18" charset="0"/>
              </a:rPr>
              <a:t>dahil almakta oldukları toplam ödeme tutarı dikkate alınmak </a:t>
            </a:r>
            <a:r>
              <a:rPr lang="tr-TR" sz="2000" dirty="0" smtClean="0">
                <a:latin typeface="Times New Roman" panose="02020603050405020304" pitchFamily="18" charset="0"/>
                <a:cs typeface="Times New Roman" panose="02020603050405020304" pitchFamily="18" charset="0"/>
              </a:rPr>
              <a:t>suretiyle aynı </a:t>
            </a:r>
            <a:r>
              <a:rPr lang="tr-TR" sz="2000" dirty="0">
                <a:latin typeface="Times New Roman" panose="02020603050405020304" pitchFamily="18" charset="0"/>
                <a:cs typeface="Times New Roman" panose="02020603050405020304" pitchFamily="18" charset="0"/>
              </a:rPr>
              <a:t>veya benzer kadro ve görevlerde bulunan personel arasındaki ücret dengesini</a:t>
            </a:r>
          </a:p>
          <a:p>
            <a:pPr algn="just"/>
            <a:r>
              <a:rPr lang="tr-TR" sz="2000" dirty="0">
                <a:latin typeface="Times New Roman" panose="02020603050405020304" pitchFamily="18" charset="0"/>
                <a:cs typeface="Times New Roman" panose="02020603050405020304" pitchFamily="18" charset="0"/>
              </a:rPr>
              <a:t>sağlamak amacıyla, en yüksek Devlet memuru aylığına (ek gösterge dahil), ekli </a:t>
            </a:r>
            <a:r>
              <a:rPr lang="tr-TR" sz="2000" dirty="0" smtClean="0">
                <a:latin typeface="Times New Roman" panose="02020603050405020304" pitchFamily="18" charset="0"/>
                <a:cs typeface="Times New Roman" panose="02020603050405020304" pitchFamily="18" charset="0"/>
              </a:rPr>
              <a:t>(sayılı </a:t>
            </a:r>
            <a:r>
              <a:rPr lang="tr-TR" sz="2000" dirty="0">
                <a:latin typeface="Times New Roman" panose="02020603050405020304" pitchFamily="18" charset="0"/>
                <a:cs typeface="Times New Roman" panose="02020603050405020304" pitchFamily="18" charset="0"/>
              </a:rPr>
              <a:t>Cetvelde yer alan kadro ve görev unvanlarına karşılık gelen </a:t>
            </a:r>
            <a:r>
              <a:rPr lang="tr-TR" sz="2000" dirty="0" smtClean="0">
                <a:latin typeface="Times New Roman" panose="02020603050405020304" pitchFamily="18" charset="0"/>
                <a:cs typeface="Times New Roman" panose="02020603050405020304" pitchFamily="18" charset="0"/>
              </a:rPr>
              <a:t>oranların uygulanması </a:t>
            </a:r>
            <a:r>
              <a:rPr lang="tr-TR" sz="2000" dirty="0">
                <a:latin typeface="Times New Roman" panose="02020603050405020304" pitchFamily="18" charset="0"/>
                <a:cs typeface="Times New Roman" panose="02020603050405020304" pitchFamily="18" charset="0"/>
              </a:rPr>
              <a:t>suretiyle hesaplanan tutarda ek ödeme yapılır</a:t>
            </a:r>
          </a:p>
          <a:p>
            <a:pPr algn="just"/>
            <a:r>
              <a:rPr lang="tr-TR" sz="2000" dirty="0" smtClean="0">
                <a:latin typeface="Times New Roman" panose="02020603050405020304" pitchFamily="18" charset="0"/>
                <a:cs typeface="Times New Roman" panose="02020603050405020304" pitchFamily="18" charset="0"/>
              </a:rPr>
              <a:t>• Ek </a:t>
            </a:r>
            <a:r>
              <a:rPr lang="tr-TR" sz="2000" dirty="0">
                <a:latin typeface="Times New Roman" panose="02020603050405020304" pitchFamily="18" charset="0"/>
                <a:cs typeface="Times New Roman" panose="02020603050405020304" pitchFamily="18" charset="0"/>
              </a:rPr>
              <a:t>ödemeye hak kazanılmasında ve bu ödemenin yapılmasında aylıklara </a:t>
            </a:r>
            <a:r>
              <a:rPr lang="tr-TR" sz="2000" dirty="0" smtClean="0">
                <a:latin typeface="Times New Roman" panose="02020603050405020304" pitchFamily="18" charset="0"/>
                <a:cs typeface="Times New Roman" panose="02020603050405020304" pitchFamily="18" charset="0"/>
              </a:rPr>
              <a:t>ilişkin hükümler </a:t>
            </a:r>
            <a:r>
              <a:rPr lang="tr-TR" sz="2000" dirty="0">
                <a:latin typeface="Times New Roman" panose="02020603050405020304" pitchFamily="18" charset="0"/>
                <a:cs typeface="Times New Roman" panose="02020603050405020304" pitchFamily="18" charset="0"/>
              </a:rPr>
              <a:t>uygulanır Bu maddeye göre yapılacak ek ödeme damga vergisi </a:t>
            </a:r>
            <a:r>
              <a:rPr lang="tr-TR" sz="2000" dirty="0" smtClean="0">
                <a:latin typeface="Times New Roman" panose="02020603050405020304" pitchFamily="18" charset="0"/>
                <a:cs typeface="Times New Roman" panose="02020603050405020304" pitchFamily="18" charset="0"/>
              </a:rPr>
              <a:t>hariç herhangi </a:t>
            </a:r>
            <a:r>
              <a:rPr lang="tr-TR" sz="2000" dirty="0">
                <a:latin typeface="Times New Roman" panose="02020603050405020304" pitchFamily="18" charset="0"/>
                <a:cs typeface="Times New Roman" panose="02020603050405020304" pitchFamily="18" charset="0"/>
              </a:rPr>
              <a:t>bir vergiye tabi tutulmaz ve ilgili mevzuatı uyarınca ödenmekte olan </a:t>
            </a:r>
            <a:r>
              <a:rPr lang="tr-TR" sz="2000" dirty="0" smtClean="0">
                <a:latin typeface="Times New Roman" panose="02020603050405020304" pitchFamily="18" charset="0"/>
                <a:cs typeface="Times New Roman" panose="02020603050405020304" pitchFamily="18" charset="0"/>
              </a:rPr>
              <a:t>zam, tazminat</a:t>
            </a:r>
            <a:r>
              <a:rPr lang="tr-TR" sz="2000" dirty="0">
                <a:latin typeface="Times New Roman" panose="02020603050405020304" pitchFamily="18" charset="0"/>
                <a:cs typeface="Times New Roman" panose="02020603050405020304" pitchFamily="18" charset="0"/>
              </a:rPr>
              <a:t>, ödenek, döner sermaye ödemesi, ikramiye, ücret ve her ne ad </a:t>
            </a:r>
            <a:r>
              <a:rPr lang="tr-TR" sz="2000" dirty="0" smtClean="0">
                <a:latin typeface="Times New Roman" panose="02020603050405020304" pitchFamily="18" charset="0"/>
                <a:cs typeface="Times New Roman" panose="02020603050405020304" pitchFamily="18" charset="0"/>
              </a:rPr>
              <a:t>altında olursa </a:t>
            </a:r>
            <a:r>
              <a:rPr lang="tr-TR" sz="2000" dirty="0">
                <a:latin typeface="Times New Roman" panose="02020603050405020304" pitchFamily="18" charset="0"/>
                <a:cs typeface="Times New Roman" panose="02020603050405020304" pitchFamily="18" charset="0"/>
              </a:rPr>
              <a:t>olsun yapılan benzeri ödemelerin hesabında dikkate </a:t>
            </a:r>
            <a:r>
              <a:rPr lang="tr-TR" sz="2000" dirty="0" smtClean="0">
                <a:latin typeface="Times New Roman" panose="02020603050405020304" pitchFamily="18" charset="0"/>
                <a:cs typeface="Times New Roman" panose="02020603050405020304" pitchFamily="18" charset="0"/>
              </a:rPr>
              <a:t>alınmaz.</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Döner </a:t>
            </a:r>
            <a:r>
              <a:rPr lang="tr-TR" sz="2000" dirty="0">
                <a:latin typeface="Times New Roman" panose="02020603050405020304" pitchFamily="18" charset="0"/>
                <a:cs typeface="Times New Roman" panose="02020603050405020304" pitchFamily="18" charset="0"/>
              </a:rPr>
              <a:t>sermaye ek ödemesi yapılan Sağlık Bakanlığı (merkez teşkilatı </a:t>
            </a:r>
            <a:r>
              <a:rPr lang="tr-TR" sz="2000" dirty="0" smtClean="0">
                <a:latin typeface="Times New Roman" panose="02020603050405020304" pitchFamily="18" charset="0"/>
                <a:cs typeface="Times New Roman" panose="02020603050405020304" pitchFamily="18" charset="0"/>
              </a:rPr>
              <a:t>hariç) personeline </a:t>
            </a:r>
            <a:r>
              <a:rPr lang="tr-TR" sz="2000" dirty="0">
                <a:latin typeface="Times New Roman" panose="02020603050405020304" pitchFamily="18" charset="0"/>
                <a:cs typeface="Times New Roman" panose="02020603050405020304" pitchFamily="18" charset="0"/>
              </a:rPr>
              <a:t>ve oransal fazla çalışma ücreti ödenen </a:t>
            </a:r>
            <a:r>
              <a:rPr lang="tr-TR" sz="2000" dirty="0" smtClean="0">
                <a:latin typeface="Times New Roman" panose="02020603050405020304" pitchFamily="18" charset="0"/>
                <a:cs typeface="Times New Roman" panose="02020603050405020304" pitchFamily="18" charset="0"/>
              </a:rPr>
              <a:t>Ticaret Bakanlığı taşra </a:t>
            </a:r>
            <a:r>
              <a:rPr lang="tr-TR" sz="2000" dirty="0">
                <a:latin typeface="Times New Roman" panose="02020603050405020304" pitchFamily="18" charset="0"/>
                <a:cs typeface="Times New Roman" panose="02020603050405020304" pitchFamily="18" charset="0"/>
              </a:rPr>
              <a:t>personeline ek ödeme yapılmaz Ancak bahsedilen kaynaklardan </a:t>
            </a:r>
            <a:r>
              <a:rPr lang="tr-TR" sz="2000" dirty="0" smtClean="0">
                <a:latin typeface="Times New Roman" panose="02020603050405020304" pitchFamily="18" charset="0"/>
                <a:cs typeface="Times New Roman" panose="02020603050405020304" pitchFamily="18" charset="0"/>
              </a:rPr>
              <a:t>yapılan ödemeler </a:t>
            </a:r>
            <a:r>
              <a:rPr lang="tr-TR" sz="2000" dirty="0">
                <a:latin typeface="Times New Roman" panose="02020603050405020304" pitchFamily="18" charset="0"/>
                <a:cs typeface="Times New Roman" panose="02020603050405020304" pitchFamily="18" charset="0"/>
              </a:rPr>
              <a:t>ek ödeme tutarının altına düşerse ilgili personele ek ödemenin </a:t>
            </a:r>
            <a:r>
              <a:rPr lang="tr-TR" sz="2000" dirty="0" smtClean="0">
                <a:latin typeface="Times New Roman" panose="02020603050405020304" pitchFamily="18" charset="0"/>
                <a:cs typeface="Times New Roman" panose="02020603050405020304" pitchFamily="18" charset="0"/>
              </a:rPr>
              <a:t>farkı 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•Örnek </a:t>
            </a:r>
            <a:r>
              <a:rPr lang="tr-TR" sz="2000" dirty="0">
                <a:latin typeface="Times New Roman" panose="02020603050405020304" pitchFamily="18" charset="0"/>
                <a:cs typeface="Times New Roman" panose="02020603050405020304" pitchFamily="18" charset="0"/>
              </a:rPr>
              <a:t>hesaplama </a:t>
            </a:r>
            <a:r>
              <a:rPr lang="tr-TR" sz="2000" dirty="0" smtClean="0">
                <a:latin typeface="Times New Roman" panose="02020603050405020304" pitchFamily="18" charset="0"/>
                <a:cs typeface="Times New Roman" panose="02020603050405020304" pitchFamily="18" charset="0"/>
              </a:rPr>
              <a:t>(8000 + </a:t>
            </a:r>
            <a:r>
              <a:rPr lang="tr-TR" sz="2000" dirty="0">
                <a:latin typeface="Times New Roman" panose="02020603050405020304" pitchFamily="18" charset="0"/>
                <a:cs typeface="Times New Roman" panose="02020603050405020304" pitchFamily="18" charset="0"/>
              </a:rPr>
              <a:t>1500 </a:t>
            </a:r>
            <a:r>
              <a:rPr lang="tr-TR" sz="2000" dirty="0" smtClean="0">
                <a:latin typeface="Times New Roman" panose="02020603050405020304" pitchFamily="18" charset="0"/>
                <a:cs typeface="Times New Roman" panose="02020603050405020304" pitchFamily="18" charset="0"/>
              </a:rPr>
              <a:t>) x </a:t>
            </a:r>
            <a:r>
              <a:rPr lang="tr-TR" sz="2000" dirty="0">
                <a:latin typeface="Times New Roman" panose="02020603050405020304" pitchFamily="18" charset="0"/>
                <a:cs typeface="Times New Roman" panose="02020603050405020304" pitchFamily="18" charset="0"/>
              </a:rPr>
              <a:t>0,235445 </a:t>
            </a:r>
            <a:r>
              <a:rPr lang="tr-TR" sz="2000" dirty="0" smtClean="0">
                <a:latin typeface="Times New Roman" panose="02020603050405020304" pitchFamily="18" charset="0"/>
                <a:cs typeface="Times New Roman" panose="02020603050405020304" pitchFamily="18" charset="0"/>
              </a:rPr>
              <a:t>x %160= 3.578,77 </a:t>
            </a:r>
            <a:r>
              <a:rPr lang="tr-TR" sz="2000" dirty="0">
                <a:latin typeface="Times New Roman" panose="02020603050405020304" pitchFamily="18" charset="0"/>
                <a:cs typeface="Times New Roman" panose="02020603050405020304" pitchFamily="18" charset="0"/>
              </a:rPr>
              <a:t>TL</a:t>
            </a:r>
          </a:p>
        </p:txBody>
      </p:sp>
    </p:spTree>
    <p:extLst>
      <p:ext uri="{BB962C8B-B14F-4D97-AF65-F5344CB8AC3E}">
        <p14:creationId xmlns:p14="http://schemas.microsoft.com/office/powerpoint/2010/main" val="3618238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0" y="0"/>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393290" y="178253"/>
            <a:ext cx="11558621"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dirty="0">
                <a:solidFill>
                  <a:schemeClr val="bg1"/>
                </a:solidFill>
                <a:latin typeface="Times New Roman" panose="02020603050405020304" pitchFamily="18" charset="0"/>
                <a:cs typeface="Times New Roman" panose="02020603050405020304" pitchFamily="18" charset="0"/>
              </a:rPr>
              <a:t>MALİ ÖZLÜK HAKLAR</a:t>
            </a:r>
            <a:endParaRPr lang="en-TR"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169243" y="1185369"/>
            <a:ext cx="11924433" cy="3970318"/>
          </a:xfrm>
          <a:prstGeom prst="rect">
            <a:avLst/>
          </a:prstGeom>
        </p:spPr>
        <p:txBody>
          <a:bodyPr wrap="square">
            <a:spAutoFit/>
          </a:bodyPr>
          <a:lstStyle/>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1- Memur </a:t>
            </a:r>
            <a:r>
              <a:rPr lang="tr-TR" sz="2800" b="1" dirty="0">
                <a:latin typeface="Times New Roman" panose="02020603050405020304" pitchFamily="18" charset="0"/>
                <a:cs typeface="Times New Roman" panose="02020603050405020304" pitchFamily="18" charset="0"/>
              </a:rPr>
              <a:t>Aylığının Hesaplanmasına ve Ödenmesine İlişkin </a:t>
            </a:r>
            <a:r>
              <a:rPr lang="tr-TR" sz="2800" b="1" dirty="0" smtClean="0">
                <a:latin typeface="Times New Roman" panose="02020603050405020304" pitchFamily="18" charset="0"/>
                <a:cs typeface="Times New Roman" panose="02020603050405020304" pitchFamily="18" charset="0"/>
              </a:rPr>
              <a:t>Düzenlemeler</a:t>
            </a:r>
          </a:p>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1.1- Katsayılar</a:t>
            </a:r>
          </a:p>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1.2- Maaş Unsurları ve Hesaplanışları</a:t>
            </a:r>
          </a:p>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1.3- Kesintiler</a:t>
            </a:r>
          </a:p>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1.4- Aylığa İlişkin Diğer Bazı Hükümler</a:t>
            </a:r>
          </a:p>
          <a:p>
            <a:pPr marL="285750" indent="-285750">
              <a:lnSpc>
                <a:spcPct val="150000"/>
              </a:lnSpc>
              <a:buFont typeface="Arial" panose="020B0604020202020204" pitchFamily="34" charset="0"/>
              <a:buChar char="•"/>
            </a:pPr>
            <a:r>
              <a:rPr lang="tr-TR" sz="2800" b="1" dirty="0" smtClean="0">
                <a:latin typeface="Times New Roman" panose="02020603050405020304" pitchFamily="18" charset="0"/>
                <a:cs typeface="Times New Roman" panose="02020603050405020304" pitchFamily="18" charset="0"/>
              </a:rPr>
              <a:t>2- Sosyal Yardım ve Haklar</a:t>
            </a:r>
          </a:p>
        </p:txBody>
      </p:sp>
    </p:spTree>
    <p:extLst>
      <p:ext uri="{BB962C8B-B14F-4D97-AF65-F5344CB8AC3E}">
        <p14:creationId xmlns:p14="http://schemas.microsoft.com/office/powerpoint/2010/main" val="2490985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Makam, Görev ve Temsil Tazminatları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71691"/>
            <a:ext cx="12192000" cy="4401205"/>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Makam </a:t>
            </a:r>
            <a:r>
              <a:rPr lang="tr-TR" sz="2000" b="1" dirty="0">
                <a:latin typeface="Times New Roman" panose="02020603050405020304" pitchFamily="18" charset="0"/>
                <a:cs typeface="Times New Roman" panose="02020603050405020304" pitchFamily="18" charset="0"/>
              </a:rPr>
              <a:t>Tazminatı (Ek Madde </a:t>
            </a:r>
            <a:r>
              <a:rPr lang="tr-TR" sz="2000" b="1" dirty="0" smtClean="0">
                <a:latin typeface="Times New Roman" panose="02020603050405020304" pitchFamily="18" charset="0"/>
                <a:cs typeface="Times New Roman" panose="02020603050405020304" pitchFamily="18" charset="0"/>
              </a:rPr>
              <a:t>26)</a:t>
            </a:r>
          </a:p>
          <a:p>
            <a:pPr algn="just"/>
            <a:r>
              <a:rPr lang="tr-TR" sz="2000" dirty="0" smtClean="0">
                <a:latin typeface="Times New Roman" panose="02020603050405020304" pitchFamily="18" charset="0"/>
                <a:cs typeface="Times New Roman" panose="02020603050405020304" pitchFamily="18" charset="0"/>
              </a:rPr>
              <a:t>• 657 </a:t>
            </a:r>
            <a:r>
              <a:rPr lang="tr-TR" sz="2000" dirty="0">
                <a:latin typeface="Times New Roman" panose="02020603050405020304" pitchFamily="18" charset="0"/>
                <a:cs typeface="Times New Roman" panose="02020603050405020304" pitchFamily="18" charset="0"/>
              </a:rPr>
              <a:t>sayılı Kanun ek </a:t>
            </a:r>
            <a:r>
              <a:rPr lang="tr-TR" sz="2000" dirty="0" smtClean="0">
                <a:latin typeface="Times New Roman" panose="02020603050405020304" pitchFamily="18" charset="0"/>
                <a:cs typeface="Times New Roman" panose="02020603050405020304" pitchFamily="18" charset="0"/>
              </a:rPr>
              <a:t>26’ncı </a:t>
            </a:r>
            <a:r>
              <a:rPr lang="tr-TR" sz="2000" dirty="0">
                <a:latin typeface="Times New Roman" panose="02020603050405020304" pitchFamily="18" charset="0"/>
                <a:cs typeface="Times New Roman" panose="02020603050405020304" pitchFamily="18" charset="0"/>
              </a:rPr>
              <a:t>maddesi ile </a:t>
            </a:r>
            <a:r>
              <a:rPr lang="tr-TR" sz="2000" dirty="0" smtClean="0">
                <a:latin typeface="Times New Roman" panose="02020603050405020304" pitchFamily="18" charset="0"/>
                <a:cs typeface="Times New Roman" panose="02020603050405020304" pitchFamily="18" charset="0"/>
              </a:rPr>
              <a:t>düzenlenmiştir. </a:t>
            </a:r>
            <a:r>
              <a:rPr lang="tr-TR" sz="2000" dirty="0">
                <a:latin typeface="Times New Roman" panose="02020603050405020304" pitchFamily="18" charset="0"/>
                <a:cs typeface="Times New Roman" panose="02020603050405020304" pitchFamily="18" charset="0"/>
              </a:rPr>
              <a:t>Görev unvanları </a:t>
            </a:r>
            <a:r>
              <a:rPr lang="tr-TR" sz="2000" dirty="0" smtClean="0">
                <a:latin typeface="Times New Roman" panose="02020603050405020304" pitchFamily="18" charset="0"/>
                <a:cs typeface="Times New Roman" panose="02020603050405020304" pitchFamily="18" charset="0"/>
              </a:rPr>
              <a:t>itibariyle Kanuna </a:t>
            </a:r>
            <a:r>
              <a:rPr lang="tr-TR" sz="2000" dirty="0">
                <a:latin typeface="Times New Roman" panose="02020603050405020304" pitchFamily="18" charset="0"/>
                <a:cs typeface="Times New Roman" panose="02020603050405020304" pitchFamily="18" charset="0"/>
              </a:rPr>
              <a:t>ekli IV sayılı cetvel ile belirlenen makam tazminatı göstergelerinin, </a:t>
            </a:r>
            <a:r>
              <a:rPr lang="tr-TR" sz="2000" dirty="0" smtClean="0">
                <a:latin typeface="Times New Roman" panose="02020603050405020304" pitchFamily="18" charset="0"/>
                <a:cs typeface="Times New Roman" panose="02020603050405020304" pitchFamily="18" charset="0"/>
              </a:rPr>
              <a:t>aylık katsayısı </a:t>
            </a:r>
            <a:r>
              <a:rPr lang="tr-TR" sz="2000" dirty="0">
                <a:latin typeface="Times New Roman" panose="02020603050405020304" pitchFamily="18" charset="0"/>
                <a:cs typeface="Times New Roman" panose="02020603050405020304" pitchFamily="18" charset="0"/>
              </a:rPr>
              <a:t>ile çarpılması sonucu bulunan rakamlardır</a:t>
            </a: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Temsil </a:t>
            </a:r>
            <a:r>
              <a:rPr lang="tr-TR" sz="2000" b="1" dirty="0">
                <a:latin typeface="Times New Roman" panose="02020603050405020304" pitchFamily="18" charset="0"/>
                <a:cs typeface="Times New Roman" panose="02020603050405020304" pitchFamily="18" charset="0"/>
              </a:rPr>
              <a:t>Tazminatı</a:t>
            </a:r>
          </a:p>
          <a:p>
            <a:pPr algn="just"/>
            <a:r>
              <a:rPr lang="tr-TR" sz="2000" dirty="0" smtClean="0">
                <a:latin typeface="Times New Roman" panose="02020603050405020304" pitchFamily="18" charset="0"/>
                <a:cs typeface="Times New Roman" panose="02020603050405020304" pitchFamily="18" charset="0"/>
              </a:rPr>
              <a:t>• 4505 </a:t>
            </a:r>
            <a:r>
              <a:rPr lang="tr-TR" sz="2000" dirty="0">
                <a:latin typeface="Times New Roman" panose="02020603050405020304" pitchFamily="18" charset="0"/>
                <a:cs typeface="Times New Roman" panose="02020603050405020304" pitchFamily="18" charset="0"/>
              </a:rPr>
              <a:t>sayılı Kanunun </a:t>
            </a:r>
            <a:r>
              <a:rPr lang="tr-TR" sz="2000" dirty="0" smtClean="0">
                <a:latin typeface="Times New Roman" panose="02020603050405020304" pitchFamily="18" charset="0"/>
                <a:cs typeface="Times New Roman" panose="02020603050405020304" pitchFamily="18" charset="0"/>
              </a:rPr>
              <a:t>5’nci </a:t>
            </a:r>
            <a:r>
              <a:rPr lang="tr-TR" sz="2000" dirty="0">
                <a:latin typeface="Times New Roman" panose="02020603050405020304" pitchFamily="18" charset="0"/>
                <a:cs typeface="Times New Roman" panose="02020603050405020304" pitchFamily="18" charset="0"/>
              </a:rPr>
              <a:t>maddesi düzenlenmiştir Aylıklarını 657 sayılı </a:t>
            </a:r>
            <a:r>
              <a:rPr lang="tr-TR" sz="2000" dirty="0" smtClean="0">
                <a:latin typeface="Times New Roman" panose="02020603050405020304" pitchFamily="18" charset="0"/>
                <a:cs typeface="Times New Roman" panose="02020603050405020304" pitchFamily="18" charset="0"/>
              </a:rPr>
              <a:t>Devlet Memurları </a:t>
            </a:r>
            <a:r>
              <a:rPr lang="tr-TR" sz="2000" dirty="0">
                <a:latin typeface="Times New Roman" panose="02020603050405020304" pitchFamily="18" charset="0"/>
                <a:cs typeface="Times New Roman" panose="02020603050405020304" pitchFamily="18" charset="0"/>
              </a:rPr>
              <a:t>Kanunu, 926 sayılı Türk Silahlı Kuvvetleri Personel Kanunu, </a:t>
            </a:r>
            <a:r>
              <a:rPr lang="tr-TR" sz="2000" dirty="0" smtClean="0">
                <a:latin typeface="Times New Roman" panose="02020603050405020304" pitchFamily="18" charset="0"/>
                <a:cs typeface="Times New Roman" panose="02020603050405020304" pitchFamily="18" charset="0"/>
              </a:rPr>
              <a:t>2802 sayılı </a:t>
            </a:r>
            <a:r>
              <a:rPr lang="tr-TR" sz="2000" dirty="0">
                <a:latin typeface="Times New Roman" panose="02020603050405020304" pitchFamily="18" charset="0"/>
                <a:cs typeface="Times New Roman" panose="02020603050405020304" pitchFamily="18" charset="0"/>
              </a:rPr>
              <a:t>Hakimler ve Savcılar Kanunu ile 2914 sayılı Yüksek Öğretim </a:t>
            </a:r>
            <a:r>
              <a:rPr lang="tr-TR" sz="2000" dirty="0" smtClean="0">
                <a:latin typeface="Times New Roman" panose="02020603050405020304" pitchFamily="18" charset="0"/>
                <a:cs typeface="Times New Roman" panose="02020603050405020304" pitchFamily="18" charset="0"/>
              </a:rPr>
              <a:t>Personel Kanununa </a:t>
            </a:r>
            <a:r>
              <a:rPr lang="tr-TR" sz="2000" dirty="0">
                <a:latin typeface="Times New Roman" panose="02020603050405020304" pitchFamily="18" charset="0"/>
                <a:cs typeface="Times New Roman" panose="02020603050405020304" pitchFamily="18" charset="0"/>
              </a:rPr>
              <a:t>göre makam veya yüksek hakimlik tazminatı öngörülen </a:t>
            </a:r>
            <a:r>
              <a:rPr lang="tr-TR" sz="2000" dirty="0" smtClean="0">
                <a:latin typeface="Times New Roman" panose="02020603050405020304" pitchFamily="18" charset="0"/>
                <a:cs typeface="Times New Roman" panose="02020603050405020304" pitchFamily="18" charset="0"/>
              </a:rPr>
              <a:t>kadrolarda bulunanlardan </a:t>
            </a:r>
            <a:r>
              <a:rPr lang="tr-TR" sz="2000" dirty="0">
                <a:latin typeface="Times New Roman" panose="02020603050405020304" pitchFamily="18" charset="0"/>
                <a:cs typeface="Times New Roman" panose="02020603050405020304" pitchFamily="18" charset="0"/>
              </a:rPr>
              <a:t>Bakanlar Kurulu Kararı ile belirlenecek olanlara </a:t>
            </a:r>
            <a:r>
              <a:rPr lang="tr-TR" sz="2000" dirty="0" smtClean="0">
                <a:latin typeface="Times New Roman" panose="02020603050405020304" pitchFamily="18" charset="0"/>
                <a:cs typeface="Times New Roman" panose="02020603050405020304" pitchFamily="18" charset="0"/>
              </a:rPr>
              <a:t>30.000 gösterge rakamının </a:t>
            </a:r>
            <a:r>
              <a:rPr lang="tr-TR" sz="2000" dirty="0">
                <a:latin typeface="Times New Roman" panose="02020603050405020304" pitchFamily="18" charset="0"/>
                <a:cs typeface="Times New Roman" panose="02020603050405020304" pitchFamily="18" charset="0"/>
              </a:rPr>
              <a:t>memur aylıklarına uygulanan katsayı ile çarpımı sonucu </a:t>
            </a:r>
            <a:r>
              <a:rPr lang="tr-TR" sz="2000" dirty="0" smtClean="0">
                <a:latin typeface="Times New Roman" panose="02020603050405020304" pitchFamily="18" charset="0"/>
                <a:cs typeface="Times New Roman" panose="02020603050405020304" pitchFamily="18" charset="0"/>
              </a:rPr>
              <a:t>bulunacak miktarı </a:t>
            </a:r>
            <a:r>
              <a:rPr lang="tr-TR" sz="2000" dirty="0">
                <a:latin typeface="Times New Roman" panose="02020603050405020304" pitchFamily="18" charset="0"/>
                <a:cs typeface="Times New Roman" panose="02020603050405020304" pitchFamily="18" charset="0"/>
              </a:rPr>
              <a:t>geçmemek üzere temsil tazminatı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Temsil </a:t>
            </a:r>
            <a:r>
              <a:rPr lang="tr-TR" sz="2000" dirty="0">
                <a:latin typeface="Times New Roman" panose="02020603050405020304" pitchFamily="18" charset="0"/>
                <a:cs typeface="Times New Roman" panose="02020603050405020304" pitchFamily="18" charset="0"/>
              </a:rPr>
              <a:t>tazminatı göstergelerini kadro ve görev unvanları itibariyle farklı </a:t>
            </a:r>
            <a:r>
              <a:rPr lang="tr-TR" sz="2000" dirty="0" smtClean="0">
                <a:latin typeface="Times New Roman" panose="02020603050405020304" pitchFamily="18" charset="0"/>
                <a:cs typeface="Times New Roman" panose="02020603050405020304" pitchFamily="18" charset="0"/>
              </a:rPr>
              <a:t>olarak belirlemeye </a:t>
            </a:r>
            <a:r>
              <a:rPr lang="tr-TR" sz="2000" dirty="0">
                <a:latin typeface="Times New Roman" panose="02020603050405020304" pitchFamily="18" charset="0"/>
                <a:cs typeface="Times New Roman" panose="02020603050405020304" pitchFamily="18" charset="0"/>
              </a:rPr>
              <a:t>Cumhurbaşkanı (Bakanlar Kurulu) </a:t>
            </a:r>
            <a:r>
              <a:rPr lang="tr-TR" sz="2000" dirty="0" smtClean="0">
                <a:latin typeface="Times New Roman" panose="02020603050405020304" pitchFamily="18" charset="0"/>
                <a:cs typeface="Times New Roman" panose="02020603050405020304" pitchFamily="18" charset="0"/>
              </a:rPr>
              <a:t>yetkilidir. 2000/457 sayılı Bakanlar </a:t>
            </a:r>
            <a:r>
              <a:rPr lang="tr-TR" sz="2000" dirty="0">
                <a:latin typeface="Times New Roman" panose="02020603050405020304" pitchFamily="18" charset="0"/>
                <a:cs typeface="Times New Roman" panose="02020603050405020304" pitchFamily="18" charset="0"/>
              </a:rPr>
              <a:t>Kurulu Kararı ile görev unvanları itibariyle görev tazminatının </a:t>
            </a:r>
            <a:r>
              <a:rPr lang="tr-TR" sz="2000" dirty="0" smtClean="0">
                <a:latin typeface="Times New Roman" panose="02020603050405020304" pitchFamily="18" charset="0"/>
                <a:cs typeface="Times New Roman" panose="02020603050405020304" pitchFamily="18" charset="0"/>
              </a:rPr>
              <a:t>gösterge rakamları </a:t>
            </a:r>
            <a:r>
              <a:rPr lang="tr-TR" sz="2000" dirty="0">
                <a:latin typeface="Times New Roman" panose="02020603050405020304" pitchFamily="18" charset="0"/>
                <a:cs typeface="Times New Roman" panose="02020603050405020304" pitchFamily="18" charset="0"/>
              </a:rPr>
              <a:t>belirlenmiştir </a:t>
            </a:r>
            <a:r>
              <a:rPr lang="tr-TR" sz="2000" dirty="0" smtClean="0">
                <a:latin typeface="Times New Roman" panose="02020603050405020304" pitchFamily="18" charset="0"/>
                <a:cs typeface="Times New Roman" panose="02020603050405020304" pitchFamily="18" charset="0"/>
              </a:rPr>
              <a:t>7.000 </a:t>
            </a:r>
            <a:r>
              <a:rPr lang="tr-TR" sz="2000" dirty="0">
                <a:latin typeface="Times New Roman" panose="02020603050405020304" pitchFamily="18" charset="0"/>
                <a:cs typeface="Times New Roman" panose="02020603050405020304" pitchFamily="18" charset="0"/>
              </a:rPr>
              <a:t>gösterge rakamı ve üstünde makam </a:t>
            </a:r>
            <a:r>
              <a:rPr lang="tr-TR" sz="2000" dirty="0" smtClean="0">
                <a:latin typeface="Times New Roman" panose="02020603050405020304" pitchFamily="18" charset="0"/>
                <a:cs typeface="Times New Roman" panose="02020603050405020304" pitchFamily="18" charset="0"/>
              </a:rPr>
              <a:t>tazminatı ödenenlere </a:t>
            </a:r>
            <a:r>
              <a:rPr lang="tr-TR" sz="2000" dirty="0">
                <a:latin typeface="Times New Roman" panose="02020603050405020304" pitchFamily="18" charset="0"/>
                <a:cs typeface="Times New Roman" panose="02020603050405020304" pitchFamily="18" charset="0"/>
              </a:rPr>
              <a:t>temsil tazminatı ödenmesi </a:t>
            </a:r>
            <a:r>
              <a:rPr lang="tr-TR" sz="2000" dirty="0" smtClean="0">
                <a:latin typeface="Times New Roman" panose="02020603050405020304" pitchFamily="18" charset="0"/>
                <a:cs typeface="Times New Roman" panose="02020603050405020304" pitchFamily="18" charset="0"/>
              </a:rPr>
              <a:t>kararlaştırılmıştır.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221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Makam, Görev ve Temsil Tazminatları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71691"/>
            <a:ext cx="12192000" cy="4708981"/>
          </a:xfrm>
          <a:prstGeom prst="rect">
            <a:avLst/>
          </a:prstGeom>
        </p:spPr>
        <p:txBody>
          <a:bodyPr wrap="square">
            <a:spAutoFit/>
          </a:bodyPr>
          <a:lstStyle/>
          <a:p>
            <a:r>
              <a:rPr lang="tr-TR" sz="2000" b="1" dirty="0" smtClean="0">
                <a:latin typeface="Times New Roman" panose="02020603050405020304" pitchFamily="18" charset="0"/>
                <a:cs typeface="Times New Roman" panose="02020603050405020304" pitchFamily="18" charset="0"/>
              </a:rPr>
              <a:t>Görev Tazminatı</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•375 </a:t>
            </a:r>
            <a:r>
              <a:rPr lang="tr-TR" sz="2000" dirty="0">
                <a:latin typeface="Times New Roman" panose="02020603050405020304" pitchFamily="18" charset="0"/>
                <a:cs typeface="Times New Roman" panose="02020603050405020304" pitchFamily="18" charset="0"/>
              </a:rPr>
              <a:t>sayılı KHK’nın </a:t>
            </a:r>
            <a:r>
              <a:rPr lang="tr-TR" sz="2000" dirty="0" smtClean="0">
                <a:latin typeface="Times New Roman" panose="02020603050405020304" pitchFamily="18" charset="0"/>
                <a:cs typeface="Times New Roman" panose="02020603050405020304" pitchFamily="18" charset="0"/>
              </a:rPr>
              <a:t>1/C </a:t>
            </a:r>
            <a:r>
              <a:rPr lang="tr-TR" sz="2000" dirty="0">
                <a:latin typeface="Times New Roman" panose="02020603050405020304" pitchFamily="18" charset="0"/>
                <a:cs typeface="Times New Roman" panose="02020603050405020304" pitchFamily="18" charset="0"/>
              </a:rPr>
              <a:t>maddesi ile düzenlenmiştir Maddede 657 sayılı </a:t>
            </a:r>
            <a:r>
              <a:rPr lang="tr-TR" sz="2000" dirty="0" smtClean="0">
                <a:latin typeface="Times New Roman" panose="02020603050405020304" pitchFamily="18" charset="0"/>
                <a:cs typeface="Times New Roman" panose="02020603050405020304" pitchFamily="18" charset="0"/>
              </a:rPr>
              <a:t>Kanuna ekli </a:t>
            </a:r>
            <a:r>
              <a:rPr lang="tr-TR" sz="2000" dirty="0">
                <a:latin typeface="Times New Roman" panose="02020603050405020304" pitchFamily="18" charset="0"/>
                <a:cs typeface="Times New Roman" panose="02020603050405020304" pitchFamily="18" charset="0"/>
              </a:rPr>
              <a:t>IV sayılı makam tazminatı cetvelinde </a:t>
            </a:r>
            <a:r>
              <a:rPr lang="tr-TR" sz="2000" dirty="0" smtClean="0">
                <a:latin typeface="Times New Roman" panose="02020603050405020304" pitchFamily="18" charset="0"/>
                <a:cs typeface="Times New Roman" panose="02020603050405020304" pitchFamily="18" charset="0"/>
              </a:rPr>
              <a:t>7.000 </a:t>
            </a:r>
            <a:r>
              <a:rPr lang="tr-TR" sz="2000" dirty="0">
                <a:latin typeface="Times New Roman" panose="02020603050405020304" pitchFamily="18" charset="0"/>
                <a:cs typeface="Times New Roman" panose="02020603050405020304" pitchFamily="18" charset="0"/>
              </a:rPr>
              <a:t>’den daha düşük </a:t>
            </a:r>
            <a:r>
              <a:rPr lang="tr-TR" sz="2000" dirty="0" smtClean="0">
                <a:latin typeface="Times New Roman" panose="02020603050405020304" pitchFamily="18" charset="0"/>
                <a:cs typeface="Times New Roman" panose="02020603050405020304" pitchFamily="18" charset="0"/>
              </a:rPr>
              <a:t>göstergeler üzerinden </a:t>
            </a:r>
            <a:r>
              <a:rPr lang="tr-TR" sz="2000" dirty="0">
                <a:latin typeface="Times New Roman" panose="02020603050405020304" pitchFamily="18" charset="0"/>
                <a:cs typeface="Times New Roman" panose="02020603050405020304" pitchFamily="18" charset="0"/>
              </a:rPr>
              <a:t>makam veya yüksek hakimlik tazminatı öngörülen kadrolara </a:t>
            </a:r>
            <a:r>
              <a:rPr lang="tr-TR" sz="2000" dirty="0" smtClean="0">
                <a:latin typeface="Times New Roman" panose="02020603050405020304" pitchFamily="18" charset="0"/>
                <a:cs typeface="Times New Roman" panose="02020603050405020304" pitchFamily="18" charset="0"/>
              </a:rPr>
              <a:t>atanmış olanlara</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15.000 </a:t>
            </a:r>
            <a:r>
              <a:rPr lang="tr-TR" sz="2000" dirty="0">
                <a:latin typeface="Times New Roman" panose="02020603050405020304" pitchFamily="18" charset="0"/>
                <a:cs typeface="Times New Roman" panose="02020603050405020304" pitchFamily="18" charset="0"/>
              </a:rPr>
              <a:t>gösterge rakamını geçmemek üzere Cumhurbaşkanınca (</a:t>
            </a:r>
            <a:r>
              <a:rPr lang="tr-TR" sz="2000" dirty="0" smtClean="0">
                <a:latin typeface="Times New Roman" panose="02020603050405020304" pitchFamily="18" charset="0"/>
                <a:cs typeface="Times New Roman" panose="02020603050405020304" pitchFamily="18" charset="0"/>
              </a:rPr>
              <a:t>Bakanlar Kurulunca</a:t>
            </a:r>
            <a:r>
              <a:rPr lang="tr-TR" sz="2000" dirty="0">
                <a:latin typeface="Times New Roman" panose="02020603050405020304" pitchFamily="18" charset="0"/>
                <a:cs typeface="Times New Roman" panose="02020603050405020304" pitchFamily="18" charset="0"/>
              </a:rPr>
              <a:t>) tespit edilecek gösterge rakamlarının memur aylıklarına </a:t>
            </a:r>
            <a:r>
              <a:rPr lang="tr-TR" sz="2000" dirty="0" smtClean="0">
                <a:latin typeface="Times New Roman" panose="02020603050405020304" pitchFamily="18" charset="0"/>
                <a:cs typeface="Times New Roman" panose="02020603050405020304" pitchFamily="18" charset="0"/>
              </a:rPr>
              <a:t>uygulanan katsayı </a:t>
            </a:r>
            <a:r>
              <a:rPr lang="tr-TR" sz="2000" dirty="0">
                <a:latin typeface="Times New Roman" panose="02020603050405020304" pitchFamily="18" charset="0"/>
                <a:cs typeface="Times New Roman" panose="02020603050405020304" pitchFamily="18" charset="0"/>
              </a:rPr>
              <a:t>ile çarpımı sonucunda bulunacak miktarda görev tazminatı </a:t>
            </a:r>
            <a:r>
              <a:rPr lang="tr-TR" sz="2000" dirty="0" smtClean="0">
                <a:latin typeface="Times New Roman" panose="02020603050405020304" pitchFamily="18" charset="0"/>
                <a:cs typeface="Times New Roman" panose="02020603050405020304" pitchFamily="18" charset="0"/>
              </a:rPr>
              <a:t>ödeneceği belirtilmiştir.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•2008/13694 </a:t>
            </a:r>
            <a:r>
              <a:rPr lang="tr-TR" sz="2000" dirty="0">
                <a:latin typeface="Times New Roman" panose="02020603050405020304" pitchFamily="18" charset="0"/>
                <a:cs typeface="Times New Roman" panose="02020603050405020304" pitchFamily="18" charset="0"/>
              </a:rPr>
              <a:t>sayılı Bakanlar Kurulu Kararı ile görev unvanları itibariyle </a:t>
            </a:r>
            <a:r>
              <a:rPr lang="tr-TR" sz="2000" dirty="0" smtClean="0">
                <a:latin typeface="Times New Roman" panose="02020603050405020304" pitchFamily="18" charset="0"/>
                <a:cs typeface="Times New Roman" panose="02020603050405020304" pitchFamily="18" charset="0"/>
              </a:rPr>
              <a:t>ödenecek görev </a:t>
            </a:r>
            <a:r>
              <a:rPr lang="tr-TR" sz="2000" dirty="0">
                <a:latin typeface="Times New Roman" panose="02020603050405020304" pitchFamily="18" charset="0"/>
                <a:cs typeface="Times New Roman" panose="02020603050405020304" pitchFamily="18" charset="0"/>
              </a:rPr>
              <a:t>tazminatının gösterge rakamları </a:t>
            </a:r>
            <a:r>
              <a:rPr lang="tr-TR" sz="2000" dirty="0" smtClean="0">
                <a:latin typeface="Times New Roman" panose="02020603050405020304" pitchFamily="18" charset="0"/>
                <a:cs typeface="Times New Roman" panose="02020603050405020304" pitchFamily="18" charset="0"/>
              </a:rPr>
              <a:t>belirlenmiştir.</a:t>
            </a:r>
          </a:p>
          <a:p>
            <a:pPr algn="just"/>
            <a:r>
              <a:rPr lang="tr-TR" sz="2000" b="1" dirty="0" smtClean="0">
                <a:latin typeface="Times New Roman" panose="02020603050405020304" pitchFamily="18" charset="0"/>
                <a:cs typeface="Times New Roman" panose="02020603050405020304" pitchFamily="18" charset="0"/>
              </a:rPr>
              <a:t>Makam</a:t>
            </a:r>
            <a:r>
              <a:rPr lang="tr-TR" sz="2000" b="1" dirty="0">
                <a:latin typeface="Times New Roman" panose="02020603050405020304" pitchFamily="18" charset="0"/>
                <a:cs typeface="Times New Roman" panose="02020603050405020304" pitchFamily="18" charset="0"/>
              </a:rPr>
              <a:t>, Görev ve Temsil Tazminatları Ödeme Esasları</a:t>
            </a:r>
          </a:p>
          <a:p>
            <a:pPr algn="just"/>
            <a:r>
              <a:rPr lang="tr-TR" sz="2000" dirty="0" smtClean="0">
                <a:latin typeface="Times New Roman" panose="02020603050405020304" pitchFamily="18" charset="0"/>
                <a:cs typeface="Times New Roman" panose="02020603050405020304" pitchFamily="18" charset="0"/>
              </a:rPr>
              <a:t>• Görev </a:t>
            </a:r>
            <a:r>
              <a:rPr lang="tr-TR" sz="2000" dirty="0">
                <a:latin typeface="Times New Roman" panose="02020603050405020304" pitchFamily="18" charset="0"/>
                <a:cs typeface="Times New Roman" panose="02020603050405020304" pitchFamily="18" charset="0"/>
              </a:rPr>
              <a:t>ve temsil tazminatları makam tazminatı cetveli esas alınarak </a:t>
            </a:r>
            <a:r>
              <a:rPr lang="tr-TR" sz="2000" dirty="0" smtClean="0">
                <a:latin typeface="Times New Roman" panose="02020603050405020304" pitchFamily="18" charset="0"/>
                <a:cs typeface="Times New Roman" panose="02020603050405020304" pitchFamily="18" charset="0"/>
              </a:rPr>
              <a:t>belirlenmiştir. Ödeme </a:t>
            </a:r>
            <a:r>
              <a:rPr lang="tr-TR" sz="2000" dirty="0">
                <a:latin typeface="Times New Roman" panose="02020603050405020304" pitchFamily="18" charset="0"/>
                <a:cs typeface="Times New Roman" panose="02020603050405020304" pitchFamily="18" charset="0"/>
              </a:rPr>
              <a:t>esas ve usulleri de makam tazminatı ile </a:t>
            </a:r>
            <a:r>
              <a:rPr lang="tr-TR" sz="2000" dirty="0" smtClean="0">
                <a:latin typeface="Times New Roman" panose="02020603050405020304" pitchFamily="18" charset="0"/>
                <a:cs typeface="Times New Roman" panose="02020603050405020304" pitchFamily="18" charset="0"/>
              </a:rPr>
              <a:t>aynıdır.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Makam</a:t>
            </a:r>
            <a:r>
              <a:rPr lang="tr-TR" sz="2000" dirty="0">
                <a:latin typeface="Times New Roman" panose="02020603050405020304" pitchFamily="18" charset="0"/>
                <a:cs typeface="Times New Roman" panose="02020603050405020304" pitchFamily="18" charset="0"/>
              </a:rPr>
              <a:t>, görev veya temsil tazminatının ödenebilmesi için memurun, </a:t>
            </a:r>
            <a:r>
              <a:rPr lang="tr-TR" sz="2000" dirty="0" smtClean="0">
                <a:latin typeface="Times New Roman" panose="02020603050405020304" pitchFamily="18" charset="0"/>
                <a:cs typeface="Times New Roman" panose="02020603050405020304" pitchFamily="18" charset="0"/>
              </a:rPr>
              <a:t>bu tazminatların </a:t>
            </a:r>
            <a:r>
              <a:rPr lang="tr-TR" sz="2000" dirty="0">
                <a:latin typeface="Times New Roman" panose="02020603050405020304" pitchFamily="18" charset="0"/>
                <a:cs typeface="Times New Roman" panose="02020603050405020304" pitchFamily="18" charset="0"/>
              </a:rPr>
              <a:t>ödeneceği öngörülen kadroya atanmış olması gerekmektedir </a:t>
            </a:r>
            <a:r>
              <a:rPr lang="tr-TR" sz="2000" dirty="0" smtClean="0">
                <a:latin typeface="Times New Roman" panose="02020603050405020304" pitchFamily="18" charset="0"/>
                <a:cs typeface="Times New Roman" panose="02020603050405020304" pitchFamily="18" charset="0"/>
              </a:rPr>
              <a:t>Bu tazminatların </a:t>
            </a:r>
            <a:r>
              <a:rPr lang="tr-TR" sz="2000" dirty="0">
                <a:latin typeface="Times New Roman" panose="02020603050405020304" pitchFamily="18" charset="0"/>
                <a:cs typeface="Times New Roman" panose="02020603050405020304" pitchFamily="18" charset="0"/>
              </a:rPr>
              <a:t>ödenmesi öngörülen kadrolara </a:t>
            </a:r>
            <a:r>
              <a:rPr lang="tr-TR" sz="2000" dirty="0" smtClean="0">
                <a:latin typeface="Times New Roman" panose="02020603050405020304" pitchFamily="18" charset="0"/>
                <a:cs typeface="Times New Roman" panose="02020603050405020304" pitchFamily="18" charset="0"/>
              </a:rPr>
              <a:t>vekalet </a:t>
            </a:r>
            <a:r>
              <a:rPr lang="tr-TR" sz="2000" dirty="0">
                <a:latin typeface="Times New Roman" panose="02020603050405020304" pitchFamily="18" charset="0"/>
                <a:cs typeface="Times New Roman" panose="02020603050405020304" pitchFamily="18" charset="0"/>
              </a:rPr>
              <a:t>edenlere, bu görevleri </a:t>
            </a:r>
            <a:r>
              <a:rPr lang="tr-TR" sz="2000" dirty="0" smtClean="0">
                <a:latin typeface="Times New Roman" panose="02020603050405020304" pitchFamily="18" charset="0"/>
                <a:cs typeface="Times New Roman" panose="02020603050405020304" pitchFamily="18" charset="0"/>
              </a:rPr>
              <a:t>ikinci görev </a:t>
            </a:r>
            <a:r>
              <a:rPr lang="tr-TR" sz="2000" dirty="0">
                <a:latin typeface="Times New Roman" panose="02020603050405020304" pitchFamily="18" charset="0"/>
                <a:cs typeface="Times New Roman" panose="02020603050405020304" pitchFamily="18" charset="0"/>
              </a:rPr>
              <a:t>olarak yapanlara ve 657 sayılı Kanunun 67 maddesi </a:t>
            </a:r>
            <a:r>
              <a:rPr lang="tr-TR" sz="2000" dirty="0" smtClean="0">
                <a:latin typeface="Times New Roman" panose="02020603050405020304" pitchFamily="18" charset="0"/>
                <a:cs typeface="Times New Roman" panose="02020603050405020304" pitchFamily="18" charset="0"/>
              </a:rPr>
              <a:t>hükmünden yararlanarak </a:t>
            </a:r>
            <a:r>
              <a:rPr lang="tr-TR" sz="2000" dirty="0">
                <a:latin typeface="Times New Roman" panose="02020603050405020304" pitchFamily="18" charset="0"/>
                <a:cs typeface="Times New Roman" panose="02020603050405020304" pitchFamily="18" charset="0"/>
              </a:rPr>
              <a:t>söz konusu tazminatların ödeneceği kadronun derece </a:t>
            </a:r>
            <a:r>
              <a:rPr lang="tr-TR" sz="2000" dirty="0" smtClean="0">
                <a:latin typeface="Times New Roman" panose="02020603050405020304" pitchFamily="18" charset="0"/>
                <a:cs typeface="Times New Roman" panose="02020603050405020304" pitchFamily="18" charset="0"/>
              </a:rPr>
              <a:t>aylığını kazanılmış </a:t>
            </a:r>
            <a:r>
              <a:rPr lang="tr-TR" sz="2000" dirty="0">
                <a:latin typeface="Times New Roman" panose="02020603050405020304" pitchFamily="18" charset="0"/>
                <a:cs typeface="Times New Roman" panose="02020603050405020304" pitchFamily="18" charset="0"/>
              </a:rPr>
              <a:t>hak aylığı olarak alanlara bu tazminatlar </a:t>
            </a:r>
            <a:r>
              <a:rPr lang="tr-TR" sz="2000" dirty="0" smtClean="0">
                <a:latin typeface="Times New Roman" panose="02020603050405020304" pitchFamily="18" charset="0"/>
                <a:cs typeface="Times New Roman" panose="02020603050405020304" pitchFamily="18" charset="0"/>
              </a:rPr>
              <a:t>ödenmez.</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612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000" b="1" dirty="0">
                <a:solidFill>
                  <a:schemeClr val="bg1"/>
                </a:solidFill>
                <a:latin typeface="Times New Roman" panose="02020603050405020304" pitchFamily="18" charset="0"/>
                <a:cs typeface="Times New Roman" panose="02020603050405020304" pitchFamily="18" charset="0"/>
              </a:rPr>
              <a:t>Makam, Görev ve Temsil Tazminatları Ödeme </a:t>
            </a:r>
            <a:r>
              <a:rPr lang="tr-TR" sz="4000" b="1" dirty="0" smtClean="0">
                <a:solidFill>
                  <a:schemeClr val="bg1"/>
                </a:solidFill>
                <a:latin typeface="Times New Roman" panose="02020603050405020304" pitchFamily="18" charset="0"/>
                <a:cs typeface="Times New Roman" panose="02020603050405020304" pitchFamily="18" charset="0"/>
              </a:rPr>
              <a:t>Esasları</a:t>
            </a:r>
            <a:endParaRPr lang="tr-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743714"/>
            <a:ext cx="12175958" cy="4524315"/>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 5434 </a:t>
            </a:r>
            <a:r>
              <a:rPr lang="tr-TR" sz="2400" dirty="0">
                <a:latin typeface="Times New Roman" panose="02020603050405020304" pitchFamily="18" charset="0"/>
                <a:cs typeface="Times New Roman" panose="02020603050405020304" pitchFamily="18" charset="0"/>
              </a:rPr>
              <a:t>sayılı Kanuna tabi personele ödenen makam görev ve temsil </a:t>
            </a:r>
            <a:r>
              <a:rPr lang="tr-TR" sz="2400" dirty="0" smtClean="0">
                <a:latin typeface="Times New Roman" panose="02020603050405020304" pitchFamily="18" charset="0"/>
                <a:cs typeface="Times New Roman" panose="02020603050405020304" pitchFamily="18" charset="0"/>
              </a:rPr>
              <a:t>tazminatlarından, sadece </a:t>
            </a:r>
            <a:r>
              <a:rPr lang="tr-TR" sz="2400" dirty="0">
                <a:latin typeface="Times New Roman" panose="02020603050405020304" pitchFamily="18" charset="0"/>
                <a:cs typeface="Times New Roman" panose="02020603050405020304" pitchFamily="18" charset="0"/>
              </a:rPr>
              <a:t>damga vergisi 5510 sayılı kanuna tabi personele ödenen makam görev </a:t>
            </a:r>
            <a:r>
              <a:rPr lang="tr-TR" sz="2400" dirty="0" smtClean="0">
                <a:latin typeface="Times New Roman" panose="02020603050405020304" pitchFamily="18" charset="0"/>
                <a:cs typeface="Times New Roman" panose="02020603050405020304" pitchFamily="18" charset="0"/>
              </a:rPr>
              <a:t>ve temsil </a:t>
            </a:r>
            <a:r>
              <a:rPr lang="tr-TR" sz="2400" dirty="0">
                <a:latin typeface="Times New Roman" panose="02020603050405020304" pitchFamily="18" charset="0"/>
                <a:cs typeface="Times New Roman" panose="02020603050405020304" pitchFamily="18" charset="0"/>
              </a:rPr>
              <a:t>tazminatlarından ise, sosyal güvenlik primleri ve damga vergisi </a:t>
            </a:r>
            <a:r>
              <a:rPr lang="tr-TR" sz="2400" dirty="0" smtClean="0">
                <a:latin typeface="Times New Roman" panose="02020603050405020304" pitchFamily="18" charset="0"/>
                <a:cs typeface="Times New Roman" panose="02020603050405020304" pitchFamily="18" charset="0"/>
              </a:rPr>
              <a:t>kesilir.</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5434 </a:t>
            </a:r>
            <a:r>
              <a:rPr lang="tr-TR" sz="2400" dirty="0">
                <a:latin typeface="Times New Roman" panose="02020603050405020304" pitchFamily="18" charset="0"/>
                <a:cs typeface="Times New Roman" panose="02020603050405020304" pitchFamily="18" charset="0"/>
              </a:rPr>
              <a:t>sayılı Kanuna tabi personelden, bu tazminatlardan yararlanılan görevlerde </a:t>
            </a:r>
            <a:r>
              <a:rPr lang="tr-TR" sz="2400" dirty="0" smtClean="0">
                <a:latin typeface="Times New Roman" panose="02020603050405020304" pitchFamily="18" charset="0"/>
                <a:cs typeface="Times New Roman" panose="02020603050405020304" pitchFamily="18" charset="0"/>
              </a:rPr>
              <a:t>en az </a:t>
            </a:r>
            <a:r>
              <a:rPr lang="tr-TR" sz="2400" dirty="0">
                <a:latin typeface="Times New Roman" panose="02020603050405020304" pitchFamily="18" charset="0"/>
                <a:cs typeface="Times New Roman" panose="02020603050405020304" pitchFamily="18" charset="0"/>
              </a:rPr>
              <a:t>iki yıl bulunduktan sonra emekli olanlara, yararlandıkları en yüksek </a:t>
            </a:r>
            <a:r>
              <a:rPr lang="tr-TR" sz="2400" dirty="0" smtClean="0">
                <a:latin typeface="Times New Roman" panose="02020603050405020304" pitchFamily="18" charset="0"/>
                <a:cs typeface="Times New Roman" panose="02020603050405020304" pitchFamily="18" charset="0"/>
              </a:rPr>
              <a:t>tazminat göstergeleri </a:t>
            </a:r>
            <a:r>
              <a:rPr lang="tr-TR" sz="2400" dirty="0">
                <a:latin typeface="Times New Roman" panose="02020603050405020304" pitchFamily="18" charset="0"/>
                <a:cs typeface="Times New Roman" panose="02020603050405020304" pitchFamily="18" charset="0"/>
              </a:rPr>
              <a:t>üzerinden hesaplanan tutar, hayatta oldukları sürece Emekli </a:t>
            </a:r>
            <a:r>
              <a:rPr lang="tr-TR" sz="2400" dirty="0" smtClean="0">
                <a:latin typeface="Times New Roman" panose="02020603050405020304" pitchFamily="18" charset="0"/>
                <a:cs typeface="Times New Roman" panose="02020603050405020304" pitchFamily="18" charset="0"/>
              </a:rPr>
              <a:t>Sandığı ( </a:t>
            </a:r>
            <a:r>
              <a:rPr lang="tr-TR" sz="2400" dirty="0">
                <a:latin typeface="Times New Roman" panose="02020603050405020304" pitchFamily="18" charset="0"/>
                <a:cs typeface="Times New Roman" panose="02020603050405020304" pitchFamily="18" charset="0"/>
              </a:rPr>
              <a:t>tarafından emekli maaşıyla birlikte ödenir Ödenen tutarlar Sandıkça 3 </a:t>
            </a:r>
            <a:r>
              <a:rPr lang="tr-TR" sz="2400" dirty="0" smtClean="0">
                <a:latin typeface="Times New Roman" panose="02020603050405020304" pitchFamily="18" charset="0"/>
                <a:cs typeface="Times New Roman" panose="02020603050405020304" pitchFamily="18" charset="0"/>
              </a:rPr>
              <a:t>ayda bir </a:t>
            </a:r>
            <a:r>
              <a:rPr lang="tr-TR" sz="2400" dirty="0">
                <a:latin typeface="Times New Roman" panose="02020603050405020304" pitchFamily="18" charset="0"/>
                <a:cs typeface="Times New Roman" panose="02020603050405020304" pitchFamily="18" charset="0"/>
              </a:rPr>
              <a:t>faturası karşılığı Hazineden </a:t>
            </a:r>
            <a:r>
              <a:rPr lang="tr-TR" sz="2400" dirty="0" smtClean="0">
                <a:latin typeface="Times New Roman" panose="02020603050405020304" pitchFamily="18" charset="0"/>
                <a:cs typeface="Times New Roman" panose="02020603050405020304" pitchFamily="18" charset="0"/>
              </a:rPr>
              <a:t>alınır.</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2008 </a:t>
            </a:r>
            <a:r>
              <a:rPr lang="tr-TR" sz="2400" dirty="0">
                <a:latin typeface="Times New Roman" panose="02020603050405020304" pitchFamily="18" charset="0"/>
                <a:cs typeface="Times New Roman" panose="02020603050405020304" pitchFamily="18" charset="0"/>
              </a:rPr>
              <a:t>13694 sayılı Bakanlar Kurulu Kararının 4 üncü madde hükmü gereği </a:t>
            </a:r>
            <a:r>
              <a:rPr lang="tr-TR" sz="2400" dirty="0" smtClean="0">
                <a:latin typeface="Times New Roman" panose="02020603050405020304" pitchFamily="18" charset="0"/>
                <a:cs typeface="Times New Roman" panose="02020603050405020304" pitchFamily="18" charset="0"/>
              </a:rPr>
              <a:t>herhangi bir </a:t>
            </a:r>
            <a:r>
              <a:rPr lang="tr-TR" sz="2400" dirty="0">
                <a:latin typeface="Times New Roman" panose="02020603050405020304" pitchFamily="18" charset="0"/>
                <a:cs typeface="Times New Roman" panose="02020603050405020304" pitchFamily="18" charset="0"/>
              </a:rPr>
              <a:t>kaynaktan ek ödeme alan personele ödenecek temsil ve görev </a:t>
            </a:r>
            <a:r>
              <a:rPr lang="tr-TR" sz="2400" dirty="0" smtClean="0">
                <a:latin typeface="Times New Roman" panose="02020603050405020304" pitchFamily="18" charset="0"/>
                <a:cs typeface="Times New Roman" panose="02020603050405020304" pitchFamily="18" charset="0"/>
              </a:rPr>
              <a:t>tazminatı, hesaplanan </a:t>
            </a:r>
            <a:r>
              <a:rPr lang="tr-TR" sz="2400" dirty="0">
                <a:latin typeface="Times New Roman" panose="02020603050405020304" pitchFamily="18" charset="0"/>
                <a:cs typeface="Times New Roman" panose="02020603050405020304" pitchFamily="18" charset="0"/>
              </a:rPr>
              <a:t>tutarın </a:t>
            </a:r>
            <a:r>
              <a:rPr lang="tr-TR" sz="2400" dirty="0" smtClean="0">
                <a:latin typeface="Times New Roman" panose="02020603050405020304" pitchFamily="18" charset="0"/>
                <a:cs typeface="Times New Roman" panose="02020603050405020304" pitchFamily="18" charset="0"/>
              </a:rPr>
              <a:t>%80 </a:t>
            </a:r>
            <a:r>
              <a:rPr lang="tr-TR" sz="2400" dirty="0">
                <a:latin typeface="Times New Roman" panose="02020603050405020304" pitchFamily="18" charset="0"/>
                <a:cs typeface="Times New Roman" panose="02020603050405020304" pitchFamily="18" charset="0"/>
              </a:rPr>
              <a:t>’i olarak </a:t>
            </a:r>
            <a:r>
              <a:rPr lang="tr-TR" sz="2400" dirty="0" smtClean="0">
                <a:latin typeface="Times New Roman" panose="02020603050405020304" pitchFamily="18" charset="0"/>
                <a:cs typeface="Times New Roman" panose="02020603050405020304" pitchFamily="18" charset="0"/>
              </a:rPr>
              <a:t>ödenir.</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Örnek </a:t>
            </a:r>
            <a:r>
              <a:rPr lang="tr-TR" sz="2400" dirty="0">
                <a:latin typeface="Times New Roman" panose="02020603050405020304" pitchFamily="18" charset="0"/>
                <a:cs typeface="Times New Roman" panose="02020603050405020304" pitchFamily="18" charset="0"/>
              </a:rPr>
              <a:t>Hesaplama Makam </a:t>
            </a:r>
            <a:r>
              <a:rPr lang="tr-TR" sz="2400" dirty="0" smtClean="0">
                <a:latin typeface="Times New Roman" panose="02020603050405020304" pitchFamily="18" charset="0"/>
                <a:cs typeface="Times New Roman" panose="02020603050405020304" pitchFamily="18" charset="0"/>
              </a:rPr>
              <a:t>Tazminatı:   4.000 </a:t>
            </a:r>
            <a:r>
              <a:rPr lang="tr-TR" sz="2400" dirty="0">
                <a:latin typeface="Times New Roman" panose="02020603050405020304" pitchFamily="18" charset="0"/>
                <a:cs typeface="Times New Roman" panose="02020603050405020304" pitchFamily="18" charset="0"/>
              </a:rPr>
              <a:t>x </a:t>
            </a:r>
            <a:r>
              <a:rPr lang="tr-TR" sz="2400" dirty="0" smtClean="0">
                <a:latin typeface="Times New Roman" panose="02020603050405020304" pitchFamily="18" charset="0"/>
                <a:cs typeface="Times New Roman" panose="02020603050405020304" pitchFamily="18" charset="0"/>
              </a:rPr>
              <a:t>0,235445= 1.059,50 TL</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Görev Temsil Tazminatı                    : 15.000 </a:t>
            </a:r>
            <a:r>
              <a:rPr lang="tr-TR" sz="2400" dirty="0">
                <a:latin typeface="Times New Roman" panose="02020603050405020304" pitchFamily="18" charset="0"/>
                <a:cs typeface="Times New Roman" panose="02020603050405020304" pitchFamily="18" charset="0"/>
              </a:rPr>
              <a:t>x 0,235445 </a:t>
            </a:r>
            <a:r>
              <a:rPr lang="tr-TR" sz="2400" dirty="0" smtClean="0">
                <a:latin typeface="Times New Roman" panose="02020603050405020304" pitchFamily="18" charset="0"/>
                <a:cs typeface="Times New Roman" panose="02020603050405020304" pitchFamily="18" charset="0"/>
              </a:rPr>
              <a:t>x %80= 3.531,68 TL</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751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a:solidFill>
                  <a:schemeClr val="bg1"/>
                </a:solidFill>
                <a:latin typeface="Times New Roman" panose="02020603050405020304" pitchFamily="18" charset="0"/>
                <a:cs typeface="Times New Roman" panose="02020603050405020304" pitchFamily="18" charset="0"/>
              </a:rPr>
              <a:t>Yabancı Dil Tazminatı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65141"/>
            <a:ext cx="12175958" cy="4493538"/>
          </a:xfrm>
          <a:prstGeom prst="rect">
            <a:avLst/>
          </a:prstGeom>
        </p:spPr>
        <p:txBody>
          <a:bodyPr wrap="square">
            <a:spAutoFit/>
          </a:bodyPr>
          <a:lstStyle/>
          <a:p>
            <a:r>
              <a:rPr lang="tr-TR" sz="2200" dirty="0" smtClean="0">
                <a:latin typeface="Times New Roman" panose="02020603050405020304" pitchFamily="18" charset="0"/>
                <a:cs typeface="Times New Roman" panose="02020603050405020304" pitchFamily="18" charset="0"/>
              </a:rPr>
              <a:t>• 375 </a:t>
            </a:r>
            <a:r>
              <a:rPr lang="tr-TR" sz="2200" dirty="0">
                <a:latin typeface="Times New Roman" panose="02020603050405020304" pitchFamily="18" charset="0"/>
                <a:cs typeface="Times New Roman" panose="02020603050405020304" pitchFamily="18" charset="0"/>
              </a:rPr>
              <a:t>sayılı KHK’nın </a:t>
            </a:r>
            <a:r>
              <a:rPr lang="tr-TR" sz="2200" dirty="0" smtClean="0">
                <a:latin typeface="Times New Roman" panose="02020603050405020304" pitchFamily="18" charset="0"/>
                <a:cs typeface="Times New Roman" panose="02020603050405020304" pitchFamily="18" charset="0"/>
              </a:rPr>
              <a:t>2’nci </a:t>
            </a:r>
            <a:r>
              <a:rPr lang="tr-TR" sz="2200" dirty="0">
                <a:latin typeface="Times New Roman" panose="02020603050405020304" pitchFamily="18" charset="0"/>
                <a:cs typeface="Times New Roman" panose="02020603050405020304" pitchFamily="18" charset="0"/>
              </a:rPr>
              <a:t>maddesi ile düzenlenmiştir Hazine ve Maliye </a:t>
            </a:r>
            <a:r>
              <a:rPr lang="tr-TR" sz="2200" dirty="0" smtClean="0">
                <a:latin typeface="Times New Roman" panose="02020603050405020304" pitchFamily="18" charset="0"/>
                <a:cs typeface="Times New Roman" panose="02020603050405020304" pitchFamily="18" charset="0"/>
              </a:rPr>
              <a:t>Bakanlığı ve </a:t>
            </a:r>
            <a:r>
              <a:rPr lang="tr-TR" sz="2200" dirty="0">
                <a:latin typeface="Times New Roman" panose="02020603050405020304" pitchFamily="18" charset="0"/>
                <a:cs typeface="Times New Roman" panose="02020603050405020304" pitchFamily="18" charset="0"/>
              </a:rPr>
              <a:t>Devlet Personel Başkanlığınca müştereken belirlenen dillerden yine bu </a:t>
            </a:r>
            <a:r>
              <a:rPr lang="tr-TR" sz="2200" dirty="0" smtClean="0">
                <a:latin typeface="Times New Roman" panose="02020603050405020304" pitchFamily="18" charset="0"/>
                <a:cs typeface="Times New Roman" panose="02020603050405020304" pitchFamily="18" charset="0"/>
              </a:rPr>
              <a:t>iki kurum </a:t>
            </a:r>
            <a:r>
              <a:rPr lang="tr-TR" sz="2200" dirty="0">
                <a:latin typeface="Times New Roman" panose="02020603050405020304" pitchFamily="18" charset="0"/>
                <a:cs typeface="Times New Roman" panose="02020603050405020304" pitchFamily="18" charset="0"/>
              </a:rPr>
              <a:t>tarafından tespit olunan esas ve usuller çerçevesinde yapılan yabancı </a:t>
            </a:r>
            <a:r>
              <a:rPr lang="tr-TR" sz="2200" dirty="0" smtClean="0">
                <a:latin typeface="Times New Roman" panose="02020603050405020304" pitchFamily="18" charset="0"/>
                <a:cs typeface="Times New Roman" panose="02020603050405020304" pitchFamily="18" charset="0"/>
              </a:rPr>
              <a:t>dil seviye </a:t>
            </a:r>
            <a:r>
              <a:rPr lang="tr-TR" sz="2200" dirty="0">
                <a:latin typeface="Times New Roman" panose="02020603050405020304" pitchFamily="18" charset="0"/>
                <a:cs typeface="Times New Roman" panose="02020603050405020304" pitchFamily="18" charset="0"/>
              </a:rPr>
              <a:t>tespiti </a:t>
            </a:r>
            <a:r>
              <a:rPr lang="tr-TR" sz="2200" dirty="0" smtClean="0">
                <a:latin typeface="Times New Roman" panose="02020603050405020304" pitchFamily="18" charset="0"/>
                <a:cs typeface="Times New Roman" panose="02020603050405020304" pitchFamily="18" charset="0"/>
              </a:rPr>
              <a:t>(YDS) sonunda </a:t>
            </a:r>
            <a:r>
              <a:rPr lang="tr-TR" sz="2200" dirty="0">
                <a:latin typeface="Times New Roman" panose="02020603050405020304" pitchFamily="18" charset="0"/>
                <a:cs typeface="Times New Roman" panose="02020603050405020304" pitchFamily="18" charset="0"/>
              </a:rPr>
              <a:t>her bir dil için </a:t>
            </a:r>
            <a:r>
              <a:rPr lang="tr-TR" sz="2200" dirty="0" smtClean="0">
                <a:latin typeface="Times New Roman" panose="02020603050405020304" pitchFamily="18" charset="0"/>
                <a:cs typeface="Times New Roman" panose="02020603050405020304" pitchFamily="18" charset="0"/>
              </a:rPr>
              <a:t>(A) </a:t>
            </a:r>
            <a:r>
              <a:rPr lang="tr-TR" sz="2200" dirty="0">
                <a:latin typeface="Times New Roman" panose="02020603050405020304" pitchFamily="18" charset="0"/>
                <a:cs typeface="Times New Roman" panose="02020603050405020304" pitchFamily="18" charset="0"/>
              </a:rPr>
              <a:t>düzeyinde başarılı olanlara </a:t>
            </a:r>
            <a:r>
              <a:rPr lang="tr-TR" sz="2200" dirty="0" smtClean="0">
                <a:latin typeface="Times New Roman" panose="02020603050405020304" pitchFamily="18" charset="0"/>
                <a:cs typeface="Times New Roman" panose="02020603050405020304" pitchFamily="18" charset="0"/>
              </a:rPr>
              <a:t>1500, (B) </a:t>
            </a:r>
            <a:r>
              <a:rPr lang="tr-TR" sz="2200" dirty="0">
                <a:latin typeface="Times New Roman" panose="02020603050405020304" pitchFamily="18" charset="0"/>
                <a:cs typeface="Times New Roman" panose="02020603050405020304" pitchFamily="18" charset="0"/>
              </a:rPr>
              <a:t>düzeyinde başarılı olanlara </a:t>
            </a:r>
            <a:r>
              <a:rPr lang="tr-TR" sz="2200" dirty="0" smtClean="0">
                <a:latin typeface="Times New Roman" panose="02020603050405020304" pitchFamily="18" charset="0"/>
                <a:cs typeface="Times New Roman" panose="02020603050405020304" pitchFamily="18" charset="0"/>
              </a:rPr>
              <a:t>600, (C) </a:t>
            </a:r>
            <a:r>
              <a:rPr lang="tr-TR" sz="2200" dirty="0">
                <a:latin typeface="Times New Roman" panose="02020603050405020304" pitchFamily="18" charset="0"/>
                <a:cs typeface="Times New Roman" panose="02020603050405020304" pitchFamily="18" charset="0"/>
              </a:rPr>
              <a:t>düzeyinde başarılı olanlara 300 </a:t>
            </a:r>
            <a:r>
              <a:rPr lang="tr-TR" sz="2200" dirty="0" smtClean="0">
                <a:latin typeface="Times New Roman" panose="02020603050405020304" pitchFamily="18" charset="0"/>
                <a:cs typeface="Times New Roman" panose="02020603050405020304" pitchFamily="18" charset="0"/>
              </a:rPr>
              <a:t>gösterge rakamının </a:t>
            </a:r>
            <a:r>
              <a:rPr lang="tr-TR" sz="2200" dirty="0">
                <a:latin typeface="Times New Roman" panose="02020603050405020304" pitchFamily="18" charset="0"/>
                <a:cs typeface="Times New Roman" panose="02020603050405020304" pitchFamily="18" charset="0"/>
              </a:rPr>
              <a:t>memur aylık katsayısı ile çarpımı sonucu bulunan tutarı </a:t>
            </a:r>
            <a:r>
              <a:rPr lang="tr-TR" sz="2200" dirty="0" smtClean="0">
                <a:latin typeface="Times New Roman" panose="02020603050405020304" pitchFamily="18" charset="0"/>
                <a:cs typeface="Times New Roman" panose="02020603050405020304" pitchFamily="18" charset="0"/>
              </a:rPr>
              <a:t>geçmemek üzere </a:t>
            </a:r>
            <a:r>
              <a:rPr lang="tr-TR" sz="2200" dirty="0">
                <a:latin typeface="Times New Roman" panose="02020603050405020304" pitchFamily="18" charset="0"/>
                <a:cs typeface="Times New Roman" panose="02020603050405020304" pitchFamily="18" charset="0"/>
              </a:rPr>
              <a:t>Cumhurbaşkanının kararı </a:t>
            </a:r>
            <a:r>
              <a:rPr lang="tr-TR" sz="2200" dirty="0" smtClean="0">
                <a:latin typeface="Times New Roman" panose="02020603050405020304" pitchFamily="18" charset="0"/>
                <a:cs typeface="Times New Roman" panose="02020603050405020304" pitchFamily="18" charset="0"/>
              </a:rPr>
              <a:t>ile belirlenecek </a:t>
            </a:r>
            <a:r>
              <a:rPr lang="tr-TR" sz="2200" dirty="0">
                <a:latin typeface="Times New Roman" panose="02020603050405020304" pitchFamily="18" charset="0"/>
                <a:cs typeface="Times New Roman" panose="02020603050405020304" pitchFamily="18" charset="0"/>
              </a:rPr>
              <a:t>miktarlarda aylık yabancı </a:t>
            </a:r>
            <a:r>
              <a:rPr lang="tr-TR" sz="2200" dirty="0" smtClean="0">
                <a:latin typeface="Times New Roman" panose="02020603050405020304" pitchFamily="18" charset="0"/>
                <a:cs typeface="Times New Roman" panose="02020603050405020304" pitchFamily="18" charset="0"/>
              </a:rPr>
              <a:t>dil tazminatı ödenebilir.</a:t>
            </a:r>
            <a:endParaRPr lang="tr-TR" sz="2200" dirty="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Ödenecek </a:t>
            </a:r>
            <a:r>
              <a:rPr lang="tr-TR" sz="2200" dirty="0">
                <a:latin typeface="Times New Roman" panose="02020603050405020304" pitchFamily="18" charset="0"/>
                <a:cs typeface="Times New Roman" panose="02020603050405020304" pitchFamily="18" charset="0"/>
              </a:rPr>
              <a:t>yabancı dil tazminatı farklı diller için farklı </a:t>
            </a:r>
            <a:r>
              <a:rPr lang="tr-TR" sz="2200" dirty="0" smtClean="0">
                <a:latin typeface="Times New Roman" panose="02020603050405020304" pitchFamily="18" charset="0"/>
                <a:cs typeface="Times New Roman" panose="02020603050405020304" pitchFamily="18" charset="0"/>
              </a:rPr>
              <a:t>miktarlarda belirlenebileceği </a:t>
            </a:r>
            <a:r>
              <a:rPr lang="tr-TR" sz="2200" dirty="0">
                <a:latin typeface="Times New Roman" panose="02020603050405020304" pitchFamily="18" charset="0"/>
                <a:cs typeface="Times New Roman" panose="02020603050405020304" pitchFamily="18" charset="0"/>
              </a:rPr>
              <a:t>gibi, personelin görev yeri, kadro unvanı ve sorumluluğuna</a:t>
            </a:r>
            <a:r>
              <a:rPr lang="tr-TR" sz="2200" dirty="0" smtClean="0">
                <a:latin typeface="Times New Roman" panose="02020603050405020304" pitchFamily="18" charset="0"/>
                <a:cs typeface="Times New Roman" panose="02020603050405020304" pitchFamily="18" charset="0"/>
              </a:rPr>
              <a:t>, bildiği </a:t>
            </a:r>
            <a:r>
              <a:rPr lang="tr-TR" sz="2200" dirty="0">
                <a:latin typeface="Times New Roman" panose="02020603050405020304" pitchFamily="18" charset="0"/>
                <a:cs typeface="Times New Roman" panose="02020603050405020304" pitchFamily="18" charset="0"/>
              </a:rPr>
              <a:t>yabancı dil sayısına ve düzeyine göre de farklı miktarlarda </a:t>
            </a:r>
            <a:r>
              <a:rPr lang="tr-TR" sz="2200" dirty="0" smtClean="0">
                <a:latin typeface="Times New Roman" panose="02020603050405020304" pitchFamily="18" charset="0"/>
                <a:cs typeface="Times New Roman" panose="02020603050405020304" pitchFamily="18" charset="0"/>
              </a:rPr>
              <a:t>belirlenebilir.</a:t>
            </a:r>
            <a:endParaRPr lang="tr-TR" sz="2200" dirty="0">
              <a:latin typeface="Times New Roman" panose="02020603050405020304" pitchFamily="18" charset="0"/>
              <a:cs typeface="Times New Roman" panose="02020603050405020304" pitchFamily="18" charset="0"/>
            </a:endParaRPr>
          </a:p>
          <a:p>
            <a:r>
              <a:rPr lang="tr-TR" sz="2200" dirty="0" smtClean="0">
                <a:latin typeface="Times New Roman" panose="02020603050405020304" pitchFamily="18" charset="0"/>
                <a:cs typeface="Times New Roman" panose="02020603050405020304" pitchFamily="18" charset="0"/>
              </a:rPr>
              <a:t>• Bu </a:t>
            </a:r>
            <a:r>
              <a:rPr lang="tr-TR" sz="2200" dirty="0">
                <a:latin typeface="Times New Roman" panose="02020603050405020304" pitchFamily="18" charset="0"/>
                <a:cs typeface="Times New Roman" panose="02020603050405020304" pitchFamily="18" charset="0"/>
              </a:rPr>
              <a:t>madde uyarınca yapılan sınavlar beş yıl süreyle geçerlidir Bu </a:t>
            </a:r>
            <a:r>
              <a:rPr lang="tr-TR" sz="2200" dirty="0" smtClean="0">
                <a:latin typeface="Times New Roman" panose="02020603050405020304" pitchFamily="18" charset="0"/>
                <a:cs typeface="Times New Roman" panose="02020603050405020304" pitchFamily="18" charset="0"/>
              </a:rPr>
              <a:t>sürenin bitiminde </a:t>
            </a:r>
            <a:r>
              <a:rPr lang="tr-TR" sz="2200" dirty="0">
                <a:latin typeface="Times New Roman" panose="02020603050405020304" pitchFamily="18" charset="0"/>
                <a:cs typeface="Times New Roman" panose="02020603050405020304" pitchFamily="18" charset="0"/>
              </a:rPr>
              <a:t>sınava girmeyenlerin yabancı dil seviyeleri bir alt düzeye inmiş </a:t>
            </a:r>
            <a:r>
              <a:rPr lang="tr-TR" sz="2200" dirty="0" smtClean="0">
                <a:latin typeface="Times New Roman" panose="02020603050405020304" pitchFamily="18" charset="0"/>
                <a:cs typeface="Times New Roman" panose="02020603050405020304" pitchFamily="18" charset="0"/>
              </a:rPr>
              <a:t>sayılır, seviyeleri (C) </a:t>
            </a:r>
            <a:r>
              <a:rPr lang="tr-TR" sz="2200" dirty="0">
                <a:latin typeface="Times New Roman" panose="02020603050405020304" pitchFamily="18" charset="0"/>
                <a:cs typeface="Times New Roman" panose="02020603050405020304" pitchFamily="18" charset="0"/>
              </a:rPr>
              <a:t>düzeyinde olanların yabancı dil tazminatları kesilir Bu </a:t>
            </a:r>
            <a:r>
              <a:rPr lang="tr-TR" sz="2200" dirty="0" smtClean="0">
                <a:latin typeface="Times New Roman" panose="02020603050405020304" pitchFamily="18" charset="0"/>
                <a:cs typeface="Times New Roman" panose="02020603050405020304" pitchFamily="18" charset="0"/>
              </a:rPr>
              <a:t>madde uyarınca </a:t>
            </a:r>
            <a:r>
              <a:rPr lang="tr-TR" sz="2200" dirty="0">
                <a:latin typeface="Times New Roman" panose="02020603050405020304" pitchFamily="18" charset="0"/>
                <a:cs typeface="Times New Roman" panose="02020603050405020304" pitchFamily="18" charset="0"/>
              </a:rPr>
              <a:t>yapılan sınavlara diğer mevzuatla yapılan atıflara ilişkin olarak da </a:t>
            </a:r>
            <a:r>
              <a:rPr lang="tr-TR" sz="2200" dirty="0" smtClean="0">
                <a:latin typeface="Times New Roman" panose="02020603050405020304" pitchFamily="18" charset="0"/>
                <a:cs typeface="Times New Roman" panose="02020603050405020304" pitchFamily="18" charset="0"/>
              </a:rPr>
              <a:t>bu fıkra </a:t>
            </a:r>
            <a:r>
              <a:rPr lang="tr-TR" sz="2200" dirty="0">
                <a:latin typeface="Times New Roman" panose="02020603050405020304" pitchFamily="18" charset="0"/>
                <a:cs typeface="Times New Roman" panose="02020603050405020304" pitchFamily="18" charset="0"/>
              </a:rPr>
              <a:t>hükmü </a:t>
            </a:r>
            <a:r>
              <a:rPr lang="tr-TR" sz="2200" dirty="0" smtClean="0">
                <a:latin typeface="Times New Roman" panose="02020603050405020304" pitchFamily="18" charset="0"/>
                <a:cs typeface="Times New Roman" panose="02020603050405020304" pitchFamily="18" charset="0"/>
              </a:rPr>
              <a:t>geçerlidir.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977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Toplu Sözleşme İkramiyesi</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16042" y="669037"/>
            <a:ext cx="12175958" cy="3970318"/>
          </a:xfrm>
          <a:prstGeom prst="rect">
            <a:avLst/>
          </a:prstGeom>
        </p:spPr>
        <p:txBody>
          <a:bodyPr wrap="square">
            <a:spAutoFit/>
          </a:bodyPr>
          <a:lstStyle/>
          <a:p>
            <a:pPr algn="just"/>
            <a:r>
              <a:rPr lang="tr-TR" sz="2800" dirty="0" smtClean="0">
                <a:latin typeface="Times New Roman" panose="02020603050405020304" pitchFamily="18" charset="0"/>
                <a:cs typeface="Times New Roman" panose="02020603050405020304" pitchFamily="18" charset="0"/>
              </a:rPr>
              <a:t>• 375 </a:t>
            </a:r>
            <a:r>
              <a:rPr lang="tr-TR" sz="2800" dirty="0">
                <a:latin typeface="Times New Roman" panose="02020603050405020304" pitchFamily="18" charset="0"/>
                <a:cs typeface="Times New Roman" panose="02020603050405020304" pitchFamily="18" charset="0"/>
              </a:rPr>
              <a:t>sayılı </a:t>
            </a:r>
            <a:r>
              <a:rPr lang="tr-TR" sz="2800" dirty="0" smtClean="0">
                <a:latin typeface="Times New Roman" panose="02020603050405020304" pitchFamily="18" charset="0"/>
                <a:cs typeface="Times New Roman" panose="02020603050405020304" pitchFamily="18" charset="0"/>
              </a:rPr>
              <a:t>KHK’nın </a:t>
            </a:r>
            <a:r>
              <a:rPr lang="tr-TR" sz="2800" dirty="0">
                <a:latin typeface="Times New Roman" panose="02020603050405020304" pitchFamily="18" charset="0"/>
                <a:cs typeface="Times New Roman" panose="02020603050405020304" pitchFamily="18" charset="0"/>
              </a:rPr>
              <a:t>ek 4 üncü maddesi ile düzenlenmiştir Maddede </a:t>
            </a:r>
            <a:r>
              <a:rPr lang="tr-TR" sz="2800" dirty="0" smtClean="0">
                <a:latin typeface="Times New Roman" panose="02020603050405020304" pitchFamily="18" charset="0"/>
                <a:cs typeface="Times New Roman" panose="02020603050405020304" pitchFamily="18" charset="0"/>
              </a:rPr>
              <a:t>25.06.2001 tarihli </a:t>
            </a:r>
            <a:r>
              <a:rPr lang="tr-TR" sz="2800" dirty="0">
                <a:latin typeface="Times New Roman" panose="02020603050405020304" pitchFamily="18" charset="0"/>
                <a:cs typeface="Times New Roman" panose="02020603050405020304" pitchFamily="18" charset="0"/>
              </a:rPr>
              <a:t>ve 4688 sayılı Kamu Görevlileri Sendikaları Kanunu hükümleri </a:t>
            </a:r>
            <a:r>
              <a:rPr lang="tr-TR" sz="2800" dirty="0" smtClean="0">
                <a:latin typeface="Times New Roman" panose="02020603050405020304" pitchFamily="18" charset="0"/>
                <a:cs typeface="Times New Roman" panose="02020603050405020304" pitchFamily="18" charset="0"/>
              </a:rPr>
              <a:t>uyarınca kamu </a:t>
            </a:r>
            <a:r>
              <a:rPr lang="tr-TR" sz="2800" dirty="0">
                <a:latin typeface="Times New Roman" panose="02020603050405020304" pitchFamily="18" charset="0"/>
                <a:cs typeface="Times New Roman" panose="02020603050405020304" pitchFamily="18" charset="0"/>
              </a:rPr>
              <a:t>görevlileri sendikalarına üye olup, aylık veya ücretinden üyelik </a:t>
            </a:r>
            <a:r>
              <a:rPr lang="tr-TR" sz="2800" dirty="0" smtClean="0">
                <a:latin typeface="Times New Roman" panose="02020603050405020304" pitchFamily="18" charset="0"/>
                <a:cs typeface="Times New Roman" panose="02020603050405020304" pitchFamily="18" charset="0"/>
              </a:rPr>
              <a:t>ödentisi kesilen kamu görevlilerine </a:t>
            </a:r>
            <a:r>
              <a:rPr lang="tr-TR" sz="2800" dirty="0">
                <a:latin typeface="Times New Roman" panose="02020603050405020304" pitchFamily="18" charset="0"/>
                <a:cs typeface="Times New Roman" panose="02020603050405020304" pitchFamily="18" charset="0"/>
              </a:rPr>
              <a:t>Ocak, Nisan, Temmuz ve Ekim aylarında aylık </a:t>
            </a:r>
            <a:r>
              <a:rPr lang="tr-TR" sz="2800" dirty="0" smtClean="0">
                <a:latin typeface="Times New Roman" panose="02020603050405020304" pitchFamily="18" charset="0"/>
                <a:cs typeface="Times New Roman" panose="02020603050405020304" pitchFamily="18" charset="0"/>
              </a:rPr>
              <a:t>veya ücretleri </a:t>
            </a:r>
            <a:r>
              <a:rPr lang="tr-TR" sz="2800" dirty="0">
                <a:latin typeface="Times New Roman" panose="02020603050405020304" pitchFamily="18" charset="0"/>
                <a:cs typeface="Times New Roman" panose="02020603050405020304" pitchFamily="18" charset="0"/>
              </a:rPr>
              <a:t>ile birlikte </a:t>
            </a:r>
            <a:r>
              <a:rPr lang="tr-TR" sz="2800" dirty="0" smtClean="0">
                <a:latin typeface="Times New Roman" panose="02020603050405020304" pitchFamily="18" charset="0"/>
                <a:cs typeface="Times New Roman" panose="02020603050405020304" pitchFamily="18" charset="0"/>
              </a:rPr>
              <a:t>toplu </a:t>
            </a:r>
            <a:r>
              <a:rPr lang="tr-TR" sz="2800" dirty="0">
                <a:latin typeface="Times New Roman" panose="02020603050405020304" pitchFamily="18" charset="0"/>
                <a:cs typeface="Times New Roman" panose="02020603050405020304" pitchFamily="18" charset="0"/>
              </a:rPr>
              <a:t>sözleşme primi ödenir Bu </a:t>
            </a:r>
            <a:r>
              <a:rPr lang="tr-TR" sz="2800" dirty="0" smtClean="0">
                <a:latin typeface="Times New Roman" panose="02020603050405020304" pitchFamily="18" charset="0"/>
                <a:cs typeface="Times New Roman" panose="02020603050405020304" pitchFamily="18" charset="0"/>
              </a:rPr>
              <a:t>madde uyarınca </a:t>
            </a:r>
            <a:r>
              <a:rPr lang="tr-TR" sz="2800" dirty="0">
                <a:latin typeface="Times New Roman" panose="02020603050405020304" pitchFamily="18" charset="0"/>
                <a:cs typeface="Times New Roman" panose="02020603050405020304" pitchFamily="18" charset="0"/>
              </a:rPr>
              <a:t>yapılan ödeme, damga vergisi hariç herhangi bir vergi ve kesintiye </a:t>
            </a:r>
            <a:r>
              <a:rPr lang="tr-TR" sz="2800" dirty="0" smtClean="0">
                <a:latin typeface="Times New Roman" panose="02020603050405020304" pitchFamily="18" charset="0"/>
                <a:cs typeface="Times New Roman" panose="02020603050405020304" pitchFamily="18" charset="0"/>
              </a:rPr>
              <a:t>tabi tutulmaz </a:t>
            </a:r>
            <a:r>
              <a:rPr lang="tr-TR" sz="2800" dirty="0">
                <a:latin typeface="Times New Roman" panose="02020603050405020304" pitchFamily="18" charset="0"/>
                <a:cs typeface="Times New Roman" panose="02020603050405020304" pitchFamily="18" charset="0"/>
              </a:rPr>
              <a:t>ve ilgili mevzuatı uyarınca ödenmekte olan zam, tazminat, ödenek, </a:t>
            </a:r>
            <a:r>
              <a:rPr lang="tr-TR" sz="2800" dirty="0" smtClean="0">
                <a:latin typeface="Times New Roman" panose="02020603050405020304" pitchFamily="18" charset="0"/>
                <a:cs typeface="Times New Roman" panose="02020603050405020304" pitchFamily="18" charset="0"/>
              </a:rPr>
              <a:t>döner sermaye </a:t>
            </a:r>
            <a:r>
              <a:rPr lang="tr-TR" sz="2800" dirty="0">
                <a:latin typeface="Times New Roman" panose="02020603050405020304" pitchFamily="18" charset="0"/>
                <a:cs typeface="Times New Roman" panose="02020603050405020304" pitchFamily="18" charset="0"/>
              </a:rPr>
              <a:t>payı, ikramiye, ücret ve her ne ad altında olursa olsun benzer </a:t>
            </a:r>
            <a:r>
              <a:rPr lang="tr-TR" sz="2800" dirty="0" smtClean="0">
                <a:latin typeface="Times New Roman" panose="02020603050405020304" pitchFamily="18" charset="0"/>
                <a:cs typeface="Times New Roman" panose="02020603050405020304" pitchFamily="18" charset="0"/>
              </a:rPr>
              <a:t>ödemelerin hesabında </a:t>
            </a:r>
            <a:r>
              <a:rPr lang="tr-TR" sz="2800" dirty="0">
                <a:latin typeface="Times New Roman" panose="02020603050405020304" pitchFamily="18" charset="0"/>
                <a:cs typeface="Times New Roman" panose="02020603050405020304" pitchFamily="18" charset="0"/>
              </a:rPr>
              <a:t>dikkate alınmaz düzenlemesi </a:t>
            </a:r>
            <a:r>
              <a:rPr lang="tr-TR" sz="2800" dirty="0" smtClean="0">
                <a:latin typeface="Times New Roman" panose="02020603050405020304" pitchFamily="18" charset="0"/>
                <a:cs typeface="Times New Roman" panose="02020603050405020304" pitchFamily="18" charset="0"/>
              </a:rPr>
              <a:t>yapılmıştır.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024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02358"/>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Aile Yardımı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55125" y="665141"/>
            <a:ext cx="12175957" cy="4832092"/>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Eş </a:t>
            </a:r>
            <a:r>
              <a:rPr lang="tr-TR" sz="2200" b="1" dirty="0">
                <a:latin typeface="Times New Roman" panose="02020603050405020304" pitchFamily="18" charset="0"/>
                <a:cs typeface="Times New Roman" panose="02020603050405020304" pitchFamily="18" charset="0"/>
              </a:rPr>
              <a:t>Yardımı</a:t>
            </a:r>
          </a:p>
          <a:p>
            <a:pPr algn="just"/>
            <a:r>
              <a:rPr lang="tr-TR" sz="2200" dirty="0" smtClean="0">
                <a:latin typeface="Times New Roman" panose="02020603050405020304" pitchFamily="18" charset="0"/>
                <a:cs typeface="Times New Roman" panose="02020603050405020304" pitchFamily="18" charset="0"/>
              </a:rPr>
              <a:t>• Çalışmayan </a:t>
            </a:r>
            <a:r>
              <a:rPr lang="tr-TR" sz="2200" dirty="0">
                <a:latin typeface="Times New Roman" panose="02020603050405020304" pitchFamily="18" charset="0"/>
                <a:cs typeface="Times New Roman" panose="02020603050405020304" pitchFamily="18" charset="0"/>
              </a:rPr>
              <a:t>ve herhangi bir sosyal güvenlik kurumundan aylık almayan eş </a:t>
            </a:r>
            <a:r>
              <a:rPr lang="tr-TR" sz="2200" dirty="0" smtClean="0">
                <a:latin typeface="Times New Roman" panose="02020603050405020304" pitchFamily="18" charset="0"/>
                <a:cs typeface="Times New Roman" panose="02020603050405020304" pitchFamily="18" charset="0"/>
              </a:rPr>
              <a:t>için 2.273 </a:t>
            </a:r>
            <a:r>
              <a:rPr lang="tr-TR" sz="2200" dirty="0">
                <a:latin typeface="Times New Roman" panose="02020603050405020304" pitchFamily="18" charset="0"/>
                <a:cs typeface="Times New Roman" panose="02020603050405020304" pitchFamily="18" charset="0"/>
              </a:rPr>
              <a:t>gösterge rakamının, aylık katsayısı ile çarpılması sonucu bulunan </a:t>
            </a:r>
            <a:r>
              <a:rPr lang="tr-TR" sz="2200" dirty="0" smtClean="0">
                <a:latin typeface="Times New Roman" panose="02020603050405020304" pitchFamily="18" charset="0"/>
                <a:cs typeface="Times New Roman" panose="02020603050405020304" pitchFamily="18" charset="0"/>
              </a:rPr>
              <a:t>rakamdır. Hiçbir </a:t>
            </a:r>
            <a:r>
              <a:rPr lang="tr-TR" sz="2200" dirty="0">
                <a:latin typeface="Times New Roman" panose="02020603050405020304" pitchFamily="18" charset="0"/>
                <a:cs typeface="Times New Roman" panose="02020603050405020304" pitchFamily="18" charset="0"/>
              </a:rPr>
              <a:t>vergi ve kesintiye tabi değildir</a:t>
            </a:r>
          </a:p>
          <a:p>
            <a:pPr algn="just"/>
            <a:r>
              <a:rPr lang="tr-TR" sz="2200" dirty="0" smtClean="0">
                <a:latin typeface="Times New Roman" panose="02020603050405020304" pitchFamily="18" charset="0"/>
                <a:cs typeface="Times New Roman" panose="02020603050405020304" pitchFamily="18" charset="0"/>
              </a:rPr>
              <a:t>• Kanunda 1.500 </a:t>
            </a:r>
            <a:r>
              <a:rPr lang="tr-TR" sz="2200" dirty="0">
                <a:latin typeface="Times New Roman" panose="02020603050405020304" pitchFamily="18" charset="0"/>
                <a:cs typeface="Times New Roman" panose="02020603050405020304" pitchFamily="18" charset="0"/>
              </a:rPr>
              <a:t>olarak yer alan rakam toplu sözleşmenin 45 inci maddesi </a:t>
            </a:r>
            <a:r>
              <a:rPr lang="tr-TR" sz="2200" dirty="0" smtClean="0">
                <a:latin typeface="Times New Roman" panose="02020603050405020304" pitchFamily="18" charset="0"/>
                <a:cs typeface="Times New Roman" panose="02020603050405020304" pitchFamily="18" charset="0"/>
              </a:rPr>
              <a:t>hükmü gereği 2.273 </a:t>
            </a:r>
            <a:r>
              <a:rPr lang="tr-TR" sz="2200" dirty="0">
                <a:latin typeface="Times New Roman" panose="02020603050405020304" pitchFamily="18" charset="0"/>
                <a:cs typeface="Times New Roman" panose="02020603050405020304" pitchFamily="18" charset="0"/>
              </a:rPr>
              <a:t>olarak uygulanmaktadır</a:t>
            </a:r>
          </a:p>
          <a:p>
            <a:pPr algn="just"/>
            <a:r>
              <a:rPr lang="tr-TR" sz="2200" dirty="0" smtClean="0">
                <a:latin typeface="Times New Roman" panose="02020603050405020304" pitchFamily="18" charset="0"/>
                <a:cs typeface="Times New Roman" panose="02020603050405020304" pitchFamily="18" charset="0"/>
              </a:rPr>
              <a:t>• Memur</a:t>
            </a:r>
            <a:r>
              <a:rPr lang="tr-TR" sz="2200" dirty="0">
                <a:latin typeface="Times New Roman" panose="02020603050405020304" pitchFamily="18" charset="0"/>
                <a:cs typeface="Times New Roman" panose="02020603050405020304" pitchFamily="18" charset="0"/>
              </a:rPr>
              <a:t>, çalışmayan eş için ödenen aile yardımı ödeneğine evlendiği tarihi </a:t>
            </a:r>
            <a:r>
              <a:rPr lang="tr-TR" sz="2200" dirty="0" smtClean="0">
                <a:latin typeface="Times New Roman" panose="02020603050405020304" pitchFamily="18" charset="0"/>
                <a:cs typeface="Times New Roman" panose="02020603050405020304" pitchFamily="18" charset="0"/>
              </a:rPr>
              <a:t>takip eden </a:t>
            </a:r>
            <a:r>
              <a:rPr lang="tr-TR" sz="2200" dirty="0">
                <a:latin typeface="Times New Roman" panose="02020603050405020304" pitchFamily="18" charset="0"/>
                <a:cs typeface="Times New Roman" panose="02020603050405020304" pitchFamily="18" charset="0"/>
              </a:rPr>
              <a:t>aybaşından itibaren hak kazanır </a:t>
            </a:r>
            <a:r>
              <a:rPr lang="tr-TR" sz="2200" dirty="0" err="1" smtClean="0">
                <a:latin typeface="Times New Roman" panose="02020603050405020304" pitchFamily="18" charset="0"/>
                <a:cs typeface="Times New Roman" panose="02020603050405020304" pitchFamily="18" charset="0"/>
              </a:rPr>
              <a:t>kıst</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ödeme </a:t>
            </a:r>
            <a:r>
              <a:rPr lang="tr-TR" sz="2200" dirty="0" smtClean="0">
                <a:latin typeface="Times New Roman" panose="02020603050405020304" pitchFamily="18" charset="0"/>
                <a:cs typeface="Times New Roman" panose="02020603050405020304" pitchFamily="18" charset="0"/>
              </a:rPr>
              <a:t>yoktur.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Bu </a:t>
            </a:r>
            <a:r>
              <a:rPr lang="tr-TR" sz="2200" dirty="0">
                <a:latin typeface="Times New Roman" panose="02020603050405020304" pitchFamily="18" charset="0"/>
                <a:cs typeface="Times New Roman" panose="02020603050405020304" pitchFamily="18" charset="0"/>
              </a:rPr>
              <a:t>ödenek memura, boşanması, eşin ölümü ve eşinin çalışmaya </a:t>
            </a:r>
            <a:r>
              <a:rPr lang="tr-TR" sz="2200" dirty="0" smtClean="0">
                <a:latin typeface="Times New Roman" panose="02020603050405020304" pitchFamily="18" charset="0"/>
                <a:cs typeface="Times New Roman" panose="02020603050405020304" pitchFamily="18" charset="0"/>
              </a:rPr>
              <a:t>başlaması hallerinde </a:t>
            </a:r>
            <a:r>
              <a:rPr lang="tr-TR" sz="2200" dirty="0">
                <a:latin typeface="Times New Roman" panose="02020603050405020304" pitchFamily="18" charset="0"/>
                <a:cs typeface="Times New Roman" panose="02020603050405020304" pitchFamily="18" charset="0"/>
              </a:rPr>
              <a:t>takip eden aybaşından itibaren </a:t>
            </a:r>
            <a:r>
              <a:rPr lang="tr-TR" sz="2200" dirty="0" smtClean="0">
                <a:latin typeface="Times New Roman" panose="02020603050405020304" pitchFamily="18" charset="0"/>
                <a:cs typeface="Times New Roman" panose="02020603050405020304" pitchFamily="18" charset="0"/>
              </a:rPr>
              <a:t>ödenmez</a:t>
            </a:r>
          </a:p>
          <a:p>
            <a:pPr algn="just"/>
            <a:r>
              <a:rPr lang="tr-TR" sz="2200" b="1" dirty="0" smtClean="0">
                <a:latin typeface="Times New Roman" panose="02020603050405020304" pitchFamily="18" charset="0"/>
                <a:cs typeface="Times New Roman" panose="02020603050405020304" pitchFamily="18" charset="0"/>
              </a:rPr>
              <a:t>Çocuk </a:t>
            </a:r>
            <a:r>
              <a:rPr lang="tr-TR" sz="2200" b="1" dirty="0">
                <a:latin typeface="Times New Roman" panose="02020603050405020304" pitchFamily="18" charset="0"/>
                <a:cs typeface="Times New Roman" panose="02020603050405020304" pitchFamily="18" charset="0"/>
              </a:rPr>
              <a:t>Yardımı</a:t>
            </a:r>
          </a:p>
          <a:p>
            <a:pPr algn="just"/>
            <a:r>
              <a:rPr lang="tr-TR" sz="2200" dirty="0" smtClean="0">
                <a:latin typeface="Times New Roman" panose="02020603050405020304" pitchFamily="18" charset="0"/>
                <a:cs typeface="Times New Roman" panose="02020603050405020304" pitchFamily="18" charset="0"/>
              </a:rPr>
              <a:t>• Memur</a:t>
            </a:r>
            <a:r>
              <a:rPr lang="tr-TR" sz="2200" dirty="0">
                <a:latin typeface="Times New Roman" panose="02020603050405020304" pitchFamily="18" charset="0"/>
                <a:cs typeface="Times New Roman" panose="02020603050405020304" pitchFamily="18" charset="0"/>
              </a:rPr>
              <a:t>, çocuk için ödenen yardıma çocuğunun doğduğu tarihi takip </a:t>
            </a:r>
            <a:r>
              <a:rPr lang="tr-TR" sz="2200" dirty="0" smtClean="0">
                <a:latin typeface="Times New Roman" panose="02020603050405020304" pitchFamily="18" charset="0"/>
                <a:cs typeface="Times New Roman" panose="02020603050405020304" pitchFamily="18" charset="0"/>
              </a:rPr>
              <a:t>eden aybaşından </a:t>
            </a:r>
            <a:r>
              <a:rPr lang="tr-TR" sz="2200" dirty="0">
                <a:latin typeface="Times New Roman" panose="02020603050405020304" pitchFamily="18" charset="0"/>
                <a:cs typeface="Times New Roman" panose="02020603050405020304" pitchFamily="18" charset="0"/>
              </a:rPr>
              <a:t>itibaren hak kazanır </a:t>
            </a:r>
            <a:r>
              <a:rPr lang="tr-TR" sz="2200" dirty="0" err="1" smtClean="0">
                <a:latin typeface="Times New Roman" panose="02020603050405020304" pitchFamily="18" charset="0"/>
                <a:cs typeface="Times New Roman" panose="02020603050405020304" pitchFamily="18" charset="0"/>
              </a:rPr>
              <a:t>kıst</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ödeme yoktur</a:t>
            </a:r>
          </a:p>
          <a:p>
            <a:pPr algn="just"/>
            <a:r>
              <a:rPr lang="tr-TR" sz="2200" dirty="0" smtClean="0">
                <a:latin typeface="Times New Roman" panose="02020603050405020304" pitchFamily="18" charset="0"/>
                <a:cs typeface="Times New Roman" panose="02020603050405020304" pitchFamily="18" charset="0"/>
              </a:rPr>
              <a:t>• Çocuk </a:t>
            </a:r>
            <a:r>
              <a:rPr lang="tr-TR" sz="2200" dirty="0">
                <a:latin typeface="Times New Roman" panose="02020603050405020304" pitchFamily="18" charset="0"/>
                <a:cs typeface="Times New Roman" panose="02020603050405020304" pitchFamily="18" charset="0"/>
              </a:rPr>
              <a:t>yardımı ödeneğine müstahak her bir çocuk için 250 </a:t>
            </a:r>
            <a:r>
              <a:rPr lang="tr-TR" sz="2200" dirty="0" smtClean="0">
                <a:latin typeface="Times New Roman" panose="02020603050405020304" pitchFamily="18" charset="0"/>
                <a:cs typeface="Times New Roman" panose="02020603050405020304" pitchFamily="18" charset="0"/>
              </a:rPr>
              <a:t>(0-72 </a:t>
            </a:r>
            <a:r>
              <a:rPr lang="tr-TR" sz="2200" dirty="0">
                <a:latin typeface="Times New Roman" panose="02020603050405020304" pitchFamily="18" charset="0"/>
                <a:cs typeface="Times New Roman" panose="02020603050405020304" pitchFamily="18" charset="0"/>
              </a:rPr>
              <a:t>ay </a:t>
            </a:r>
            <a:r>
              <a:rPr lang="tr-TR" sz="2200" dirty="0" smtClean="0">
                <a:latin typeface="Times New Roman" panose="02020603050405020304" pitchFamily="18" charset="0"/>
                <a:cs typeface="Times New Roman" panose="02020603050405020304" pitchFamily="18" charset="0"/>
              </a:rPr>
              <a:t>arası çocuklarda 500) </a:t>
            </a:r>
            <a:r>
              <a:rPr lang="tr-TR" sz="2200" dirty="0">
                <a:latin typeface="Times New Roman" panose="02020603050405020304" pitchFamily="18" charset="0"/>
                <a:cs typeface="Times New Roman" panose="02020603050405020304" pitchFamily="18" charset="0"/>
              </a:rPr>
              <a:t>gösterge rakamının aylık katsayısı ile çarpılması sonucu </a:t>
            </a:r>
            <a:r>
              <a:rPr lang="tr-TR" sz="2200" dirty="0" smtClean="0">
                <a:latin typeface="Times New Roman" panose="02020603050405020304" pitchFamily="18" charset="0"/>
                <a:cs typeface="Times New Roman" panose="02020603050405020304" pitchFamily="18" charset="0"/>
              </a:rPr>
              <a:t>bulunan rakamdır. </a:t>
            </a:r>
            <a:r>
              <a:rPr lang="tr-TR" sz="2200" dirty="0">
                <a:latin typeface="Times New Roman" panose="02020603050405020304" pitchFamily="18" charset="0"/>
                <a:cs typeface="Times New Roman" panose="02020603050405020304" pitchFamily="18" charset="0"/>
              </a:rPr>
              <a:t>Hiçbir vergi ve kesintiye tabi değildir</a:t>
            </a:r>
          </a:p>
        </p:txBody>
      </p:sp>
    </p:spTree>
    <p:extLst>
      <p:ext uri="{BB962C8B-B14F-4D97-AF65-F5344CB8AC3E}">
        <p14:creationId xmlns:p14="http://schemas.microsoft.com/office/powerpoint/2010/main" val="1344014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a:solidFill>
                  <a:schemeClr val="bg1"/>
                </a:solidFill>
                <a:latin typeface="Times New Roman" panose="02020603050405020304" pitchFamily="18" charset="0"/>
                <a:cs typeface="Times New Roman" panose="02020603050405020304" pitchFamily="18" charset="0"/>
              </a:rPr>
              <a:t>Çocuk Yardımı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760812"/>
            <a:ext cx="12175958" cy="4493538"/>
          </a:xfrm>
          <a:prstGeom prst="rect">
            <a:avLst/>
          </a:prstGeom>
        </p:spPr>
        <p:txBody>
          <a:bodyPr wrap="square">
            <a:spAutoFit/>
          </a:bodyPr>
          <a:lstStyle/>
          <a:p>
            <a:pPr algn="just"/>
            <a:r>
              <a:rPr lang="tr-TR" sz="2600" dirty="0" smtClean="0">
                <a:latin typeface="Times New Roman" panose="02020603050405020304" pitchFamily="18" charset="0"/>
                <a:cs typeface="Times New Roman" panose="02020603050405020304" pitchFamily="18" charset="0"/>
              </a:rPr>
              <a:t>• Çocuk </a:t>
            </a:r>
            <a:r>
              <a:rPr lang="tr-TR" sz="2600" dirty="0">
                <a:latin typeface="Times New Roman" panose="02020603050405020304" pitchFamily="18" charset="0"/>
                <a:cs typeface="Times New Roman" panose="02020603050405020304" pitchFamily="18" charset="0"/>
              </a:rPr>
              <a:t>yardımı, çocuklar 25 yaşını dolduruncaya kadar </a:t>
            </a:r>
            <a:r>
              <a:rPr lang="tr-TR" sz="2600" dirty="0" smtClean="0">
                <a:latin typeface="Times New Roman" panose="02020603050405020304" pitchFamily="18" charset="0"/>
                <a:cs typeface="Times New Roman" panose="02020603050405020304" pitchFamily="18" charset="0"/>
              </a:rPr>
              <a:t>ödenir. </a:t>
            </a:r>
            <a:r>
              <a:rPr lang="tr-TR" sz="2600" dirty="0">
                <a:latin typeface="Times New Roman" panose="02020603050405020304" pitchFamily="18" charset="0"/>
                <a:cs typeface="Times New Roman" panose="02020603050405020304" pitchFamily="18" charset="0"/>
              </a:rPr>
              <a:t>25 </a:t>
            </a:r>
            <a:r>
              <a:rPr lang="tr-TR" sz="2600" dirty="0" smtClean="0">
                <a:latin typeface="Times New Roman" panose="02020603050405020304" pitchFamily="18" charset="0"/>
                <a:cs typeface="Times New Roman" panose="02020603050405020304" pitchFamily="18" charset="0"/>
              </a:rPr>
              <a:t>yaşını doldurduğu </a:t>
            </a:r>
            <a:r>
              <a:rPr lang="tr-TR" sz="2600" dirty="0">
                <a:latin typeface="Times New Roman" panose="02020603050405020304" pitchFamily="18" charset="0"/>
                <a:cs typeface="Times New Roman" panose="02020603050405020304" pitchFamily="18" charset="0"/>
              </a:rPr>
              <a:t>halde evlenmemiş kız çocuklarına ve çalışamayacak </a:t>
            </a:r>
            <a:r>
              <a:rPr lang="tr-TR" sz="2600" dirty="0" smtClean="0">
                <a:latin typeface="Times New Roman" panose="02020603050405020304" pitchFamily="18" charset="0"/>
                <a:cs typeface="Times New Roman" panose="02020603050405020304" pitchFamily="18" charset="0"/>
              </a:rPr>
              <a:t>derecede malullükleri </a:t>
            </a:r>
            <a:r>
              <a:rPr lang="tr-TR" sz="2600" dirty="0">
                <a:latin typeface="Times New Roman" panose="02020603050405020304" pitchFamily="18" charset="0"/>
                <a:cs typeface="Times New Roman" panose="02020603050405020304" pitchFamily="18" charset="0"/>
              </a:rPr>
              <a:t>resmi sağlık kurulu raporu ile tespit edilen çocuklara </a:t>
            </a:r>
            <a:r>
              <a:rPr lang="tr-TR" sz="2600" dirty="0" smtClean="0">
                <a:latin typeface="Times New Roman" panose="02020603050405020304" pitchFamily="18" charset="0"/>
                <a:cs typeface="Times New Roman" panose="02020603050405020304" pitchFamily="18" charset="0"/>
              </a:rPr>
              <a:t>süresiz ödenir.</a:t>
            </a:r>
            <a:endParaRPr lang="tr-TR" sz="2600" dirty="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Devlet </a:t>
            </a:r>
            <a:r>
              <a:rPr lang="tr-TR" sz="2600" dirty="0">
                <a:latin typeface="Times New Roman" panose="02020603050405020304" pitchFamily="18" charset="0"/>
                <a:cs typeface="Times New Roman" panose="02020603050405020304" pitchFamily="18" charset="0"/>
              </a:rPr>
              <a:t>Memurunun, geçimini sağladığı üvey çocuklar için de bu </a:t>
            </a:r>
            <a:r>
              <a:rPr lang="tr-TR" sz="2600" dirty="0" smtClean="0">
                <a:latin typeface="Times New Roman" panose="02020603050405020304" pitchFamily="18" charset="0"/>
                <a:cs typeface="Times New Roman" panose="02020603050405020304" pitchFamily="18" charset="0"/>
              </a:rPr>
              <a:t>ödenek verilir.</a:t>
            </a:r>
            <a:endParaRPr lang="tr-TR" sz="2600" dirty="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Evlenen </a:t>
            </a:r>
            <a:r>
              <a:rPr lang="tr-TR" sz="2600" dirty="0">
                <a:latin typeface="Times New Roman" panose="02020603050405020304" pitchFamily="18" charset="0"/>
                <a:cs typeface="Times New Roman" panose="02020603050405020304" pitchFamily="18" charset="0"/>
              </a:rPr>
              <a:t>çocuklara, yaş haddini dolduran çocuklara, kendileri hesabına </a:t>
            </a:r>
            <a:r>
              <a:rPr lang="tr-TR" sz="2600" dirty="0" smtClean="0">
                <a:latin typeface="Times New Roman" panose="02020603050405020304" pitchFamily="18" charset="0"/>
                <a:cs typeface="Times New Roman" panose="02020603050405020304" pitchFamily="18" charset="0"/>
              </a:rPr>
              <a:t>ticaret yapan </a:t>
            </a:r>
            <a:r>
              <a:rPr lang="tr-TR" sz="2600" dirty="0">
                <a:latin typeface="Times New Roman" panose="02020603050405020304" pitchFamily="18" charset="0"/>
                <a:cs typeface="Times New Roman" panose="02020603050405020304" pitchFamily="18" charset="0"/>
              </a:rPr>
              <a:t>veya herhangi bir işte ücret karşılığı çalışan çocuklara ve burs </a:t>
            </a:r>
            <a:r>
              <a:rPr lang="tr-TR" sz="2600" dirty="0" smtClean="0">
                <a:latin typeface="Times New Roman" panose="02020603050405020304" pitchFamily="18" charset="0"/>
                <a:cs typeface="Times New Roman" panose="02020603050405020304" pitchFamily="18" charset="0"/>
              </a:rPr>
              <a:t>alan veya </a:t>
            </a:r>
            <a:r>
              <a:rPr lang="tr-TR" sz="2600" dirty="0">
                <a:latin typeface="Times New Roman" panose="02020603050405020304" pitchFamily="18" charset="0"/>
                <a:cs typeface="Times New Roman" panose="02020603050405020304" pitchFamily="18" charset="0"/>
              </a:rPr>
              <a:t>Devletçe okutulan çocuklara bu ödenek </a:t>
            </a:r>
            <a:r>
              <a:rPr lang="tr-TR" sz="2600" dirty="0" smtClean="0">
                <a:latin typeface="Times New Roman" panose="02020603050405020304" pitchFamily="18" charset="0"/>
                <a:cs typeface="Times New Roman" panose="02020603050405020304" pitchFamily="18" charset="0"/>
              </a:rPr>
              <a:t>ödenmez.</a:t>
            </a:r>
            <a:endParaRPr lang="tr-TR" sz="2600" dirty="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Burs </a:t>
            </a:r>
            <a:r>
              <a:rPr lang="tr-TR" sz="2600" dirty="0">
                <a:latin typeface="Times New Roman" panose="02020603050405020304" pitchFamily="18" charset="0"/>
                <a:cs typeface="Times New Roman" panose="02020603050405020304" pitchFamily="18" charset="0"/>
              </a:rPr>
              <a:t>alan veya Devletçe okutulan çocuklara toplu sözleşmenin </a:t>
            </a:r>
            <a:r>
              <a:rPr lang="tr-TR" sz="2600" dirty="0" smtClean="0">
                <a:latin typeface="Times New Roman" panose="02020603050405020304" pitchFamily="18" charset="0"/>
                <a:cs typeface="Times New Roman" panose="02020603050405020304" pitchFamily="18" charset="0"/>
              </a:rPr>
              <a:t>10’uncu maddesi hükmü </a:t>
            </a:r>
            <a:r>
              <a:rPr lang="tr-TR" sz="2600" dirty="0">
                <a:latin typeface="Times New Roman" panose="02020603050405020304" pitchFamily="18" charset="0"/>
                <a:cs typeface="Times New Roman" panose="02020603050405020304" pitchFamily="18" charset="0"/>
              </a:rPr>
              <a:t>gereği bu ödenek </a:t>
            </a:r>
            <a:r>
              <a:rPr lang="tr-TR" sz="2600" dirty="0" smtClean="0">
                <a:latin typeface="Times New Roman" panose="02020603050405020304" pitchFamily="18" charset="0"/>
                <a:cs typeface="Times New Roman" panose="02020603050405020304" pitchFamily="18" charset="0"/>
              </a:rPr>
              <a:t>verilmektedir.</a:t>
            </a:r>
            <a:endParaRPr lang="tr-TR" sz="2600" dirty="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Ayrıca </a:t>
            </a:r>
            <a:r>
              <a:rPr lang="tr-TR" sz="2600" dirty="0">
                <a:latin typeface="Times New Roman" panose="02020603050405020304" pitchFamily="18" charset="0"/>
                <a:cs typeface="Times New Roman" panose="02020603050405020304" pitchFamily="18" charset="0"/>
              </a:rPr>
              <a:t>toplu sözleşmenin 39 Maddesi hükmüne göre en az 40 engelli </a:t>
            </a:r>
            <a:r>
              <a:rPr lang="tr-TR" sz="2600" dirty="0" smtClean="0">
                <a:latin typeface="Times New Roman" panose="02020603050405020304" pitchFamily="18" charset="0"/>
                <a:cs typeface="Times New Roman" panose="02020603050405020304" pitchFamily="18" charset="0"/>
              </a:rPr>
              <a:t>olan çocuklar </a:t>
            </a:r>
            <a:r>
              <a:rPr lang="tr-TR" sz="2600" dirty="0">
                <a:latin typeface="Times New Roman" panose="02020603050405020304" pitchFamily="18" charset="0"/>
                <a:cs typeface="Times New Roman" panose="02020603050405020304" pitchFamily="18" charset="0"/>
              </a:rPr>
              <a:t>için bu yardım 50 artırımlı olarak </a:t>
            </a:r>
            <a:r>
              <a:rPr lang="tr-TR" sz="2600" dirty="0" smtClean="0">
                <a:latin typeface="Times New Roman" panose="02020603050405020304" pitchFamily="18" charset="0"/>
                <a:cs typeface="Times New Roman" panose="02020603050405020304" pitchFamily="18" charset="0"/>
              </a:rPr>
              <a:t>ödenir.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5831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8021" y="-218659"/>
            <a:ext cx="12175958" cy="7580670"/>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1.3-Kesintiler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37271" y="715203"/>
            <a:ext cx="12270658" cy="4708981"/>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Emekli </a:t>
            </a:r>
            <a:r>
              <a:rPr lang="tr-TR" sz="2000" b="1" dirty="0">
                <a:latin typeface="Times New Roman" panose="02020603050405020304" pitchFamily="18" charset="0"/>
                <a:cs typeface="Times New Roman" panose="02020603050405020304" pitchFamily="18" charset="0"/>
              </a:rPr>
              <a:t>Kesenekleri</a:t>
            </a:r>
          </a:p>
          <a:p>
            <a:pPr algn="just"/>
            <a:r>
              <a:rPr lang="tr-TR" sz="2000" dirty="0" smtClean="0">
                <a:latin typeface="Times New Roman" panose="02020603050405020304" pitchFamily="18" charset="0"/>
                <a:cs typeface="Times New Roman" panose="02020603050405020304" pitchFamily="18" charset="0"/>
              </a:rPr>
              <a:t>•</a:t>
            </a:r>
            <a:r>
              <a:rPr lang="tr-TR" sz="2000" b="1" u="sng" dirty="0" smtClean="0">
                <a:latin typeface="Times New Roman" panose="02020603050405020304" pitchFamily="18" charset="0"/>
                <a:cs typeface="Times New Roman" panose="02020603050405020304" pitchFamily="18" charset="0"/>
              </a:rPr>
              <a:t>Aylık</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(kazanılmış veya emekli keseneğine esas aylık), </a:t>
            </a:r>
            <a:r>
              <a:rPr lang="tr-TR" sz="2000" b="1" u="sng" dirty="0">
                <a:latin typeface="Times New Roman" panose="02020603050405020304" pitchFamily="18" charset="0"/>
                <a:cs typeface="Times New Roman" panose="02020603050405020304" pitchFamily="18" charset="0"/>
              </a:rPr>
              <a:t>ek gösterge</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fiilen alınan</a:t>
            </a:r>
            <a:r>
              <a:rPr lang="tr-TR" sz="2000" dirty="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taban aylığı</a:t>
            </a:r>
            <a:r>
              <a:rPr lang="tr-TR" sz="2000" dirty="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kıdem aylığı </a:t>
            </a:r>
            <a:r>
              <a:rPr lang="tr-TR" sz="2000" dirty="0">
                <a:latin typeface="Times New Roman" panose="02020603050405020304" pitchFamily="18" charset="0"/>
                <a:cs typeface="Times New Roman" panose="02020603050405020304" pitchFamily="18" charset="0"/>
              </a:rPr>
              <a:t>tutarları ile kişinin fiilen aldığı ek </a:t>
            </a:r>
            <a:r>
              <a:rPr lang="tr-TR" sz="2000" dirty="0" smtClean="0">
                <a:latin typeface="Times New Roman" panose="02020603050405020304" pitchFamily="18" charset="0"/>
                <a:cs typeface="Times New Roman" panose="02020603050405020304" pitchFamily="18" charset="0"/>
              </a:rPr>
              <a:t>göstergeye göre </a:t>
            </a:r>
            <a:r>
              <a:rPr lang="tr-TR" sz="2000" dirty="0">
                <a:latin typeface="Times New Roman" panose="02020603050405020304" pitchFamily="18" charset="0"/>
                <a:cs typeface="Times New Roman" panose="02020603050405020304" pitchFamily="18" charset="0"/>
              </a:rPr>
              <a:t>belirlenen en yüksek devlet memuru aylık ve ek göstergesine </a:t>
            </a:r>
            <a:r>
              <a:rPr lang="tr-TR" sz="2000" dirty="0" smtClean="0">
                <a:latin typeface="Times New Roman" panose="02020603050405020304" pitchFamily="18" charset="0"/>
                <a:cs typeface="Times New Roman" panose="02020603050405020304" pitchFamily="18" charset="0"/>
              </a:rPr>
              <a:t>uygulanan oranlar </a:t>
            </a:r>
            <a:r>
              <a:rPr lang="tr-TR" sz="2000" dirty="0">
                <a:latin typeface="Times New Roman" panose="02020603050405020304" pitchFamily="18" charset="0"/>
                <a:cs typeface="Times New Roman" panose="02020603050405020304" pitchFamily="18" charset="0"/>
              </a:rPr>
              <a:t>ile hesaplanan tutarın toplamı üzerinden </a:t>
            </a:r>
            <a:r>
              <a:rPr lang="tr-TR" sz="2000" dirty="0" smtClean="0">
                <a:latin typeface="Times New Roman" panose="02020603050405020304" pitchFamily="18" charset="0"/>
                <a:cs typeface="Times New Roman" panose="02020603050405020304" pitchFamily="18" charset="0"/>
              </a:rPr>
              <a:t>hesaplanır.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•Kadro </a:t>
            </a:r>
            <a:r>
              <a:rPr lang="tr-TR" sz="2000" dirty="0">
                <a:latin typeface="Times New Roman" panose="02020603050405020304" pitchFamily="18" charset="0"/>
                <a:cs typeface="Times New Roman" panose="02020603050405020304" pitchFamily="18" charset="0"/>
              </a:rPr>
              <a:t>karşılığı sözleşmeli olarak görev yapan personelin emekli </a:t>
            </a:r>
            <a:r>
              <a:rPr lang="tr-TR" sz="2000" dirty="0" smtClean="0">
                <a:latin typeface="Times New Roman" panose="02020603050405020304" pitchFamily="18" charset="0"/>
                <a:cs typeface="Times New Roman" panose="02020603050405020304" pitchFamily="18" charset="0"/>
              </a:rPr>
              <a:t>keseneklerinin hesabında</a:t>
            </a:r>
            <a:r>
              <a:rPr lang="tr-TR" sz="2000" dirty="0">
                <a:latin typeface="Times New Roman" panose="02020603050405020304" pitchFamily="18" charset="0"/>
                <a:cs typeface="Times New Roman" panose="02020603050405020304" pitchFamily="18" charset="0"/>
              </a:rPr>
              <a:t>, kadrosu için öngörülen ödemeler esas </a:t>
            </a:r>
            <a:r>
              <a:rPr lang="tr-TR" sz="2000" dirty="0" smtClean="0">
                <a:latin typeface="Times New Roman" panose="02020603050405020304" pitchFamily="18" charset="0"/>
                <a:cs typeface="Times New Roman" panose="02020603050405020304" pitchFamily="18" charset="0"/>
              </a:rPr>
              <a:t>alınacaktır.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•68/B </a:t>
            </a:r>
            <a:r>
              <a:rPr lang="tr-TR" sz="2000" dirty="0">
                <a:latin typeface="Times New Roman" panose="02020603050405020304" pitchFamily="18" charset="0"/>
                <a:cs typeface="Times New Roman" panose="02020603050405020304" pitchFamily="18" charset="0"/>
              </a:rPr>
              <a:t>ye göre yapılan atamalarda emekli keseneğinin hesabında kazanılmış </a:t>
            </a:r>
            <a:r>
              <a:rPr lang="tr-TR" sz="2000" dirty="0" smtClean="0">
                <a:latin typeface="Times New Roman" panose="02020603050405020304" pitchFamily="18" charset="0"/>
                <a:cs typeface="Times New Roman" panose="02020603050405020304" pitchFamily="18" charset="0"/>
              </a:rPr>
              <a:t>hak aylığı </a:t>
            </a:r>
            <a:r>
              <a:rPr lang="tr-TR" sz="2000" dirty="0">
                <a:latin typeface="Times New Roman" panose="02020603050405020304" pitchFamily="18" charset="0"/>
                <a:cs typeface="Times New Roman" panose="02020603050405020304" pitchFamily="18" charset="0"/>
              </a:rPr>
              <a:t>esas alınır Ancak ek göstergede fiilen alınan ek gösterge rakamı </a:t>
            </a:r>
            <a:r>
              <a:rPr lang="tr-TR" sz="2000" dirty="0" smtClean="0">
                <a:latin typeface="Times New Roman" panose="02020603050405020304" pitchFamily="18" charset="0"/>
                <a:cs typeface="Times New Roman" panose="02020603050405020304" pitchFamily="18" charset="0"/>
              </a:rPr>
              <a:t>esas alınır.</a:t>
            </a: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Emekli </a:t>
            </a:r>
            <a:r>
              <a:rPr lang="tr-TR" sz="2000" b="1" dirty="0">
                <a:latin typeface="Times New Roman" panose="02020603050405020304" pitchFamily="18" charset="0"/>
                <a:cs typeface="Times New Roman" panose="02020603050405020304" pitchFamily="18" charset="0"/>
              </a:rPr>
              <a:t>Keseneği Kurum </a:t>
            </a:r>
            <a:r>
              <a:rPr lang="tr-TR" sz="2000" b="1" dirty="0" smtClean="0">
                <a:latin typeface="Times New Roman" panose="02020603050405020304" pitchFamily="18" charset="0"/>
                <a:cs typeface="Times New Roman" panose="02020603050405020304" pitchFamily="18" charset="0"/>
              </a:rPr>
              <a:t>Payı</a:t>
            </a:r>
            <a:endParaRPr lang="tr-TR" sz="2000" b="1"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•Emekli </a:t>
            </a:r>
            <a:r>
              <a:rPr lang="tr-TR" sz="2000" dirty="0">
                <a:latin typeface="Times New Roman" panose="02020603050405020304" pitchFamily="18" charset="0"/>
                <a:cs typeface="Times New Roman" panose="02020603050405020304" pitchFamily="18" charset="0"/>
              </a:rPr>
              <a:t>keseneğine tabi tutarlar üzerinden her ay Devlet tarafından </a:t>
            </a:r>
            <a:r>
              <a:rPr lang="tr-TR" sz="2000" dirty="0" smtClean="0">
                <a:latin typeface="Times New Roman" panose="02020603050405020304" pitchFamily="18" charset="0"/>
                <a:cs typeface="Times New Roman" panose="02020603050405020304" pitchFamily="18" charset="0"/>
              </a:rPr>
              <a:t>memur adına %20 </a:t>
            </a:r>
            <a:r>
              <a:rPr lang="tr-TR" sz="2000" dirty="0">
                <a:latin typeface="Times New Roman" panose="02020603050405020304" pitchFamily="18" charset="0"/>
                <a:cs typeface="Times New Roman" panose="02020603050405020304" pitchFamily="18" charset="0"/>
              </a:rPr>
              <a:t>tahakkuk ve kesinti </a:t>
            </a:r>
            <a:r>
              <a:rPr lang="tr-TR" sz="2000" dirty="0" smtClean="0">
                <a:latin typeface="Times New Roman" panose="02020603050405020304" pitchFamily="18" charset="0"/>
                <a:cs typeface="Times New Roman" panose="02020603050405020304" pitchFamily="18" charset="0"/>
              </a:rPr>
              <a:t>yapılmasıdır.</a:t>
            </a: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Emekli </a:t>
            </a:r>
            <a:r>
              <a:rPr lang="tr-TR" sz="2000" b="1" dirty="0">
                <a:latin typeface="Times New Roman" panose="02020603050405020304" pitchFamily="18" charset="0"/>
                <a:cs typeface="Times New Roman" panose="02020603050405020304" pitchFamily="18" charset="0"/>
              </a:rPr>
              <a:t>Keseneği Kişi Payı</a:t>
            </a:r>
          </a:p>
          <a:p>
            <a:pPr algn="just"/>
            <a:r>
              <a:rPr lang="tr-TR" sz="2000" dirty="0" smtClean="0">
                <a:latin typeface="Times New Roman" panose="02020603050405020304" pitchFamily="18" charset="0"/>
                <a:cs typeface="Times New Roman" panose="02020603050405020304" pitchFamily="18" charset="0"/>
              </a:rPr>
              <a:t>•Memura </a:t>
            </a:r>
            <a:r>
              <a:rPr lang="tr-TR" sz="2000" dirty="0">
                <a:latin typeface="Times New Roman" panose="02020603050405020304" pitchFamily="18" charset="0"/>
                <a:cs typeface="Times New Roman" panose="02020603050405020304" pitchFamily="18" charset="0"/>
              </a:rPr>
              <a:t>ödenen emekli keseneğine tabi tutarlar üzerinden her ay </a:t>
            </a:r>
            <a:r>
              <a:rPr lang="tr-TR" sz="2000" dirty="0" smtClean="0">
                <a:latin typeface="Times New Roman" panose="02020603050405020304" pitchFamily="18" charset="0"/>
                <a:cs typeface="Times New Roman" panose="02020603050405020304" pitchFamily="18" charset="0"/>
              </a:rPr>
              <a:t>%16 oranında kesinti hesaplanmasıdır.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29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8021" y="-627756"/>
            <a:ext cx="12175958" cy="8113511"/>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Kesintiler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16042" y="665141"/>
            <a:ext cx="12175958" cy="5016758"/>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Emekli </a:t>
            </a:r>
            <a:r>
              <a:rPr lang="tr-TR" sz="2000" b="1" dirty="0">
                <a:latin typeface="Times New Roman" panose="02020603050405020304" pitchFamily="18" charset="0"/>
                <a:cs typeface="Times New Roman" panose="02020603050405020304" pitchFamily="18" charset="0"/>
              </a:rPr>
              <a:t>Keseneği 100 Artış Kesintisi Kurum/Kişi</a:t>
            </a:r>
          </a:p>
          <a:p>
            <a:pPr algn="just"/>
            <a:r>
              <a:rPr lang="tr-TR" sz="2000" dirty="0" smtClean="0">
                <a:latin typeface="Times New Roman" panose="02020603050405020304" pitchFamily="18" charset="0"/>
                <a:cs typeface="Times New Roman" panose="02020603050405020304" pitchFamily="18" charset="0"/>
              </a:rPr>
              <a:t>•Katsayı </a:t>
            </a:r>
            <a:r>
              <a:rPr lang="tr-TR" sz="2000" dirty="0">
                <a:latin typeface="Times New Roman" panose="02020603050405020304" pitchFamily="18" charset="0"/>
                <a:cs typeface="Times New Roman" panose="02020603050405020304" pitchFamily="18" charset="0"/>
              </a:rPr>
              <a:t>artışları dışında memurun emekli keseneğine tabi ödeme </a:t>
            </a:r>
            <a:r>
              <a:rPr lang="tr-TR" sz="2000" dirty="0" smtClean="0">
                <a:latin typeface="Times New Roman" panose="02020603050405020304" pitchFamily="18" charset="0"/>
                <a:cs typeface="Times New Roman" panose="02020603050405020304" pitchFamily="18" charset="0"/>
              </a:rPr>
              <a:t>unsurlarının göstergelerinde </a:t>
            </a:r>
            <a:r>
              <a:rPr lang="tr-TR" sz="2000" dirty="0">
                <a:latin typeface="Times New Roman" panose="02020603050405020304" pitchFamily="18" charset="0"/>
                <a:cs typeface="Times New Roman" panose="02020603050405020304" pitchFamily="18" charset="0"/>
              </a:rPr>
              <a:t>meydana gelen artışlar (kıdem artışı, kademe, derece terfii gibi) </a:t>
            </a:r>
            <a:r>
              <a:rPr lang="tr-TR" sz="2000" dirty="0" smtClean="0">
                <a:latin typeface="Times New Roman" panose="02020603050405020304" pitchFamily="18" charset="0"/>
                <a:cs typeface="Times New Roman" panose="02020603050405020304" pitchFamily="18" charset="0"/>
              </a:rPr>
              <a:t>ilk ay </a:t>
            </a:r>
            <a:r>
              <a:rPr lang="tr-TR" sz="2000" dirty="0">
                <a:latin typeface="Times New Roman" panose="02020603050405020304" pitchFamily="18" charset="0"/>
                <a:cs typeface="Times New Roman" panose="02020603050405020304" pitchFamily="18" charset="0"/>
              </a:rPr>
              <a:t>tamamen emekli sandığına ( gönderilir 100 artış gönderilen ayda </a:t>
            </a:r>
            <a:r>
              <a:rPr lang="tr-TR" sz="2000" dirty="0" smtClean="0">
                <a:latin typeface="Times New Roman" panose="02020603050405020304" pitchFamily="18" charset="0"/>
                <a:cs typeface="Times New Roman" panose="02020603050405020304" pitchFamily="18" charset="0"/>
              </a:rPr>
              <a:t>emekli kesenekleri (%20 </a:t>
            </a:r>
            <a:r>
              <a:rPr lang="tr-TR" sz="2000" dirty="0">
                <a:latin typeface="Times New Roman" panose="02020603050405020304" pitchFamily="18" charset="0"/>
                <a:cs typeface="Times New Roman" panose="02020603050405020304" pitchFamily="18" charset="0"/>
              </a:rPr>
              <a:t>ve </a:t>
            </a:r>
            <a:r>
              <a:rPr lang="tr-TR" sz="2000" dirty="0" smtClean="0">
                <a:latin typeface="Times New Roman" panose="02020603050405020304" pitchFamily="18" charset="0"/>
                <a:cs typeface="Times New Roman" panose="02020603050405020304" pitchFamily="18" charset="0"/>
              </a:rPr>
              <a:t>%16) </a:t>
            </a:r>
            <a:r>
              <a:rPr lang="tr-TR" sz="2000" dirty="0">
                <a:latin typeface="Times New Roman" panose="02020603050405020304" pitchFamily="18" charset="0"/>
                <a:cs typeface="Times New Roman" panose="02020603050405020304" pitchFamily="18" charset="0"/>
              </a:rPr>
              <a:t>önceki aydaki tutarlar üzerinden </a:t>
            </a:r>
            <a:r>
              <a:rPr lang="tr-TR" sz="2000" dirty="0" smtClean="0">
                <a:latin typeface="Times New Roman" panose="02020603050405020304" pitchFamily="18" charset="0"/>
                <a:cs typeface="Times New Roman" panose="02020603050405020304" pitchFamily="18" charset="0"/>
              </a:rPr>
              <a:t>hesaplanır.</a:t>
            </a:r>
          </a:p>
          <a:p>
            <a:pPr algn="just"/>
            <a:endParaRPr lang="tr-TR" sz="2000"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Sosyal </a:t>
            </a:r>
            <a:r>
              <a:rPr lang="tr-TR" sz="2000" b="1" dirty="0">
                <a:latin typeface="Times New Roman" panose="02020603050405020304" pitchFamily="18" charset="0"/>
                <a:cs typeface="Times New Roman" panose="02020603050405020304" pitchFamily="18" charset="0"/>
              </a:rPr>
              <a:t>Güvenlik Primi Kesintileri</a:t>
            </a:r>
          </a:p>
          <a:p>
            <a:pPr algn="just"/>
            <a:r>
              <a:rPr lang="tr-TR" sz="2000" dirty="0" smtClean="0">
                <a:latin typeface="Times New Roman" panose="02020603050405020304" pitchFamily="18" charset="0"/>
                <a:cs typeface="Times New Roman" panose="02020603050405020304" pitchFamily="18" charset="0"/>
              </a:rPr>
              <a:t>•01.10.2008 </a:t>
            </a:r>
            <a:r>
              <a:rPr lang="tr-TR" sz="2000" dirty="0">
                <a:latin typeface="Times New Roman" panose="02020603050405020304" pitchFamily="18" charset="0"/>
                <a:cs typeface="Times New Roman" panose="02020603050405020304" pitchFamily="18" charset="0"/>
              </a:rPr>
              <a:t>tarihinden sonra göreve başlayan devlet memurlarının </a:t>
            </a:r>
            <a:r>
              <a:rPr lang="tr-TR" sz="2000" dirty="0" smtClean="0">
                <a:latin typeface="Times New Roman" panose="02020603050405020304" pitchFamily="18" charset="0"/>
                <a:cs typeface="Times New Roman" panose="02020603050405020304" pitchFamily="18" charset="0"/>
              </a:rPr>
              <a:t>aylıklarında 5510 </a:t>
            </a:r>
            <a:r>
              <a:rPr lang="tr-TR" sz="2000" dirty="0">
                <a:latin typeface="Times New Roman" panose="02020603050405020304" pitchFamily="18" charset="0"/>
                <a:cs typeface="Times New Roman" panose="02020603050405020304" pitchFamily="18" charset="0"/>
              </a:rPr>
              <a:t>Sayılı Sosyal Sigortalar ve Genel Sağlık Sigortası Kanunu </a:t>
            </a:r>
            <a:r>
              <a:rPr lang="tr-TR" sz="2000" dirty="0" smtClean="0">
                <a:latin typeface="Times New Roman" panose="02020603050405020304" pitchFamily="18" charset="0"/>
                <a:cs typeface="Times New Roman" panose="02020603050405020304" pitchFamily="18" charset="0"/>
              </a:rPr>
              <a:t>hükümleri uyarınca </a:t>
            </a:r>
            <a:r>
              <a:rPr lang="tr-TR" sz="2000" dirty="0">
                <a:latin typeface="Times New Roman" panose="02020603050405020304" pitchFamily="18" charset="0"/>
                <a:cs typeface="Times New Roman" panose="02020603050405020304" pitchFamily="18" charset="0"/>
              </a:rPr>
              <a:t>sigorta primi kesintileri yapılacaktır Emekli Sandığı Kanunu </a:t>
            </a:r>
            <a:r>
              <a:rPr lang="tr-TR" sz="2000" dirty="0" smtClean="0">
                <a:latin typeface="Times New Roman" panose="02020603050405020304" pitchFamily="18" charset="0"/>
                <a:cs typeface="Times New Roman" panose="02020603050405020304" pitchFamily="18" charset="0"/>
              </a:rPr>
              <a:t>hükümleri uygulanmayacaktır.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•Kadro </a:t>
            </a:r>
            <a:r>
              <a:rPr lang="tr-TR" sz="2000" dirty="0">
                <a:latin typeface="Times New Roman" panose="02020603050405020304" pitchFamily="18" charset="0"/>
                <a:cs typeface="Times New Roman" panose="02020603050405020304" pitchFamily="18" charset="0"/>
              </a:rPr>
              <a:t>karşılığı sözleşmeli olarak görev yapan personelin sigorta primi </a:t>
            </a:r>
            <a:r>
              <a:rPr lang="tr-TR" sz="2000" dirty="0" smtClean="0">
                <a:latin typeface="Times New Roman" panose="02020603050405020304" pitchFamily="18" charset="0"/>
                <a:cs typeface="Times New Roman" panose="02020603050405020304" pitchFamily="18" charset="0"/>
              </a:rPr>
              <a:t>kesintileri, kadro </a:t>
            </a:r>
            <a:r>
              <a:rPr lang="tr-TR" sz="2000" dirty="0">
                <a:latin typeface="Times New Roman" panose="02020603050405020304" pitchFamily="18" charset="0"/>
                <a:cs typeface="Times New Roman" panose="02020603050405020304" pitchFamily="18" charset="0"/>
              </a:rPr>
              <a:t>için öngörülen ödemeler esas alınarak </a:t>
            </a:r>
            <a:r>
              <a:rPr lang="tr-TR" sz="2000" dirty="0" smtClean="0">
                <a:latin typeface="Times New Roman" panose="02020603050405020304" pitchFamily="18" charset="0"/>
                <a:cs typeface="Times New Roman" panose="02020603050405020304" pitchFamily="18" charset="0"/>
              </a:rPr>
              <a:t>hesaplanacaktır.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kesintilerin matrahı, 5510 Sayılı Kanunun </a:t>
            </a:r>
            <a:r>
              <a:rPr lang="tr-TR" sz="2000" dirty="0" smtClean="0">
                <a:latin typeface="Times New Roman" panose="02020603050405020304" pitchFamily="18" charset="0"/>
                <a:cs typeface="Times New Roman" panose="02020603050405020304" pitchFamily="18" charset="0"/>
              </a:rPr>
              <a:t>81’inci </a:t>
            </a:r>
            <a:r>
              <a:rPr lang="tr-TR" sz="2000" dirty="0">
                <a:latin typeface="Times New Roman" panose="02020603050405020304" pitchFamily="18" charset="0"/>
                <a:cs typeface="Times New Roman" panose="02020603050405020304" pitchFamily="18" charset="0"/>
              </a:rPr>
              <a:t>maddesinde </a:t>
            </a:r>
            <a:r>
              <a:rPr lang="tr-TR" sz="2000" dirty="0" smtClean="0">
                <a:latin typeface="Times New Roman" panose="02020603050405020304" pitchFamily="18" charset="0"/>
                <a:cs typeface="Times New Roman" panose="02020603050405020304" pitchFamily="18" charset="0"/>
              </a:rPr>
              <a:t>düzenlenmiştir Bu </a:t>
            </a:r>
            <a:r>
              <a:rPr lang="tr-TR" sz="2000" dirty="0">
                <a:latin typeface="Times New Roman" panose="02020603050405020304" pitchFamily="18" charset="0"/>
                <a:cs typeface="Times New Roman" panose="02020603050405020304" pitchFamily="18" charset="0"/>
              </a:rPr>
              <a:t>primler, memur maaşlarındaki aylık, ek gösterge, kıdem aylığı, taban </a:t>
            </a:r>
            <a:r>
              <a:rPr lang="tr-TR" sz="2000" dirty="0" smtClean="0">
                <a:latin typeface="Times New Roman" panose="02020603050405020304" pitchFamily="18" charset="0"/>
                <a:cs typeface="Times New Roman" panose="02020603050405020304" pitchFamily="18" charset="0"/>
              </a:rPr>
              <a:t>aylığı, tazminatlar </a:t>
            </a:r>
            <a:r>
              <a:rPr lang="tr-TR" sz="2000" dirty="0">
                <a:latin typeface="Times New Roman" panose="02020603050405020304" pitchFamily="18" charset="0"/>
                <a:cs typeface="Times New Roman" panose="02020603050405020304" pitchFamily="18" charset="0"/>
              </a:rPr>
              <a:t>(özel hizmet tazminatı eğitim öğretim tazminatı din </a:t>
            </a:r>
            <a:r>
              <a:rPr lang="tr-TR" sz="2000" dirty="0" smtClean="0">
                <a:latin typeface="Times New Roman" panose="02020603050405020304" pitchFamily="18" charset="0"/>
                <a:cs typeface="Times New Roman" panose="02020603050405020304" pitchFamily="18" charset="0"/>
              </a:rPr>
              <a:t>hizmetleri tazminatı </a:t>
            </a:r>
            <a:r>
              <a:rPr lang="tr-TR" sz="2000" dirty="0">
                <a:latin typeface="Times New Roman" panose="02020603050405020304" pitchFamily="18" charset="0"/>
                <a:cs typeface="Times New Roman" panose="02020603050405020304" pitchFamily="18" charset="0"/>
              </a:rPr>
              <a:t>emniyet hizmetleri tazminatı mülki idare amirliği özel </a:t>
            </a:r>
            <a:r>
              <a:rPr lang="tr-TR" sz="2000" dirty="0" smtClean="0">
                <a:latin typeface="Times New Roman" panose="02020603050405020304" pitchFamily="18" charset="0"/>
                <a:cs typeface="Times New Roman" panose="02020603050405020304" pitchFamily="18" charset="0"/>
              </a:rPr>
              <a:t>hizmet tazminatı </a:t>
            </a:r>
            <a:r>
              <a:rPr lang="tr-TR" sz="2000" dirty="0">
                <a:latin typeface="Times New Roman" panose="02020603050405020304" pitchFamily="18" charset="0"/>
                <a:cs typeface="Times New Roman" panose="02020603050405020304" pitchFamily="18" charset="0"/>
              </a:rPr>
              <a:t>adalet hizmetleri tazminatı denetim tazminatı makam tazminatı </a:t>
            </a:r>
            <a:r>
              <a:rPr lang="tr-TR" sz="2000" dirty="0" smtClean="0">
                <a:latin typeface="Times New Roman" panose="02020603050405020304" pitchFamily="18" charset="0"/>
                <a:cs typeface="Times New Roman" panose="02020603050405020304" pitchFamily="18" charset="0"/>
              </a:rPr>
              <a:t>ve temsil </a:t>
            </a:r>
            <a:r>
              <a:rPr lang="tr-TR" sz="2000" dirty="0">
                <a:latin typeface="Times New Roman" panose="02020603050405020304" pitchFamily="18" charset="0"/>
                <a:cs typeface="Times New Roman" panose="02020603050405020304" pitchFamily="18" charset="0"/>
              </a:rPr>
              <a:t>görev tazminatı toplamından oluşan matrah esas alınarak </a:t>
            </a:r>
            <a:r>
              <a:rPr lang="tr-TR" sz="2000" dirty="0" smtClean="0">
                <a:latin typeface="Times New Roman" panose="02020603050405020304" pitchFamily="18" charset="0"/>
                <a:cs typeface="Times New Roman" panose="02020603050405020304" pitchFamily="18" charset="0"/>
              </a:rPr>
              <a:t>hesaplanır.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7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Kesintiler (Sosyal </a:t>
            </a:r>
            <a:r>
              <a:rPr lang="tr-TR" sz="4000" b="1" dirty="0">
                <a:solidFill>
                  <a:schemeClr val="bg1"/>
                </a:solidFill>
                <a:latin typeface="Times New Roman" panose="02020603050405020304" pitchFamily="18" charset="0"/>
                <a:cs typeface="Times New Roman" panose="02020603050405020304" pitchFamily="18" charset="0"/>
              </a:rPr>
              <a:t>Güvenlik Primi </a:t>
            </a:r>
            <a:r>
              <a:rPr lang="tr-TR" sz="4000" b="1" dirty="0" smtClean="0">
                <a:solidFill>
                  <a:schemeClr val="bg1"/>
                </a:solidFill>
                <a:latin typeface="Times New Roman" panose="02020603050405020304" pitchFamily="18" charset="0"/>
                <a:cs typeface="Times New Roman" panose="02020603050405020304" pitchFamily="18" charset="0"/>
              </a:rPr>
              <a:t>Kesintileri)</a:t>
            </a:r>
            <a:endParaRPr lang="tr-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8021" y="665141"/>
            <a:ext cx="12175958" cy="4616648"/>
          </a:xfrm>
          <a:prstGeom prst="rect">
            <a:avLst/>
          </a:prstGeom>
        </p:spPr>
        <p:txBody>
          <a:bodyPr wrap="square">
            <a:spAutoFit/>
          </a:bodyPr>
          <a:lstStyle/>
          <a:p>
            <a:pPr algn="just"/>
            <a:r>
              <a:rPr lang="tr-TR" sz="2100" b="1" dirty="0" smtClean="0">
                <a:latin typeface="Times New Roman" panose="02020603050405020304" pitchFamily="18" charset="0"/>
                <a:cs typeface="Times New Roman" panose="02020603050405020304" pitchFamily="18" charset="0"/>
              </a:rPr>
              <a:t>Malullük</a:t>
            </a:r>
            <a:r>
              <a:rPr lang="tr-TR" sz="2100" b="1" dirty="0">
                <a:latin typeface="Times New Roman" panose="02020603050405020304" pitchFamily="18" charset="0"/>
                <a:cs typeface="Times New Roman" panose="02020603050405020304" pitchFamily="18" charset="0"/>
              </a:rPr>
              <a:t>, Yaşlılık ve Ölüm Sigortaları Primleri</a:t>
            </a:r>
          </a:p>
          <a:p>
            <a:pPr algn="just"/>
            <a:r>
              <a:rPr lang="tr-TR" sz="2100" b="1" dirty="0" smtClean="0">
                <a:latin typeface="Times New Roman" panose="02020603050405020304" pitchFamily="18" charset="0"/>
                <a:cs typeface="Times New Roman" panose="02020603050405020304" pitchFamily="18" charset="0"/>
              </a:rPr>
              <a:t>İşveren </a:t>
            </a:r>
            <a:r>
              <a:rPr lang="tr-TR" sz="2100" b="1" dirty="0">
                <a:latin typeface="Times New Roman" panose="02020603050405020304" pitchFamily="18" charset="0"/>
                <a:cs typeface="Times New Roman" panose="02020603050405020304" pitchFamily="18" charset="0"/>
              </a:rPr>
              <a:t>Hissesi Prim oranı, </a:t>
            </a:r>
            <a:r>
              <a:rPr lang="tr-TR" sz="2100" dirty="0">
                <a:latin typeface="Times New Roman" panose="02020603050405020304" pitchFamily="18" charset="0"/>
                <a:cs typeface="Times New Roman" panose="02020603050405020304" pitchFamily="18" charset="0"/>
              </a:rPr>
              <a:t>sigortalının prime esas kazancının </a:t>
            </a:r>
            <a:r>
              <a:rPr lang="tr-TR" sz="2100" dirty="0" smtClean="0">
                <a:latin typeface="Times New Roman" panose="02020603050405020304" pitchFamily="18" charset="0"/>
                <a:cs typeface="Times New Roman" panose="02020603050405020304" pitchFamily="18" charset="0"/>
              </a:rPr>
              <a:t>11’idir</a:t>
            </a:r>
            <a:endParaRPr lang="tr-TR" sz="2100" dirty="0">
              <a:latin typeface="Times New Roman" panose="02020603050405020304" pitchFamily="18" charset="0"/>
              <a:cs typeface="Times New Roman" panose="02020603050405020304" pitchFamily="18" charset="0"/>
            </a:endParaRPr>
          </a:p>
          <a:p>
            <a:pPr algn="just"/>
            <a:r>
              <a:rPr lang="tr-TR" sz="2100" b="1" dirty="0" smtClean="0">
                <a:latin typeface="Times New Roman" panose="02020603050405020304" pitchFamily="18" charset="0"/>
                <a:cs typeface="Times New Roman" panose="02020603050405020304" pitchFamily="18" charset="0"/>
              </a:rPr>
              <a:t>Sigortalı </a:t>
            </a:r>
            <a:r>
              <a:rPr lang="tr-TR" sz="2100" b="1" dirty="0">
                <a:latin typeface="Times New Roman" panose="02020603050405020304" pitchFamily="18" charset="0"/>
                <a:cs typeface="Times New Roman" panose="02020603050405020304" pitchFamily="18" charset="0"/>
              </a:rPr>
              <a:t>Hissesi Prim oranı,</a:t>
            </a:r>
            <a:r>
              <a:rPr lang="tr-TR" sz="2100" dirty="0">
                <a:latin typeface="Times New Roman" panose="02020603050405020304" pitchFamily="18" charset="0"/>
                <a:cs typeface="Times New Roman" panose="02020603050405020304" pitchFamily="18" charset="0"/>
              </a:rPr>
              <a:t> sigortalının prime esas kazancının </a:t>
            </a:r>
            <a:r>
              <a:rPr lang="tr-TR" sz="2100" dirty="0" smtClean="0">
                <a:latin typeface="Times New Roman" panose="02020603050405020304" pitchFamily="18" charset="0"/>
                <a:cs typeface="Times New Roman" panose="02020603050405020304" pitchFamily="18" charset="0"/>
              </a:rPr>
              <a:t>9’udur</a:t>
            </a:r>
          </a:p>
          <a:p>
            <a:pPr algn="just"/>
            <a:endParaRPr lang="tr-TR" sz="2100" dirty="0">
              <a:latin typeface="Times New Roman" panose="02020603050405020304" pitchFamily="18" charset="0"/>
              <a:cs typeface="Times New Roman" panose="02020603050405020304" pitchFamily="18" charset="0"/>
            </a:endParaRPr>
          </a:p>
          <a:p>
            <a:pPr algn="just"/>
            <a:r>
              <a:rPr lang="tr-TR" sz="2100" b="1" dirty="0" smtClean="0">
                <a:latin typeface="Times New Roman" panose="02020603050405020304" pitchFamily="18" charset="0"/>
                <a:cs typeface="Times New Roman" panose="02020603050405020304" pitchFamily="18" charset="0"/>
              </a:rPr>
              <a:t>Genel </a:t>
            </a:r>
            <a:r>
              <a:rPr lang="tr-TR" sz="2100" b="1" dirty="0">
                <a:latin typeface="Times New Roman" panose="02020603050405020304" pitchFamily="18" charset="0"/>
                <a:cs typeface="Times New Roman" panose="02020603050405020304" pitchFamily="18" charset="0"/>
              </a:rPr>
              <a:t>Sağlık Sigortası Primleri</a:t>
            </a:r>
          </a:p>
          <a:p>
            <a:pPr algn="just"/>
            <a:r>
              <a:rPr lang="tr-TR" sz="2100" b="1" dirty="0" smtClean="0">
                <a:latin typeface="Times New Roman" panose="02020603050405020304" pitchFamily="18" charset="0"/>
                <a:cs typeface="Times New Roman" panose="02020603050405020304" pitchFamily="18" charset="0"/>
              </a:rPr>
              <a:t>İşveren </a:t>
            </a:r>
            <a:r>
              <a:rPr lang="tr-TR" sz="2100" b="1" dirty="0">
                <a:latin typeface="Times New Roman" panose="02020603050405020304" pitchFamily="18" charset="0"/>
                <a:cs typeface="Times New Roman" panose="02020603050405020304" pitchFamily="18" charset="0"/>
              </a:rPr>
              <a:t>Hissesi Prim oranı</a:t>
            </a:r>
            <a:r>
              <a:rPr lang="tr-TR" sz="2100" dirty="0">
                <a:latin typeface="Times New Roman" panose="02020603050405020304" pitchFamily="18" charset="0"/>
                <a:cs typeface="Times New Roman" panose="02020603050405020304" pitchFamily="18" charset="0"/>
              </a:rPr>
              <a:t>, kısa ve uzun vadeli sigorta kollarına </a:t>
            </a:r>
            <a:r>
              <a:rPr lang="tr-TR" sz="2100" dirty="0" smtClean="0">
                <a:latin typeface="Times New Roman" panose="02020603050405020304" pitchFamily="18" charset="0"/>
                <a:cs typeface="Times New Roman" panose="02020603050405020304" pitchFamily="18" charset="0"/>
              </a:rPr>
              <a:t>tâbi olanlar </a:t>
            </a:r>
            <a:r>
              <a:rPr lang="tr-TR" sz="2100" dirty="0">
                <a:latin typeface="Times New Roman" panose="02020603050405020304" pitchFamily="18" charset="0"/>
                <a:cs typeface="Times New Roman" panose="02020603050405020304" pitchFamily="18" charset="0"/>
              </a:rPr>
              <a:t>için prime esas kazancın </a:t>
            </a:r>
            <a:r>
              <a:rPr lang="tr-TR" sz="2100" dirty="0" smtClean="0">
                <a:latin typeface="Times New Roman" panose="02020603050405020304" pitchFamily="18" charset="0"/>
                <a:cs typeface="Times New Roman" panose="02020603050405020304" pitchFamily="18" charset="0"/>
              </a:rPr>
              <a:t>%7,5'idir</a:t>
            </a:r>
            <a:endParaRPr lang="tr-TR" sz="2100" dirty="0">
              <a:latin typeface="Times New Roman" panose="02020603050405020304" pitchFamily="18" charset="0"/>
              <a:cs typeface="Times New Roman" panose="02020603050405020304" pitchFamily="18" charset="0"/>
            </a:endParaRPr>
          </a:p>
          <a:p>
            <a:pPr algn="just"/>
            <a:r>
              <a:rPr lang="tr-TR" sz="2100" b="1" dirty="0" smtClean="0">
                <a:latin typeface="Times New Roman" panose="02020603050405020304" pitchFamily="18" charset="0"/>
                <a:cs typeface="Times New Roman" panose="02020603050405020304" pitchFamily="18" charset="0"/>
              </a:rPr>
              <a:t>Sigortalı </a:t>
            </a:r>
            <a:r>
              <a:rPr lang="tr-TR" sz="2100" b="1" dirty="0">
                <a:latin typeface="Times New Roman" panose="02020603050405020304" pitchFamily="18" charset="0"/>
                <a:cs typeface="Times New Roman" panose="02020603050405020304" pitchFamily="18" charset="0"/>
              </a:rPr>
              <a:t>Hissesi Prim </a:t>
            </a:r>
            <a:r>
              <a:rPr lang="tr-TR" sz="2100" dirty="0">
                <a:latin typeface="Times New Roman" panose="02020603050405020304" pitchFamily="18" charset="0"/>
                <a:cs typeface="Times New Roman" panose="02020603050405020304" pitchFamily="18" charset="0"/>
              </a:rPr>
              <a:t>oranı, kısa ve uzun vadeli sigorta kollarına </a:t>
            </a:r>
            <a:r>
              <a:rPr lang="tr-TR" sz="2100" dirty="0" smtClean="0">
                <a:latin typeface="Times New Roman" panose="02020603050405020304" pitchFamily="18" charset="0"/>
                <a:cs typeface="Times New Roman" panose="02020603050405020304" pitchFamily="18" charset="0"/>
              </a:rPr>
              <a:t>tâbi olanlar </a:t>
            </a:r>
            <a:r>
              <a:rPr lang="tr-TR" sz="2100" dirty="0">
                <a:latin typeface="Times New Roman" panose="02020603050405020304" pitchFamily="18" charset="0"/>
                <a:cs typeface="Times New Roman" panose="02020603050405020304" pitchFamily="18" charset="0"/>
              </a:rPr>
              <a:t>için prime esas kazancın </a:t>
            </a:r>
            <a:r>
              <a:rPr lang="tr-TR" sz="2100" dirty="0" smtClean="0">
                <a:latin typeface="Times New Roman" panose="02020603050405020304" pitchFamily="18" charset="0"/>
                <a:cs typeface="Times New Roman" panose="02020603050405020304" pitchFamily="18" charset="0"/>
              </a:rPr>
              <a:t>%5'idir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 </a:t>
            </a:r>
            <a:r>
              <a:rPr lang="tr-TR" sz="2100" dirty="0" smtClean="0">
                <a:latin typeface="Times New Roman" panose="02020603050405020304" pitchFamily="18" charset="0"/>
                <a:cs typeface="Times New Roman" panose="02020603050405020304" pitchFamily="18" charset="0"/>
              </a:rPr>
              <a:t>Yalnızca </a:t>
            </a:r>
            <a:r>
              <a:rPr lang="tr-TR" sz="2100" dirty="0">
                <a:latin typeface="Times New Roman" panose="02020603050405020304" pitchFamily="18" charset="0"/>
                <a:cs typeface="Times New Roman" panose="02020603050405020304" pitchFamily="18" charset="0"/>
              </a:rPr>
              <a:t>genel sağlık sigortasına tâbi olanların genel sağlık </a:t>
            </a:r>
            <a:r>
              <a:rPr lang="tr-TR" sz="2100" dirty="0" smtClean="0">
                <a:latin typeface="Times New Roman" panose="02020603050405020304" pitchFamily="18" charset="0"/>
                <a:cs typeface="Times New Roman" panose="02020603050405020304" pitchFamily="18" charset="0"/>
              </a:rPr>
              <a:t>sigortası primi</a:t>
            </a:r>
            <a:r>
              <a:rPr lang="tr-TR" sz="2100" dirty="0">
                <a:latin typeface="Times New Roman" panose="02020603050405020304" pitchFamily="18" charset="0"/>
                <a:cs typeface="Times New Roman" panose="02020603050405020304" pitchFamily="18" charset="0"/>
              </a:rPr>
              <a:t>, prime esas kazancın </a:t>
            </a:r>
            <a:r>
              <a:rPr lang="tr-TR" sz="2100" dirty="0" smtClean="0">
                <a:latin typeface="Times New Roman" panose="02020603050405020304" pitchFamily="18" charset="0"/>
                <a:cs typeface="Times New Roman" panose="02020603050405020304" pitchFamily="18" charset="0"/>
              </a:rPr>
              <a:t>%12'sidir</a:t>
            </a:r>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 Bu </a:t>
            </a:r>
            <a:r>
              <a:rPr lang="tr-TR" sz="2100" dirty="0">
                <a:latin typeface="Times New Roman" panose="02020603050405020304" pitchFamily="18" charset="0"/>
                <a:cs typeface="Times New Roman" panose="02020603050405020304" pitchFamily="18" charset="0"/>
              </a:rPr>
              <a:t>düzenleme </a:t>
            </a:r>
            <a:r>
              <a:rPr lang="tr-TR" sz="2100" dirty="0" smtClean="0">
                <a:latin typeface="Times New Roman" panose="02020603050405020304" pitchFamily="18" charset="0"/>
                <a:cs typeface="Times New Roman" panose="02020603050405020304" pitchFamily="18" charset="0"/>
              </a:rPr>
              <a:t>01.10.2008 </a:t>
            </a:r>
            <a:r>
              <a:rPr lang="tr-TR" sz="2100" dirty="0">
                <a:latin typeface="Times New Roman" panose="02020603050405020304" pitchFamily="18" charset="0"/>
                <a:cs typeface="Times New Roman" panose="02020603050405020304" pitchFamily="18" charset="0"/>
              </a:rPr>
              <a:t>tarihinden önce Devlet memurluğuna girip, </a:t>
            </a:r>
            <a:r>
              <a:rPr lang="tr-TR" sz="2100" dirty="0" smtClean="0">
                <a:latin typeface="Times New Roman" panose="02020603050405020304" pitchFamily="18" charset="0"/>
                <a:cs typeface="Times New Roman" panose="02020603050405020304" pitchFamily="18" charset="0"/>
              </a:rPr>
              <a:t>Mülga 5434 </a:t>
            </a:r>
            <a:r>
              <a:rPr lang="tr-TR" sz="2100" dirty="0">
                <a:latin typeface="Times New Roman" panose="02020603050405020304" pitchFamily="18" charset="0"/>
                <a:cs typeface="Times New Roman" panose="02020603050405020304" pitchFamily="18" charset="0"/>
              </a:rPr>
              <a:t>sayılı Emekli Sandığı Kanunu hükümlerinden yararlanmaya devam </a:t>
            </a:r>
            <a:r>
              <a:rPr lang="tr-TR" sz="2100" dirty="0" smtClean="0">
                <a:latin typeface="Times New Roman" panose="02020603050405020304" pitchFamily="18" charset="0"/>
                <a:cs typeface="Times New Roman" panose="02020603050405020304" pitchFamily="18" charset="0"/>
              </a:rPr>
              <a:t>eden memurlara </a:t>
            </a:r>
            <a:r>
              <a:rPr lang="tr-TR" sz="2100" dirty="0">
                <a:latin typeface="Times New Roman" panose="02020603050405020304" pitchFamily="18" charset="0"/>
                <a:cs typeface="Times New Roman" panose="02020603050405020304" pitchFamily="18" charset="0"/>
              </a:rPr>
              <a:t>uygulanmaktadır ve primlerin tamamı kurumlarınca karşılanmaktadır</a:t>
            </a:r>
          </a:p>
          <a:p>
            <a:pPr algn="just"/>
            <a:r>
              <a:rPr lang="tr-TR" sz="2100" dirty="0" smtClean="0">
                <a:latin typeface="Times New Roman" panose="02020603050405020304" pitchFamily="18" charset="0"/>
                <a:cs typeface="Times New Roman" panose="02020603050405020304" pitchFamily="18" charset="0"/>
              </a:rPr>
              <a:t>• Prim </a:t>
            </a:r>
            <a:r>
              <a:rPr lang="tr-TR" sz="2100" dirty="0">
                <a:latin typeface="Times New Roman" panose="02020603050405020304" pitchFamily="18" charset="0"/>
                <a:cs typeface="Times New Roman" panose="02020603050405020304" pitchFamily="18" charset="0"/>
              </a:rPr>
              <a:t>oranları 5510 sayılı Kanunun </a:t>
            </a:r>
            <a:r>
              <a:rPr lang="tr-TR" sz="2100" dirty="0" smtClean="0">
                <a:latin typeface="Times New Roman" panose="02020603050405020304" pitchFamily="18" charset="0"/>
                <a:cs typeface="Times New Roman" panose="02020603050405020304" pitchFamily="18" charset="0"/>
              </a:rPr>
              <a:t>81’inci </a:t>
            </a:r>
            <a:r>
              <a:rPr lang="tr-TR" sz="2100" dirty="0">
                <a:latin typeface="Times New Roman" panose="02020603050405020304" pitchFamily="18" charset="0"/>
                <a:cs typeface="Times New Roman" panose="02020603050405020304" pitchFamily="18" charset="0"/>
              </a:rPr>
              <a:t>maddesinde düzenlenmiştir</a:t>
            </a:r>
          </a:p>
        </p:txBody>
      </p:sp>
    </p:spTree>
    <p:extLst>
      <p:ext uri="{BB962C8B-B14F-4D97-AF65-F5344CB8AC3E}">
        <p14:creationId xmlns:p14="http://schemas.microsoft.com/office/powerpoint/2010/main" val="3098446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1248696"/>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1- Memur Aylığının Hesaplanmasına ve Ödenmesine İlişkin Düzenlemeler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1248697"/>
            <a:ext cx="12191999" cy="3416320"/>
          </a:xfrm>
          <a:prstGeom prst="rect">
            <a:avLst/>
          </a:prstGeom>
        </p:spPr>
        <p:txBody>
          <a:bodyPr wrap="square">
            <a:spAutoFit/>
          </a:bodyPr>
          <a:lstStyle/>
          <a:p>
            <a:pPr algn="just"/>
            <a:r>
              <a:rPr lang="tr-TR" sz="3600" dirty="0" smtClean="0">
                <a:latin typeface="Times New Roman" panose="02020603050405020304" pitchFamily="18" charset="0"/>
                <a:cs typeface="Times New Roman" panose="02020603050405020304" pitchFamily="18" charset="0"/>
              </a:rPr>
              <a:t>Bu hususun </a:t>
            </a:r>
            <a:r>
              <a:rPr lang="tr-TR" sz="3600" dirty="0">
                <a:latin typeface="Times New Roman" panose="02020603050405020304" pitchFamily="18" charset="0"/>
                <a:cs typeface="Times New Roman" panose="02020603050405020304" pitchFamily="18" charset="0"/>
              </a:rPr>
              <a:t>anlaşılabilmesi için, 657 sayılı Kanunun 146 147 149 150 152 </a:t>
            </a:r>
            <a:r>
              <a:rPr lang="tr-TR" sz="3600" dirty="0" smtClean="0">
                <a:latin typeface="Times New Roman" panose="02020603050405020304" pitchFamily="18" charset="0"/>
                <a:cs typeface="Times New Roman" panose="02020603050405020304" pitchFamily="18" charset="0"/>
              </a:rPr>
              <a:t>154 155 </a:t>
            </a:r>
            <a:r>
              <a:rPr lang="tr-TR" sz="3600" dirty="0">
                <a:latin typeface="Times New Roman" panose="02020603050405020304" pitchFamily="18" charset="0"/>
                <a:cs typeface="Times New Roman" panose="02020603050405020304" pitchFamily="18" charset="0"/>
              </a:rPr>
              <a:t>164 165 166 167 169 170 171 ve ek </a:t>
            </a:r>
            <a:r>
              <a:rPr lang="tr-TR" sz="3600" dirty="0" smtClean="0">
                <a:latin typeface="Times New Roman" panose="02020603050405020304" pitchFamily="18" charset="0"/>
                <a:cs typeface="Times New Roman" panose="02020603050405020304" pitchFamily="18" charset="0"/>
              </a:rPr>
              <a:t>26’ncı </a:t>
            </a:r>
            <a:r>
              <a:rPr lang="tr-TR" sz="3600" dirty="0">
                <a:latin typeface="Times New Roman" panose="02020603050405020304" pitchFamily="18" charset="0"/>
                <a:cs typeface="Times New Roman" panose="02020603050405020304" pitchFamily="18" charset="0"/>
              </a:rPr>
              <a:t>maddelerinin yanında </a:t>
            </a:r>
            <a:r>
              <a:rPr lang="tr-TR" sz="3600" dirty="0" smtClean="0">
                <a:latin typeface="Times New Roman" panose="02020603050405020304" pitchFamily="18" charset="0"/>
                <a:cs typeface="Times New Roman" panose="02020603050405020304" pitchFamily="18" charset="0"/>
              </a:rPr>
              <a:t>2914 sayılı Yükseköğretim Personel Kanunu, 4688 sayılı </a:t>
            </a:r>
            <a:r>
              <a:rPr lang="tr-TR" sz="3600" dirty="0">
                <a:latin typeface="Times New Roman" panose="02020603050405020304" pitchFamily="18" charset="0"/>
                <a:cs typeface="Times New Roman" panose="02020603050405020304" pitchFamily="18" charset="0"/>
              </a:rPr>
              <a:t>Kamu Görevlileri Sendikaları ve Toplu Sözleşme Kanununun 28 </a:t>
            </a:r>
            <a:r>
              <a:rPr lang="tr-TR" sz="3600" dirty="0" smtClean="0">
                <a:latin typeface="Times New Roman" panose="02020603050405020304" pitchFamily="18" charset="0"/>
                <a:cs typeface="Times New Roman" panose="02020603050405020304" pitchFamily="18" charset="0"/>
              </a:rPr>
              <a:t>inci maddesi </a:t>
            </a:r>
            <a:r>
              <a:rPr lang="tr-TR" sz="3600" dirty="0">
                <a:latin typeface="Times New Roman" panose="02020603050405020304" pitchFamily="18" charset="0"/>
                <a:cs typeface="Times New Roman" panose="02020603050405020304" pitchFamily="18" charset="0"/>
              </a:rPr>
              <a:t>ve 375 </a:t>
            </a:r>
            <a:r>
              <a:rPr lang="tr-TR" sz="3600" dirty="0" smtClean="0">
                <a:latin typeface="Times New Roman" panose="02020603050405020304" pitchFamily="18" charset="0"/>
                <a:cs typeface="Times New Roman" panose="02020603050405020304" pitchFamily="18" charset="0"/>
              </a:rPr>
              <a:t>ile 666 sayılı </a:t>
            </a:r>
            <a:r>
              <a:rPr lang="tr-TR" sz="3600" dirty="0">
                <a:latin typeface="Times New Roman" panose="02020603050405020304" pitchFamily="18" charset="0"/>
                <a:cs typeface="Times New Roman" panose="02020603050405020304" pitchFamily="18" charset="0"/>
              </a:rPr>
              <a:t>KHK’nın hükümlerine değinmemiz </a:t>
            </a:r>
            <a:r>
              <a:rPr lang="tr-TR" sz="3600" dirty="0" smtClean="0">
                <a:latin typeface="Times New Roman" panose="02020603050405020304" pitchFamily="18" charset="0"/>
                <a:cs typeface="Times New Roman" panose="02020603050405020304" pitchFamily="18" charset="0"/>
              </a:rPr>
              <a:t>gerekmektedir.</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735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Kesintiler (Gelir </a:t>
            </a:r>
            <a:r>
              <a:rPr lang="tr-TR" sz="4000" b="1" dirty="0" smtClean="0">
                <a:solidFill>
                  <a:schemeClr val="bg1"/>
                </a:solidFill>
                <a:latin typeface="Times New Roman" panose="02020603050405020304" pitchFamily="18" charset="0"/>
                <a:cs typeface="Times New Roman" panose="02020603050405020304" pitchFamily="18" charset="0"/>
              </a:rPr>
              <a:t>Vergisi)</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1"/>
            <a:ext cx="12192000" cy="4524315"/>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Gelir Vergisi </a:t>
            </a:r>
            <a:r>
              <a:rPr lang="tr-TR" sz="2400" b="1" dirty="0">
                <a:latin typeface="Times New Roman" panose="02020603050405020304" pitchFamily="18" charset="0"/>
                <a:cs typeface="Times New Roman" panose="02020603050405020304" pitchFamily="18" charset="0"/>
              </a:rPr>
              <a:t>Kanununun </a:t>
            </a:r>
            <a:r>
              <a:rPr lang="tr-TR" sz="2400" b="1" dirty="0" smtClean="0">
                <a:latin typeface="Times New Roman" panose="02020603050405020304" pitchFamily="18" charset="0"/>
                <a:cs typeface="Times New Roman" panose="02020603050405020304" pitchFamily="18" charset="0"/>
              </a:rPr>
              <a:t>63’üncü </a:t>
            </a:r>
            <a:r>
              <a:rPr lang="tr-TR" sz="2400" b="1" dirty="0">
                <a:latin typeface="Times New Roman" panose="02020603050405020304" pitchFamily="18" charset="0"/>
                <a:cs typeface="Times New Roman" panose="02020603050405020304" pitchFamily="18" charset="0"/>
              </a:rPr>
              <a:t>maddesinde düzenlenmiştir</a:t>
            </a:r>
          </a:p>
          <a:p>
            <a:pPr algn="just"/>
            <a:r>
              <a:rPr lang="tr-TR" sz="2400" dirty="0" smtClean="0">
                <a:latin typeface="Times New Roman" panose="02020603050405020304" pitchFamily="18" charset="0"/>
                <a:cs typeface="Times New Roman" panose="02020603050405020304" pitchFamily="18" charset="0"/>
              </a:rPr>
              <a:t>• Memura </a:t>
            </a:r>
            <a:r>
              <a:rPr lang="tr-TR" sz="2400" dirty="0">
                <a:latin typeface="Times New Roman" panose="02020603050405020304" pitchFamily="18" charset="0"/>
                <a:cs typeface="Times New Roman" panose="02020603050405020304" pitchFamily="18" charset="0"/>
              </a:rPr>
              <a:t>ödenen aylık, ek gösterge, taban aylığı, kıdem aylığı ve yan </a:t>
            </a:r>
            <a:r>
              <a:rPr lang="tr-TR" sz="2400" dirty="0" smtClean="0">
                <a:latin typeface="Times New Roman" panose="02020603050405020304" pitchFamily="18" charset="0"/>
                <a:cs typeface="Times New Roman" panose="02020603050405020304" pitchFamily="18" charset="0"/>
              </a:rPr>
              <a:t>ödeme (tutarlarının </a:t>
            </a:r>
            <a:r>
              <a:rPr lang="tr-TR" sz="2400" dirty="0">
                <a:latin typeface="Times New Roman" panose="02020603050405020304" pitchFamily="18" charset="0"/>
                <a:cs typeface="Times New Roman" panose="02020603050405020304" pitchFamily="18" charset="0"/>
              </a:rPr>
              <a:t>toplanması suretiyle bulunan rakamdan/ </a:t>
            </a:r>
            <a:r>
              <a:rPr lang="tr-TR" sz="2400" dirty="0" smtClean="0">
                <a:latin typeface="Times New Roman" panose="02020603050405020304" pitchFamily="18" charset="0"/>
                <a:cs typeface="Times New Roman" panose="02020603050405020304" pitchFamily="18" charset="0"/>
              </a:rPr>
              <a:t>sözleşmelilerde sözleşme </a:t>
            </a:r>
            <a:r>
              <a:rPr lang="tr-TR" sz="2400" dirty="0">
                <a:latin typeface="Times New Roman" panose="02020603050405020304" pitchFamily="18" charset="0"/>
                <a:cs typeface="Times New Roman" panose="02020603050405020304" pitchFamily="18" charset="0"/>
              </a:rPr>
              <a:t>ücretinden/yeni maaş sisteminde ücret tutarından,</a:t>
            </a:r>
          </a:p>
          <a:p>
            <a:pPr algn="just"/>
            <a:r>
              <a:rPr lang="tr-TR" sz="2400" dirty="0" smtClean="0">
                <a:latin typeface="Times New Roman" panose="02020603050405020304" pitchFamily="18" charset="0"/>
                <a:cs typeface="Times New Roman" panose="02020603050405020304" pitchFamily="18" charset="0"/>
              </a:rPr>
              <a:t>• Sigortanın Türkiye’de kâin ve merkezi Türkiye’de bulunan bir emeklilik veya sigorta </a:t>
            </a:r>
            <a:r>
              <a:rPr lang="tr-TR" sz="2400" dirty="0">
                <a:latin typeface="Times New Roman" panose="02020603050405020304" pitchFamily="18" charset="0"/>
                <a:cs typeface="Times New Roman" panose="02020603050405020304" pitchFamily="18" charset="0"/>
              </a:rPr>
              <a:t>şirketi nezdinde akdedilmiş olması şartıyla ücretlinin şahsına, eşine </a:t>
            </a:r>
            <a:r>
              <a:rPr lang="tr-TR" sz="2400" dirty="0" smtClean="0">
                <a:latin typeface="Times New Roman" panose="02020603050405020304" pitchFamily="18" charset="0"/>
                <a:cs typeface="Times New Roman" panose="02020603050405020304" pitchFamily="18" charset="0"/>
              </a:rPr>
              <a:t>ve küçük </a:t>
            </a:r>
            <a:r>
              <a:rPr lang="tr-TR" sz="2400" dirty="0">
                <a:latin typeface="Times New Roman" panose="02020603050405020304" pitchFamily="18" charset="0"/>
                <a:cs typeface="Times New Roman" panose="02020603050405020304" pitchFamily="18" charset="0"/>
              </a:rPr>
              <a:t>çocuklarına ait hayat sigortası poliçeleri için hizmet erbabı </a:t>
            </a:r>
            <a:r>
              <a:rPr lang="tr-TR" sz="2400" dirty="0" smtClean="0">
                <a:latin typeface="Times New Roman" panose="02020603050405020304" pitchFamily="18" charset="0"/>
                <a:cs typeface="Times New Roman" panose="02020603050405020304" pitchFamily="18" charset="0"/>
              </a:rPr>
              <a:t>tarafından ödenen </a:t>
            </a:r>
            <a:r>
              <a:rPr lang="tr-TR" sz="2400" dirty="0">
                <a:latin typeface="Times New Roman" panose="02020603050405020304" pitchFamily="18" charset="0"/>
                <a:cs typeface="Times New Roman" panose="02020603050405020304" pitchFamily="18" charset="0"/>
              </a:rPr>
              <a:t>primlerin </a:t>
            </a:r>
            <a:r>
              <a:rPr lang="tr-TR" sz="2400" dirty="0" smtClean="0">
                <a:latin typeface="Times New Roman" panose="02020603050405020304" pitchFamily="18" charset="0"/>
                <a:cs typeface="Times New Roman" panose="02020603050405020304" pitchFamily="18" charset="0"/>
              </a:rPr>
              <a:t>%50’si </a:t>
            </a:r>
            <a:r>
              <a:rPr lang="tr-TR" sz="2400" dirty="0">
                <a:latin typeface="Times New Roman" panose="02020603050405020304" pitchFamily="18" charset="0"/>
                <a:cs typeface="Times New Roman" panose="02020603050405020304" pitchFamily="18" charset="0"/>
              </a:rPr>
              <a:t>ile ölüm, kaza, sağlık, hastalık, engellilik, işsizlik, analık</a:t>
            </a:r>
            <a:r>
              <a:rPr lang="tr-TR" sz="2400" dirty="0" smtClean="0">
                <a:latin typeface="Times New Roman" panose="02020603050405020304" pitchFamily="18" charset="0"/>
                <a:cs typeface="Times New Roman" panose="02020603050405020304" pitchFamily="18" charset="0"/>
              </a:rPr>
              <a:t>,  doğum </a:t>
            </a:r>
            <a:r>
              <a:rPr lang="tr-TR" sz="2400" dirty="0">
                <a:latin typeface="Times New Roman" panose="02020603050405020304" pitchFamily="18" charset="0"/>
                <a:cs typeface="Times New Roman" panose="02020603050405020304" pitchFamily="18" charset="0"/>
              </a:rPr>
              <a:t>ve tahsil gibi şahıs sigorta poliçeleri için hizmet erbabı tarafından </a:t>
            </a:r>
            <a:r>
              <a:rPr lang="tr-TR" sz="2400" dirty="0" smtClean="0">
                <a:latin typeface="Times New Roman" panose="02020603050405020304" pitchFamily="18" charset="0"/>
                <a:cs typeface="Times New Roman" panose="02020603050405020304" pitchFamily="18" charset="0"/>
              </a:rPr>
              <a:t>ödenen primler </a:t>
            </a:r>
            <a:r>
              <a:rPr lang="tr-TR" sz="2400" dirty="0">
                <a:latin typeface="Times New Roman" panose="02020603050405020304" pitchFamily="18" charset="0"/>
                <a:cs typeface="Times New Roman" panose="02020603050405020304" pitchFamily="18" charset="0"/>
              </a:rPr>
              <a:t>(İndirim konusu yapılacak primler toplamı, ödendiği ayda elde </a:t>
            </a:r>
            <a:r>
              <a:rPr lang="tr-TR" sz="2400" dirty="0" smtClean="0">
                <a:latin typeface="Times New Roman" panose="02020603050405020304" pitchFamily="18" charset="0"/>
                <a:cs typeface="Times New Roman" panose="02020603050405020304" pitchFamily="18" charset="0"/>
              </a:rPr>
              <a:t>edilen ücretin %15’ini </a:t>
            </a:r>
            <a:r>
              <a:rPr lang="tr-TR" sz="2400" dirty="0">
                <a:latin typeface="Times New Roman" panose="02020603050405020304" pitchFamily="18" charset="0"/>
                <a:cs typeface="Times New Roman" panose="02020603050405020304" pitchFamily="18" charset="0"/>
              </a:rPr>
              <a:t>ve yıllık olarak asgari ücretin yıllık tutarını </a:t>
            </a:r>
            <a:r>
              <a:rPr lang="tr-TR" sz="2400" dirty="0" smtClean="0">
                <a:latin typeface="Times New Roman" panose="02020603050405020304" pitchFamily="18" charset="0"/>
                <a:cs typeface="Times New Roman" panose="02020603050405020304" pitchFamily="18" charset="0"/>
              </a:rPr>
              <a:t>aşamaz. Cumhurbaşkanı </a:t>
            </a:r>
            <a:r>
              <a:rPr lang="tr-TR" sz="2400" dirty="0">
                <a:latin typeface="Times New Roman" panose="02020603050405020304" pitchFamily="18" charset="0"/>
                <a:cs typeface="Times New Roman" panose="02020603050405020304" pitchFamily="18" charset="0"/>
              </a:rPr>
              <a:t>bu bentte yer alan oranları yarısına kadar indirmeye, iki </a:t>
            </a:r>
            <a:r>
              <a:rPr lang="tr-TR" sz="2400" dirty="0" smtClean="0">
                <a:latin typeface="Times New Roman" panose="02020603050405020304" pitchFamily="18" charset="0"/>
                <a:cs typeface="Times New Roman" panose="02020603050405020304" pitchFamily="18" charset="0"/>
              </a:rPr>
              <a:t>katına kadar </a:t>
            </a:r>
            <a:r>
              <a:rPr lang="tr-TR" sz="2400" dirty="0">
                <a:latin typeface="Times New Roman" panose="02020603050405020304" pitchFamily="18" charset="0"/>
                <a:cs typeface="Times New Roman" panose="02020603050405020304" pitchFamily="18" charset="0"/>
              </a:rPr>
              <a:t>artırmaya ve belirtilen haddi, asgari ücretin yıllık tutarının iki </a:t>
            </a:r>
            <a:r>
              <a:rPr lang="tr-TR" sz="2400" dirty="0" smtClean="0">
                <a:latin typeface="Times New Roman" panose="02020603050405020304" pitchFamily="18" charset="0"/>
                <a:cs typeface="Times New Roman" panose="02020603050405020304" pitchFamily="18" charset="0"/>
              </a:rPr>
              <a:t>katını geçmemek </a:t>
            </a:r>
            <a:r>
              <a:rPr lang="tr-TR" sz="2400" dirty="0">
                <a:latin typeface="Times New Roman" panose="02020603050405020304" pitchFamily="18" charset="0"/>
                <a:cs typeface="Times New Roman" panose="02020603050405020304" pitchFamily="18" charset="0"/>
              </a:rPr>
              <a:t>üzere yeniden belirlemeye yetkilidir,</a:t>
            </a:r>
          </a:p>
        </p:txBody>
      </p:sp>
    </p:spTree>
    <p:extLst>
      <p:ext uri="{BB962C8B-B14F-4D97-AF65-F5344CB8AC3E}">
        <p14:creationId xmlns:p14="http://schemas.microsoft.com/office/powerpoint/2010/main" val="4223762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Kesintiler (Gelir </a:t>
            </a:r>
            <a:r>
              <a:rPr lang="tr-TR" sz="4000" b="1" dirty="0" smtClean="0">
                <a:solidFill>
                  <a:schemeClr val="bg1"/>
                </a:solidFill>
                <a:latin typeface="Times New Roman" panose="02020603050405020304" pitchFamily="18" charset="0"/>
                <a:cs typeface="Times New Roman" panose="02020603050405020304" pitchFamily="18" charset="0"/>
              </a:rPr>
              <a:t>Vergisi)</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58886" y="665141"/>
            <a:ext cx="11893025" cy="1477328"/>
          </a:xfrm>
          <a:prstGeom prst="rect">
            <a:avLst/>
          </a:prstGeom>
        </p:spPr>
        <p:txBody>
          <a:bodyPr wrap="square">
            <a:spAutoFit/>
          </a:bodyPr>
          <a:lstStyle/>
          <a:p>
            <a:pPr algn="just"/>
            <a:r>
              <a:rPr lang="tr-TR" b="1" dirty="0">
                <a:latin typeface="Times New Roman" panose="02020603050405020304" pitchFamily="18" charset="0"/>
                <a:cs typeface="Times New Roman" panose="02020603050405020304" pitchFamily="18" charset="0"/>
              </a:rPr>
              <a:t>Gelir Vergisinin Hesaplanışı</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Aylık ek gösterge kıdem aylığı taban aylığı yan ödeme)ödeme</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yeni </a:t>
            </a:r>
            <a:r>
              <a:rPr lang="tr-TR" dirty="0" smtClean="0">
                <a:latin typeface="Times New Roman" panose="02020603050405020304" pitchFamily="18" charset="0"/>
                <a:cs typeface="Times New Roman" panose="02020603050405020304" pitchFamily="18" charset="0"/>
              </a:rPr>
              <a:t>maaş sisteminde </a:t>
            </a:r>
            <a:r>
              <a:rPr lang="tr-TR" dirty="0">
                <a:latin typeface="Times New Roman" panose="02020603050405020304" pitchFamily="18" charset="0"/>
                <a:cs typeface="Times New Roman" panose="02020603050405020304" pitchFamily="18" charset="0"/>
              </a:rPr>
              <a:t>ücret)ücret</a:t>
            </a:r>
            <a:r>
              <a:rPr lang="tr-TR" dirty="0" smtClean="0">
                <a:latin typeface="Times New Roman" panose="02020603050405020304" pitchFamily="18" charset="0"/>
                <a:cs typeface="Times New Roman" panose="02020603050405020304" pitchFamily="18" charset="0"/>
              </a:rPr>
              <a:t>)/(sözleşmelilerde sözleşme </a:t>
            </a:r>
            <a:r>
              <a:rPr lang="tr-TR" dirty="0">
                <a:latin typeface="Times New Roman" panose="02020603050405020304" pitchFamily="18" charset="0"/>
                <a:cs typeface="Times New Roman" panose="02020603050405020304" pitchFamily="18" charset="0"/>
              </a:rPr>
              <a:t>ücreti)ücreti</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kişiden kesilen </a:t>
            </a:r>
            <a:r>
              <a:rPr lang="tr-TR" dirty="0" smtClean="0">
                <a:latin typeface="Times New Roman" panose="02020603050405020304" pitchFamily="18" charset="0"/>
                <a:cs typeface="Times New Roman" panose="02020603050405020304" pitchFamily="18" charset="0"/>
              </a:rPr>
              <a:t>ekmekli kesenekleri (%16, %100 </a:t>
            </a:r>
            <a:r>
              <a:rPr lang="tr-TR" dirty="0">
                <a:latin typeface="Times New Roman" panose="02020603050405020304" pitchFamily="18" charset="0"/>
                <a:cs typeface="Times New Roman" panose="02020603050405020304" pitchFamily="18" charset="0"/>
              </a:rPr>
              <a:t>Artış) veya SGK Primleri Kesintileri </a:t>
            </a:r>
            <a:r>
              <a:rPr lang="tr-TR" dirty="0" smtClean="0">
                <a:latin typeface="Times New Roman" panose="02020603050405020304" pitchFamily="18" charset="0"/>
                <a:cs typeface="Times New Roman" panose="02020603050405020304" pitchFamily="18" charset="0"/>
              </a:rPr>
              <a:t>(%9, %5) </a:t>
            </a:r>
            <a:r>
              <a:rPr lang="tr-TR" dirty="0">
                <a:latin typeface="Times New Roman" panose="02020603050405020304" pitchFamily="18" charset="0"/>
                <a:cs typeface="Times New Roman" panose="02020603050405020304" pitchFamily="18" charset="0"/>
              </a:rPr>
              <a:t>varsa</a:t>
            </a:r>
          </a:p>
          <a:p>
            <a:pPr algn="just"/>
            <a:r>
              <a:rPr lang="tr-TR" dirty="0">
                <a:latin typeface="Times New Roman" panose="02020603050405020304" pitchFamily="18" charset="0"/>
                <a:cs typeface="Times New Roman" panose="02020603050405020304" pitchFamily="18" charset="0"/>
              </a:rPr>
              <a:t>özel hayat ve sağlık sigortasına ödediği indirim kapsamındaki prim tutarı </a:t>
            </a:r>
            <a:r>
              <a:rPr lang="tr-TR" dirty="0" smtClean="0">
                <a:latin typeface="Times New Roman" panose="02020603050405020304" pitchFamily="18" charset="0"/>
                <a:cs typeface="Times New Roman" panose="02020603050405020304" pitchFamily="18" charset="0"/>
              </a:rPr>
              <a:t>varsa engellilik </a:t>
            </a:r>
            <a:r>
              <a:rPr lang="tr-TR" dirty="0">
                <a:latin typeface="Times New Roman" panose="02020603050405020304" pitchFamily="18" charset="0"/>
                <a:cs typeface="Times New Roman" panose="02020603050405020304" pitchFamily="18" charset="0"/>
              </a:rPr>
              <a:t>indirimi varsa sendika aidatı)] x </a:t>
            </a:r>
            <a:r>
              <a:rPr lang="tr-TR" dirty="0" smtClean="0">
                <a:latin typeface="Times New Roman" panose="02020603050405020304" pitchFamily="18" charset="0"/>
                <a:cs typeface="Times New Roman" panose="02020603050405020304" pitchFamily="18" charset="0"/>
              </a:rPr>
              <a:t>%15</a:t>
            </a: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0" y="2142469"/>
            <a:ext cx="12133114" cy="2246769"/>
          </a:xfrm>
          <a:prstGeom prst="rect">
            <a:avLst/>
          </a:prstGeom>
        </p:spPr>
        <p:txBody>
          <a:bodyPr wrap="square">
            <a:spAutoFit/>
          </a:bodyPr>
          <a:lstStyle/>
          <a:p>
            <a:pPr algn="just"/>
            <a:r>
              <a:rPr lang="tr-TR" sz="2000" b="1" dirty="0">
                <a:latin typeface="Times New Roman" panose="02020603050405020304" pitchFamily="18" charset="0"/>
                <a:cs typeface="Times New Roman" panose="02020603050405020304" pitchFamily="18" charset="0"/>
              </a:rPr>
              <a:t>Gelir Vergisi Genel Tebliği (Seri No: 319) 2'nci maddesi: </a:t>
            </a:r>
            <a:r>
              <a:rPr lang="tr-TR" sz="2000" dirty="0">
                <a:latin typeface="Times New Roman" panose="02020603050405020304" pitchFamily="18" charset="0"/>
                <a:cs typeface="Times New Roman" panose="02020603050405020304" pitchFamily="18" charset="0"/>
              </a:rPr>
              <a:t>Hizmet erbabının, ödemenin yapıldığı ayda geçerli olan asgari ücretin aylık brüt tutarından işçi sosyal güvenlik kurumu primi ve işsizlik sigorta primi düşüldükten sonra kalan tutarına isabet eden ücretleri (Şu kadar ki, istisnayı aşan ücret gelirinin vergilendirilmesinde verginin hesaplanacağı gelir dilim tutarları ve oranları, istisna kapsamındaki tutarlar da dikkate alınarak belirlenir. Ödenecek vergi tutarı, bu suretle bulunan vergi tutarının içinde istisna tutara isabet eden kısım düşülmek suretiyle hesaplanır. İstisna nedeniyle alınmayacak olan vergi ilgili ayda aylık asgari ücret üzerinden hesaplanması gereken vergiyi aşamaz. Birden fazla işverenden ücret alanlarda bu istisna sadece en yüksek olan ücrete uygulanır.)</a:t>
            </a:r>
          </a:p>
        </p:txBody>
      </p:sp>
      <p:graphicFrame>
        <p:nvGraphicFramePr>
          <p:cNvPr id="10" name="Tablo 9"/>
          <p:cNvGraphicFramePr>
            <a:graphicFrameLocks noGrp="1"/>
          </p:cNvGraphicFramePr>
          <p:nvPr>
            <p:extLst>
              <p:ext uri="{D42A27DB-BD31-4B8C-83A1-F6EECF244321}">
                <p14:modId xmlns:p14="http://schemas.microsoft.com/office/powerpoint/2010/main" val="1768508475"/>
              </p:ext>
            </p:extLst>
          </p:nvPr>
        </p:nvGraphicFramePr>
        <p:xfrm>
          <a:off x="-749" y="4561037"/>
          <a:ext cx="11952660" cy="584200"/>
        </p:xfrm>
        <a:graphic>
          <a:graphicData uri="http://schemas.openxmlformats.org/drawingml/2006/table">
            <a:tbl>
              <a:tblPr/>
              <a:tblGrid>
                <a:gridCol w="4368082">
                  <a:extLst>
                    <a:ext uri="{9D8B030D-6E8A-4147-A177-3AD203B41FA5}">
                      <a16:colId xmlns:a16="http://schemas.microsoft.com/office/drawing/2014/main" val="4218968547"/>
                    </a:ext>
                  </a:extLst>
                </a:gridCol>
                <a:gridCol w="2501721">
                  <a:extLst>
                    <a:ext uri="{9D8B030D-6E8A-4147-A177-3AD203B41FA5}">
                      <a16:colId xmlns:a16="http://schemas.microsoft.com/office/drawing/2014/main" val="2375038668"/>
                    </a:ext>
                  </a:extLst>
                </a:gridCol>
                <a:gridCol w="2303170">
                  <a:extLst>
                    <a:ext uri="{9D8B030D-6E8A-4147-A177-3AD203B41FA5}">
                      <a16:colId xmlns:a16="http://schemas.microsoft.com/office/drawing/2014/main" val="2558663384"/>
                    </a:ext>
                  </a:extLst>
                </a:gridCol>
                <a:gridCol w="2779687">
                  <a:extLst>
                    <a:ext uri="{9D8B030D-6E8A-4147-A177-3AD203B41FA5}">
                      <a16:colId xmlns:a16="http://schemas.microsoft.com/office/drawing/2014/main" val="127106120"/>
                    </a:ext>
                  </a:extLst>
                </a:gridCol>
              </a:tblGrid>
              <a:tr h="292100">
                <a:tc>
                  <a:txBody>
                    <a:bodyPr/>
                    <a:lstStyle/>
                    <a:p>
                      <a:pPr algn="ctr" fontAlgn="ctr"/>
                      <a:r>
                        <a:rPr lang="tr-TR" sz="1000" b="1" i="0" u="none" strike="noStrike">
                          <a:solidFill>
                            <a:srgbClr val="FFFFFF"/>
                          </a:solidFill>
                          <a:effectLst/>
                          <a:latin typeface="Arial Tur" panose="020B0604020202020204" pitchFamily="34" charset="0"/>
                        </a:rPr>
                        <a:t>Vergi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dirty="0">
                          <a:solidFill>
                            <a:srgbClr val="FFFFFF"/>
                          </a:solidFill>
                          <a:effectLst/>
                          <a:latin typeface="Arial Tur" panose="020B0604020202020204" pitchFamily="34" charset="0"/>
                        </a:rPr>
                        <a:t>İstisnaya Esas Matrah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a:solidFill>
                            <a:srgbClr val="FFFFFF"/>
                          </a:solidFill>
                          <a:effectLst/>
                          <a:latin typeface="Arial Tur" panose="020B0604020202020204" pitchFamily="34" charset="0"/>
                        </a:rPr>
                        <a:t>% Oran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a:solidFill>
                            <a:srgbClr val="FFFFFF"/>
                          </a:solidFill>
                          <a:effectLst/>
                          <a:latin typeface="Arial Tur" panose="020B0604020202020204" pitchFamily="34" charset="0"/>
                        </a:rPr>
                        <a:t>Tutar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extLst>
                  <a:ext uri="{0D108BD9-81ED-4DB2-BD59-A6C34878D82A}">
                    <a16:rowId xmlns:a16="http://schemas.microsoft.com/office/drawing/2014/main" val="1230722832"/>
                  </a:ext>
                </a:extLst>
              </a:tr>
              <a:tr h="292100">
                <a:tc>
                  <a:txBody>
                    <a:bodyPr/>
                    <a:lstStyle/>
                    <a:p>
                      <a:pPr algn="l" fontAlgn="b"/>
                      <a:r>
                        <a:rPr lang="tr-TR" sz="1200" b="0" i="0" u="none" strike="noStrike">
                          <a:solidFill>
                            <a:srgbClr val="000000"/>
                          </a:solidFill>
                          <a:effectLst/>
                          <a:latin typeface="Arial Tur" panose="020B0604020202020204" pitchFamily="34" charset="0"/>
                        </a:rPr>
                        <a:t>Gelir Vergisi Aylik Muhafiyet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200" b="0" i="0" u="none" strike="noStrike">
                          <a:solidFill>
                            <a:srgbClr val="000000"/>
                          </a:solidFill>
                          <a:effectLst/>
                          <a:latin typeface="Arial Tur" panose="020B0604020202020204" pitchFamily="34" charset="0"/>
                        </a:rPr>
                        <a:t>₺4.253,40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Arial Tur" panose="020B060402020202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200" b="0" i="0" u="none" strike="noStrike" dirty="0">
                          <a:solidFill>
                            <a:srgbClr val="000000"/>
                          </a:solidFill>
                          <a:effectLst/>
                          <a:latin typeface="Arial Tur" panose="020B0604020202020204" pitchFamily="34" charset="0"/>
                        </a:rPr>
                        <a:t>₺638,01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940075"/>
                  </a:ext>
                </a:extLst>
              </a:tr>
            </a:tbl>
          </a:graphicData>
        </a:graphic>
      </p:graphicFrame>
    </p:spTree>
    <p:extLst>
      <p:ext uri="{BB962C8B-B14F-4D97-AF65-F5344CB8AC3E}">
        <p14:creationId xmlns:p14="http://schemas.microsoft.com/office/powerpoint/2010/main" val="13173254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Kesintiler (Damga Vergisi)</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54849"/>
            <a:ext cx="12192000" cy="3631763"/>
          </a:xfrm>
          <a:prstGeom prst="rect">
            <a:avLst/>
          </a:prstGeom>
        </p:spPr>
        <p:txBody>
          <a:bodyPr wrap="square">
            <a:spAutoFit/>
          </a:bodyPr>
          <a:lstStyle/>
          <a:p>
            <a:pPr algn="just"/>
            <a:r>
              <a:rPr lang="tr-TR" sz="2300" dirty="0" smtClean="0">
                <a:latin typeface="Times New Roman" panose="02020603050405020304" pitchFamily="18" charset="0"/>
                <a:cs typeface="Times New Roman" panose="02020603050405020304" pitchFamily="18" charset="0"/>
              </a:rPr>
              <a:t>• Memur </a:t>
            </a:r>
            <a:r>
              <a:rPr lang="tr-TR" sz="2300" dirty="0">
                <a:latin typeface="Times New Roman" panose="02020603050405020304" pitchFamily="18" charset="0"/>
                <a:cs typeface="Times New Roman" panose="02020603050405020304" pitchFamily="18" charset="0"/>
              </a:rPr>
              <a:t>maaşlarında, Aylık ek gösterge, taban aylığı, kıdem aylığı, yan </a:t>
            </a:r>
            <a:r>
              <a:rPr lang="tr-TR" sz="2300" dirty="0" smtClean="0">
                <a:latin typeface="Times New Roman" panose="02020603050405020304" pitchFamily="18" charset="0"/>
                <a:cs typeface="Times New Roman" panose="02020603050405020304" pitchFamily="18" charset="0"/>
              </a:rPr>
              <a:t>ödeme (ve </a:t>
            </a:r>
            <a:r>
              <a:rPr lang="tr-TR" sz="2300" dirty="0">
                <a:latin typeface="Times New Roman" panose="02020603050405020304" pitchFamily="18" charset="0"/>
                <a:cs typeface="Times New Roman" panose="02020603050405020304" pitchFamily="18" charset="0"/>
              </a:rPr>
              <a:t>tazminatlar, makam, görev ve temsil tazminatı, yabancı dil </a:t>
            </a:r>
            <a:r>
              <a:rPr lang="tr-TR" sz="2300" dirty="0" smtClean="0">
                <a:latin typeface="Times New Roman" panose="02020603050405020304" pitchFamily="18" charset="0"/>
                <a:cs typeface="Times New Roman" panose="02020603050405020304" pitchFamily="18" charset="0"/>
              </a:rPr>
              <a:t>tazminatı, toplu </a:t>
            </a:r>
            <a:r>
              <a:rPr lang="tr-TR" sz="2300" dirty="0">
                <a:latin typeface="Times New Roman" panose="02020603050405020304" pitchFamily="18" charset="0"/>
                <a:cs typeface="Times New Roman" panose="02020603050405020304" pitchFamily="18" charset="0"/>
              </a:rPr>
              <a:t>sözleşme ikramiyesi ve ek ödeme toplamına</a:t>
            </a:r>
            <a:r>
              <a:rPr lang="tr-TR" sz="2300" dirty="0" smtClean="0">
                <a:latin typeface="Times New Roman" panose="02020603050405020304" pitchFamily="18" charset="0"/>
                <a:cs typeface="Times New Roman" panose="02020603050405020304" pitchFamily="18" charset="0"/>
              </a:rPr>
              <a:t>, </a:t>
            </a:r>
          </a:p>
          <a:p>
            <a:pPr algn="just"/>
            <a:r>
              <a:rPr lang="tr-TR" sz="2300" dirty="0" smtClean="0">
                <a:latin typeface="Times New Roman" panose="02020603050405020304" pitchFamily="18" charset="0"/>
                <a:cs typeface="Times New Roman" panose="02020603050405020304" pitchFamily="18" charset="0"/>
              </a:rPr>
              <a:t>• Sözleşmeli </a:t>
            </a:r>
            <a:r>
              <a:rPr lang="tr-TR" sz="2300" dirty="0">
                <a:latin typeface="Times New Roman" panose="02020603050405020304" pitchFamily="18" charset="0"/>
                <a:cs typeface="Times New Roman" panose="02020603050405020304" pitchFamily="18" charset="0"/>
              </a:rPr>
              <a:t>personel ücretlerinde sözleşme ücretinin ve varsa diğer </a:t>
            </a:r>
            <a:r>
              <a:rPr lang="tr-TR" sz="2300" dirty="0" smtClean="0">
                <a:latin typeface="Times New Roman" panose="02020603050405020304" pitchFamily="18" charset="0"/>
                <a:cs typeface="Times New Roman" panose="02020603050405020304" pitchFamily="18" charset="0"/>
              </a:rPr>
              <a:t>ödemlerin toplamına</a:t>
            </a:r>
            <a:r>
              <a:rPr lang="tr-TR" sz="2300" dirty="0">
                <a:latin typeface="Times New Roman" panose="02020603050405020304" pitchFamily="18" charset="0"/>
                <a:cs typeface="Times New Roman" panose="02020603050405020304" pitchFamily="18" charset="0"/>
              </a:rPr>
              <a:t>,</a:t>
            </a:r>
          </a:p>
          <a:p>
            <a:pPr algn="just"/>
            <a:r>
              <a:rPr lang="tr-TR" sz="2300" dirty="0" smtClean="0">
                <a:latin typeface="Times New Roman" panose="02020603050405020304" pitchFamily="18" charset="0"/>
                <a:cs typeface="Times New Roman" panose="02020603050405020304" pitchFamily="18" charset="0"/>
              </a:rPr>
              <a:t>• Yeni </a:t>
            </a:r>
            <a:r>
              <a:rPr lang="tr-TR" sz="2300" dirty="0">
                <a:latin typeface="Times New Roman" panose="02020603050405020304" pitchFamily="18" charset="0"/>
                <a:cs typeface="Times New Roman" panose="02020603050405020304" pitchFamily="18" charset="0"/>
              </a:rPr>
              <a:t>ücret sisteminden aylık alanlara, ödenen ücret ve tazminat ile varsa </a:t>
            </a:r>
            <a:r>
              <a:rPr lang="tr-TR" sz="2300" dirty="0" smtClean="0">
                <a:latin typeface="Times New Roman" panose="02020603050405020304" pitchFamily="18" charset="0"/>
                <a:cs typeface="Times New Roman" panose="02020603050405020304" pitchFamily="18" charset="0"/>
              </a:rPr>
              <a:t>yabancı dil </a:t>
            </a:r>
            <a:r>
              <a:rPr lang="tr-TR" sz="2300" dirty="0">
                <a:latin typeface="Times New Roman" panose="02020603050405020304" pitchFamily="18" charset="0"/>
                <a:cs typeface="Times New Roman" panose="02020603050405020304" pitchFamily="18" charset="0"/>
              </a:rPr>
              <a:t>tazminatı ve toplu sözleşme ikramiyesi </a:t>
            </a:r>
            <a:r>
              <a:rPr lang="tr-TR" sz="2300" dirty="0" smtClean="0">
                <a:latin typeface="Times New Roman" panose="02020603050405020304" pitchFamily="18" charset="0"/>
                <a:cs typeface="Times New Roman" panose="02020603050405020304" pitchFamily="18" charset="0"/>
              </a:rPr>
              <a:t>toplamına binde 7,59 </a:t>
            </a:r>
            <a:r>
              <a:rPr lang="tr-TR" sz="2300" dirty="0">
                <a:latin typeface="Times New Roman" panose="02020603050405020304" pitchFamily="18" charset="0"/>
                <a:cs typeface="Times New Roman" panose="02020603050405020304" pitchFamily="18" charset="0"/>
              </a:rPr>
              <a:t>oranının uygulanması suretiyle hesaplanarak </a:t>
            </a:r>
            <a:r>
              <a:rPr lang="tr-TR" sz="2300" dirty="0" smtClean="0">
                <a:latin typeface="Times New Roman" panose="02020603050405020304" pitchFamily="18" charset="0"/>
                <a:cs typeface="Times New Roman" panose="02020603050405020304" pitchFamily="18" charset="0"/>
              </a:rPr>
              <a:t>kesilir.</a:t>
            </a:r>
          </a:p>
          <a:p>
            <a:pPr algn="just"/>
            <a:r>
              <a:rPr lang="tr-TR" sz="2300" dirty="0" smtClean="0">
                <a:latin typeface="Times New Roman" panose="02020603050405020304" pitchFamily="18" charset="0"/>
                <a:cs typeface="Times New Roman" panose="02020603050405020304" pitchFamily="18" charset="0"/>
              </a:rPr>
              <a:t>•Özetleyecek </a:t>
            </a:r>
            <a:r>
              <a:rPr lang="tr-TR" sz="2300" dirty="0">
                <a:latin typeface="Times New Roman" panose="02020603050405020304" pitchFamily="18" charset="0"/>
                <a:cs typeface="Times New Roman" panose="02020603050405020304" pitchFamily="18" charset="0"/>
              </a:rPr>
              <a:t>olursak, bordroların tahakkuk kısmında yer alan aile yardımı (</a:t>
            </a:r>
            <a:r>
              <a:rPr lang="tr-TR" sz="2300" dirty="0" smtClean="0">
                <a:latin typeface="Times New Roman" panose="02020603050405020304" pitchFamily="18" charset="0"/>
                <a:cs typeface="Times New Roman" panose="02020603050405020304" pitchFamily="18" charset="0"/>
              </a:rPr>
              <a:t>eş ve </a:t>
            </a:r>
            <a:r>
              <a:rPr lang="tr-TR" sz="2300" dirty="0">
                <a:latin typeface="Times New Roman" panose="02020603050405020304" pitchFamily="18" charset="0"/>
                <a:cs typeface="Times New Roman" panose="02020603050405020304" pitchFamily="18" charset="0"/>
              </a:rPr>
              <a:t>çocuk) ve sosyal güvenlik primleri kurum payları haricindeki ücret</a:t>
            </a:r>
          </a:p>
          <a:p>
            <a:pPr algn="just"/>
            <a:r>
              <a:rPr lang="tr-TR" sz="2300" dirty="0">
                <a:latin typeface="Times New Roman" panose="02020603050405020304" pitchFamily="18" charset="0"/>
                <a:cs typeface="Times New Roman" panose="02020603050405020304" pitchFamily="18" charset="0"/>
              </a:rPr>
              <a:t>kalemleri üzerinden hesaplanır</a:t>
            </a:r>
          </a:p>
          <a:p>
            <a:pPr algn="just"/>
            <a:r>
              <a:rPr lang="tr-TR" sz="2300" dirty="0" smtClean="0">
                <a:latin typeface="Times New Roman" panose="02020603050405020304" pitchFamily="18" charset="0"/>
                <a:cs typeface="Times New Roman" panose="02020603050405020304" pitchFamily="18" charset="0"/>
              </a:rPr>
              <a:t>• </a:t>
            </a:r>
            <a:r>
              <a:rPr lang="it-IT" sz="2300" dirty="0" smtClean="0">
                <a:latin typeface="Times New Roman" panose="02020603050405020304" pitchFamily="18" charset="0"/>
                <a:cs typeface="Times New Roman" panose="02020603050405020304" pitchFamily="18" charset="0"/>
              </a:rPr>
              <a:t>Gelir </a:t>
            </a:r>
            <a:r>
              <a:rPr lang="it-IT" sz="2300" dirty="0">
                <a:latin typeface="Times New Roman" panose="02020603050405020304" pitchFamily="18" charset="0"/>
                <a:cs typeface="Times New Roman" panose="02020603050405020304" pitchFamily="18" charset="0"/>
              </a:rPr>
              <a:t>Vergisi Genel Tebliği (Seri No: 319) 2'nci </a:t>
            </a:r>
            <a:r>
              <a:rPr lang="it-IT" sz="2300" dirty="0" smtClean="0">
                <a:latin typeface="Times New Roman" panose="02020603050405020304" pitchFamily="18" charset="0"/>
                <a:cs typeface="Times New Roman" panose="02020603050405020304" pitchFamily="18" charset="0"/>
              </a:rPr>
              <a:t>maddesi</a:t>
            </a:r>
            <a:r>
              <a:rPr lang="tr-TR" sz="2300" dirty="0" smtClean="0">
                <a:latin typeface="Times New Roman" panose="02020603050405020304" pitchFamily="18" charset="0"/>
                <a:cs typeface="Times New Roman" panose="02020603050405020304" pitchFamily="18" charset="0"/>
              </a:rPr>
              <a:t> damga vergisi istinası</a:t>
            </a:r>
            <a:endParaRPr lang="tr-TR" sz="2300" dirty="0">
              <a:latin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479534179"/>
              </p:ext>
            </p:extLst>
          </p:nvPr>
        </p:nvGraphicFramePr>
        <p:xfrm>
          <a:off x="365471" y="4344077"/>
          <a:ext cx="11461058" cy="597383"/>
        </p:xfrm>
        <a:graphic>
          <a:graphicData uri="http://schemas.openxmlformats.org/drawingml/2006/table">
            <a:tbl>
              <a:tblPr/>
              <a:tblGrid>
                <a:gridCol w="3274588">
                  <a:extLst>
                    <a:ext uri="{9D8B030D-6E8A-4147-A177-3AD203B41FA5}">
                      <a16:colId xmlns:a16="http://schemas.microsoft.com/office/drawing/2014/main" val="743494367"/>
                    </a:ext>
                  </a:extLst>
                </a:gridCol>
                <a:gridCol w="3274588">
                  <a:extLst>
                    <a:ext uri="{9D8B030D-6E8A-4147-A177-3AD203B41FA5}">
                      <a16:colId xmlns:a16="http://schemas.microsoft.com/office/drawing/2014/main" val="1016805970"/>
                    </a:ext>
                  </a:extLst>
                </a:gridCol>
                <a:gridCol w="2455941">
                  <a:extLst>
                    <a:ext uri="{9D8B030D-6E8A-4147-A177-3AD203B41FA5}">
                      <a16:colId xmlns:a16="http://schemas.microsoft.com/office/drawing/2014/main" val="2637997602"/>
                    </a:ext>
                  </a:extLst>
                </a:gridCol>
                <a:gridCol w="2455941">
                  <a:extLst>
                    <a:ext uri="{9D8B030D-6E8A-4147-A177-3AD203B41FA5}">
                      <a16:colId xmlns:a16="http://schemas.microsoft.com/office/drawing/2014/main" val="3693789295"/>
                    </a:ext>
                  </a:extLst>
                </a:gridCol>
              </a:tblGrid>
              <a:tr h="288735">
                <a:tc>
                  <a:txBody>
                    <a:bodyPr/>
                    <a:lstStyle/>
                    <a:p>
                      <a:pPr algn="ctr" fontAlgn="ctr"/>
                      <a:r>
                        <a:rPr lang="tr-TR" sz="1000" b="1" i="0" u="none" strike="noStrike" dirty="0">
                          <a:solidFill>
                            <a:srgbClr val="FFFFFF"/>
                          </a:solidFill>
                          <a:effectLst/>
                          <a:latin typeface="Arial Tur" panose="020B0604020202020204" pitchFamily="34" charset="0"/>
                        </a:rPr>
                        <a:t>Vergi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dirty="0">
                          <a:solidFill>
                            <a:srgbClr val="FFFFFF"/>
                          </a:solidFill>
                          <a:effectLst/>
                          <a:latin typeface="Arial Tur" panose="020B0604020202020204" pitchFamily="34" charset="0"/>
                        </a:rPr>
                        <a:t>İstisnaya Esas Matrah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a:solidFill>
                            <a:srgbClr val="FFFFFF"/>
                          </a:solidFill>
                          <a:effectLst/>
                          <a:latin typeface="Arial Tur" panose="020B0604020202020204" pitchFamily="34" charset="0"/>
                        </a:rPr>
                        <a:t>% Oran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tc>
                  <a:txBody>
                    <a:bodyPr/>
                    <a:lstStyle/>
                    <a:p>
                      <a:pPr algn="ctr" fontAlgn="ctr"/>
                      <a:r>
                        <a:rPr lang="tr-TR" sz="1000" b="1" i="0" u="none" strike="noStrike">
                          <a:solidFill>
                            <a:srgbClr val="FFFFFF"/>
                          </a:solidFill>
                          <a:effectLst/>
                          <a:latin typeface="Arial Tur" panose="020B0604020202020204" pitchFamily="34" charset="0"/>
                        </a:rPr>
                        <a:t>Tutar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2147"/>
                    </a:solidFill>
                  </a:tcPr>
                </a:tc>
                <a:extLst>
                  <a:ext uri="{0D108BD9-81ED-4DB2-BD59-A6C34878D82A}">
                    <a16:rowId xmlns:a16="http://schemas.microsoft.com/office/drawing/2014/main" val="2325545891"/>
                  </a:ext>
                </a:extLst>
              </a:tr>
              <a:tr h="308648">
                <a:tc>
                  <a:txBody>
                    <a:bodyPr/>
                    <a:lstStyle/>
                    <a:p>
                      <a:pPr algn="l" fontAlgn="b"/>
                      <a:r>
                        <a:rPr lang="tr-TR" sz="1200" b="0" i="0" u="none" strike="noStrike">
                          <a:solidFill>
                            <a:srgbClr val="000000"/>
                          </a:solidFill>
                          <a:effectLst/>
                          <a:latin typeface="Arial Tur" panose="020B0604020202020204" pitchFamily="34" charset="0"/>
                        </a:rPr>
                        <a:t>Damga Vergisi Aylik Muhafiyet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200" b="0" i="0" u="none" strike="noStrike" dirty="0">
                          <a:solidFill>
                            <a:srgbClr val="000000"/>
                          </a:solidFill>
                          <a:effectLst/>
                          <a:latin typeface="Arial Tur" panose="020B0604020202020204" pitchFamily="34" charset="0"/>
                        </a:rPr>
                        <a:t>₺4.253,40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effectLst/>
                          <a:latin typeface="Arial Tur" panose="020B0604020202020204" pitchFamily="34" charset="0"/>
                        </a:rPr>
                        <a:t>0,759%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200" b="0" i="0" u="none" strike="noStrike" dirty="0">
                          <a:solidFill>
                            <a:srgbClr val="000000"/>
                          </a:solidFill>
                          <a:effectLst/>
                          <a:latin typeface="Arial Tur" panose="020B0604020202020204" pitchFamily="34" charset="0"/>
                        </a:rPr>
                        <a:t>₺32,28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5903938"/>
                  </a:ext>
                </a:extLst>
              </a:tr>
            </a:tbl>
          </a:graphicData>
        </a:graphic>
      </p:graphicFrame>
    </p:spTree>
    <p:extLst>
      <p:ext uri="{BB962C8B-B14F-4D97-AF65-F5344CB8AC3E}">
        <p14:creationId xmlns:p14="http://schemas.microsoft.com/office/powerpoint/2010/main" val="29660745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1.4-Aylığa </a:t>
            </a:r>
            <a:r>
              <a:rPr lang="tr-TR" sz="4000" b="1" dirty="0">
                <a:solidFill>
                  <a:schemeClr val="bg1"/>
                </a:solidFill>
                <a:latin typeface="Times New Roman" panose="02020603050405020304" pitchFamily="18" charset="0"/>
                <a:cs typeface="Times New Roman" panose="02020603050405020304" pitchFamily="18" charset="0"/>
              </a:rPr>
              <a:t>İlişkin Diğer Bazı Hükümler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65141"/>
            <a:ext cx="12175958" cy="4154984"/>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Aylığın </a:t>
            </a:r>
            <a:r>
              <a:rPr lang="tr-TR" sz="2400" b="1" dirty="0">
                <a:latin typeface="Times New Roman" panose="02020603050405020304" pitchFamily="18" charset="0"/>
                <a:cs typeface="Times New Roman" panose="02020603050405020304" pitchFamily="18" charset="0"/>
              </a:rPr>
              <a:t>Ödeme Zamanı ve </a:t>
            </a:r>
            <a:r>
              <a:rPr lang="tr-TR" sz="2400" b="1" dirty="0" smtClean="0">
                <a:latin typeface="Times New Roman" panose="02020603050405020304" pitchFamily="18" charset="0"/>
                <a:cs typeface="Times New Roman" panose="02020603050405020304" pitchFamily="18" charset="0"/>
              </a:rPr>
              <a:t>Esasları:(657 Sayılı Kanun 164’üncü Maddesi)</a:t>
            </a:r>
          </a:p>
          <a:p>
            <a:pPr algn="just"/>
            <a:r>
              <a:rPr lang="tr-TR" sz="2400" dirty="0" smtClean="0">
                <a:latin typeface="Times New Roman" panose="02020603050405020304" pitchFamily="18" charset="0"/>
                <a:cs typeface="Times New Roman" panose="02020603050405020304" pitchFamily="18" charset="0"/>
              </a:rPr>
              <a:t>• Memurlara </a:t>
            </a:r>
            <a:r>
              <a:rPr lang="tr-TR" sz="2400" dirty="0">
                <a:latin typeface="Times New Roman" panose="02020603050405020304" pitchFamily="18" charset="0"/>
                <a:cs typeface="Times New Roman" panose="02020603050405020304" pitchFamily="18" charset="0"/>
              </a:rPr>
              <a:t>aylıkları her ayın başında peşin ödenir Emekliye ayrılma ve </a:t>
            </a:r>
            <a:r>
              <a:rPr lang="tr-TR" sz="2400" dirty="0" smtClean="0">
                <a:latin typeface="Times New Roman" panose="02020603050405020304" pitchFamily="18" charset="0"/>
                <a:cs typeface="Times New Roman" panose="02020603050405020304" pitchFamily="18" charset="0"/>
              </a:rPr>
              <a:t>ölüm hallerinde </a:t>
            </a:r>
            <a:r>
              <a:rPr lang="tr-TR" sz="2400" dirty="0">
                <a:latin typeface="Times New Roman" panose="02020603050405020304" pitchFamily="18" charset="0"/>
                <a:cs typeface="Times New Roman" panose="02020603050405020304" pitchFamily="18" charset="0"/>
              </a:rPr>
              <a:t>o aya ait peşin ödenen aylık, geri </a:t>
            </a:r>
            <a:r>
              <a:rPr lang="tr-TR" sz="2400" dirty="0" smtClean="0">
                <a:latin typeface="Times New Roman" panose="02020603050405020304" pitchFamily="18" charset="0"/>
                <a:cs typeface="Times New Roman" panose="02020603050405020304" pitchFamily="18" charset="0"/>
              </a:rPr>
              <a:t>alınmaz.</a:t>
            </a:r>
          </a:p>
          <a:p>
            <a:pPr algn="just"/>
            <a:r>
              <a:rPr lang="tr-TR" sz="2400" dirty="0" smtClean="0">
                <a:latin typeface="Times New Roman" panose="02020603050405020304" pitchFamily="18" charset="0"/>
                <a:cs typeface="Times New Roman" panose="02020603050405020304" pitchFamily="18" charset="0"/>
              </a:rPr>
              <a:t>• Sözleşmeli </a:t>
            </a:r>
            <a:r>
              <a:rPr lang="tr-TR" sz="2400" dirty="0">
                <a:latin typeface="Times New Roman" panose="02020603050405020304" pitchFamily="18" charset="0"/>
                <a:cs typeface="Times New Roman" panose="02020603050405020304" pitchFamily="18" charset="0"/>
              </a:rPr>
              <a:t>personelin ücretleri sözleşme şartlarına göre geçici </a:t>
            </a:r>
            <a:r>
              <a:rPr lang="tr-TR" sz="2400" dirty="0" smtClean="0">
                <a:latin typeface="Times New Roman" panose="02020603050405020304" pitchFamily="18" charset="0"/>
                <a:cs typeface="Times New Roman" panose="02020603050405020304" pitchFamily="18" charset="0"/>
              </a:rPr>
              <a:t>personelin gündelikleri </a:t>
            </a:r>
            <a:r>
              <a:rPr lang="tr-TR" sz="2400" dirty="0">
                <a:latin typeface="Times New Roman" panose="02020603050405020304" pitchFamily="18" charset="0"/>
                <a:cs typeface="Times New Roman" panose="02020603050405020304" pitchFamily="18" charset="0"/>
              </a:rPr>
              <a:t>gün hesabıyla hafta veya ay sonlarında </a:t>
            </a:r>
            <a:r>
              <a:rPr lang="tr-TR" sz="2400" dirty="0" smtClean="0">
                <a:latin typeface="Times New Roman" panose="02020603050405020304" pitchFamily="18" charset="0"/>
                <a:cs typeface="Times New Roman" panose="02020603050405020304" pitchFamily="18" charset="0"/>
              </a:rPr>
              <a:t>ödenir.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•Personelin </a:t>
            </a:r>
            <a:r>
              <a:rPr lang="tr-TR" sz="2400" dirty="0">
                <a:latin typeface="Times New Roman" panose="02020603050405020304" pitchFamily="18" charset="0"/>
                <a:cs typeface="Times New Roman" panose="02020603050405020304" pitchFamily="18" charset="0"/>
              </a:rPr>
              <a:t>her türlü özlük haklarının ve </a:t>
            </a:r>
            <a:r>
              <a:rPr lang="tr-TR" sz="2400" dirty="0" smtClean="0">
                <a:latin typeface="Times New Roman" panose="02020603050405020304" pitchFamily="18" charset="0"/>
                <a:cs typeface="Times New Roman" panose="02020603050405020304" pitchFamily="18" charset="0"/>
              </a:rPr>
              <a:t>tahakkuk işlemlerinin </a:t>
            </a:r>
            <a:r>
              <a:rPr lang="tr-TR" sz="2400" dirty="0">
                <a:latin typeface="Times New Roman" panose="02020603050405020304" pitchFamily="18" charset="0"/>
                <a:cs typeface="Times New Roman" panose="02020603050405020304" pitchFamily="18" charset="0"/>
              </a:rPr>
              <a:t>belli merkezlerden yapılabilmesi ve ödemelerin bankacılık </a:t>
            </a:r>
            <a:r>
              <a:rPr lang="tr-TR" sz="2400" dirty="0" smtClean="0">
                <a:latin typeface="Times New Roman" panose="02020603050405020304" pitchFamily="18" charset="0"/>
                <a:cs typeface="Times New Roman" panose="02020603050405020304" pitchFamily="18" charset="0"/>
              </a:rPr>
              <a:t>sistemi aracılığı </a:t>
            </a:r>
            <a:r>
              <a:rPr lang="tr-TR" sz="2400" dirty="0">
                <a:latin typeface="Times New Roman" panose="02020603050405020304" pitchFamily="18" charset="0"/>
                <a:cs typeface="Times New Roman" panose="02020603050405020304" pitchFamily="18" charset="0"/>
              </a:rPr>
              <a:t>ile gerçekleştirilmesi için gerekli düzenlemeleri yapmaya ve </a:t>
            </a:r>
            <a:r>
              <a:rPr lang="tr-TR" sz="2400" dirty="0" smtClean="0">
                <a:latin typeface="Times New Roman" panose="02020603050405020304" pitchFamily="18" charset="0"/>
                <a:cs typeface="Times New Roman" panose="02020603050405020304" pitchFamily="18" charset="0"/>
              </a:rPr>
              <a:t>gerekli tedbirleri </a:t>
            </a:r>
            <a:r>
              <a:rPr lang="tr-TR" sz="2400" dirty="0">
                <a:latin typeface="Times New Roman" panose="02020603050405020304" pitchFamily="18" charset="0"/>
                <a:cs typeface="Times New Roman" panose="02020603050405020304" pitchFamily="18" charset="0"/>
              </a:rPr>
              <a:t>almaya </a:t>
            </a:r>
            <a:r>
              <a:rPr lang="tr-TR" sz="2400" dirty="0" smtClean="0">
                <a:latin typeface="Times New Roman" panose="02020603050405020304" pitchFamily="18" charset="0"/>
                <a:cs typeface="Times New Roman" panose="02020603050405020304" pitchFamily="18" charset="0"/>
              </a:rPr>
              <a:t>Hazine ve Maliye </a:t>
            </a:r>
            <a:r>
              <a:rPr lang="tr-TR" sz="2400" dirty="0">
                <a:latin typeface="Times New Roman" panose="02020603050405020304" pitchFamily="18" charset="0"/>
                <a:cs typeface="Times New Roman" panose="02020603050405020304" pitchFamily="18" charset="0"/>
              </a:rPr>
              <a:t>Bakanlığı </a:t>
            </a:r>
            <a:r>
              <a:rPr lang="tr-TR" sz="2400" dirty="0" smtClean="0">
                <a:latin typeface="Times New Roman" panose="02020603050405020304" pitchFamily="18" charset="0"/>
                <a:cs typeface="Times New Roman" panose="02020603050405020304" pitchFamily="18" charset="0"/>
              </a:rPr>
              <a:t>yetkilidir.</a:t>
            </a: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15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Aylığa </a:t>
            </a:r>
            <a:r>
              <a:rPr lang="tr-TR" sz="4000" b="1" dirty="0">
                <a:solidFill>
                  <a:schemeClr val="bg1"/>
                </a:solidFill>
                <a:latin typeface="Times New Roman" panose="02020603050405020304" pitchFamily="18" charset="0"/>
                <a:cs typeface="Times New Roman" panose="02020603050405020304" pitchFamily="18" charset="0"/>
              </a:rPr>
              <a:t>İlişkin Diğer Bazı Hükümler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84621" y="647453"/>
            <a:ext cx="12175958" cy="4493538"/>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Açıktan </a:t>
            </a:r>
            <a:r>
              <a:rPr lang="tr-TR" sz="2200" b="1" dirty="0">
                <a:latin typeface="Times New Roman" panose="02020603050405020304" pitchFamily="18" charset="0"/>
                <a:cs typeface="Times New Roman" panose="02020603050405020304" pitchFamily="18" charset="0"/>
              </a:rPr>
              <a:t>Atanmada Aylığa Hak Kazanma :(657 Sayılı Kanun </a:t>
            </a:r>
            <a:r>
              <a:rPr lang="tr-TR" sz="2200" b="1" dirty="0" smtClean="0">
                <a:latin typeface="Times New Roman" panose="02020603050405020304" pitchFamily="18" charset="0"/>
                <a:cs typeface="Times New Roman" panose="02020603050405020304" pitchFamily="18" charset="0"/>
              </a:rPr>
              <a:t>165’inci </a:t>
            </a:r>
            <a:r>
              <a:rPr lang="tr-TR" sz="2200" b="1" dirty="0">
                <a:latin typeface="Times New Roman" panose="02020603050405020304" pitchFamily="18" charset="0"/>
                <a:cs typeface="Times New Roman" panose="02020603050405020304" pitchFamily="18" charset="0"/>
              </a:rPr>
              <a:t>Maddesi)</a:t>
            </a:r>
          </a:p>
          <a:p>
            <a:pPr algn="just"/>
            <a:r>
              <a:rPr lang="tr-TR" sz="2200" dirty="0" smtClean="0">
                <a:latin typeface="Times New Roman" panose="02020603050405020304" pitchFamily="18" charset="0"/>
                <a:cs typeface="Times New Roman" panose="02020603050405020304" pitchFamily="18" charset="0"/>
              </a:rPr>
              <a:t>• Bir </a:t>
            </a:r>
            <a:r>
              <a:rPr lang="tr-TR" sz="2200" dirty="0">
                <a:latin typeface="Times New Roman" panose="02020603050405020304" pitchFamily="18" charset="0"/>
                <a:cs typeface="Times New Roman" panose="02020603050405020304" pitchFamily="18" charset="0"/>
              </a:rPr>
              <a:t>göreve açıktan aday veya asıl memur olarak atananlar, göreve </a:t>
            </a:r>
            <a:r>
              <a:rPr lang="tr-TR" sz="2200" dirty="0" smtClean="0">
                <a:latin typeface="Times New Roman" panose="02020603050405020304" pitchFamily="18" charset="0"/>
                <a:cs typeface="Times New Roman" panose="02020603050405020304" pitchFamily="18" charset="0"/>
              </a:rPr>
              <a:t>başladıkları günden </a:t>
            </a:r>
            <a:r>
              <a:rPr lang="tr-TR" sz="2200" dirty="0">
                <a:latin typeface="Times New Roman" panose="02020603050405020304" pitchFamily="18" charset="0"/>
                <a:cs typeface="Times New Roman" panose="02020603050405020304" pitchFamily="18" charset="0"/>
              </a:rPr>
              <a:t>itibaren aylığa hak kazanırlar Bu suretle göreve başlamada ilk aylık, </a:t>
            </a:r>
            <a:r>
              <a:rPr lang="tr-TR" sz="2200" dirty="0" smtClean="0">
                <a:latin typeface="Times New Roman" panose="02020603050405020304" pitchFamily="18" charset="0"/>
                <a:cs typeface="Times New Roman" panose="02020603050405020304" pitchFamily="18" charset="0"/>
              </a:rPr>
              <a:t>gün hesabıyla </a:t>
            </a:r>
            <a:r>
              <a:rPr lang="tr-TR" sz="2200" dirty="0">
                <a:latin typeface="Times New Roman" panose="02020603050405020304" pitchFamily="18" charset="0"/>
                <a:cs typeface="Times New Roman" panose="02020603050405020304" pitchFamily="18" charset="0"/>
              </a:rPr>
              <a:t>ay sonunda </a:t>
            </a:r>
            <a:r>
              <a:rPr lang="tr-TR" sz="2200" dirty="0" smtClean="0">
                <a:latin typeface="Times New Roman" panose="02020603050405020304" pitchFamily="18" charset="0"/>
                <a:cs typeface="Times New Roman" panose="02020603050405020304" pitchFamily="18" charset="0"/>
              </a:rPr>
              <a:t>ödenir.</a:t>
            </a:r>
            <a:endParaRPr lang="tr-TR" sz="2200" dirty="0">
              <a:latin typeface="Times New Roman" panose="02020603050405020304" pitchFamily="18" charset="0"/>
              <a:cs typeface="Times New Roman" panose="02020603050405020304" pitchFamily="18" charset="0"/>
            </a:endParaRPr>
          </a:p>
          <a:p>
            <a:pPr algn="just"/>
            <a:r>
              <a:rPr lang="tr-TR" sz="2200" b="1" dirty="0" smtClean="0">
                <a:latin typeface="Times New Roman" panose="02020603050405020304" pitchFamily="18" charset="0"/>
                <a:cs typeface="Times New Roman" panose="02020603050405020304" pitchFamily="18" charset="0"/>
              </a:rPr>
              <a:t>Kademe </a:t>
            </a:r>
            <a:r>
              <a:rPr lang="tr-TR" sz="2200" b="1" dirty="0">
                <a:latin typeface="Times New Roman" panose="02020603050405020304" pitchFamily="18" charset="0"/>
                <a:cs typeface="Times New Roman" panose="02020603050405020304" pitchFamily="18" charset="0"/>
              </a:rPr>
              <a:t>İlerlemesinde Aylığa Hak Kazanma :(657 Sayılı Kanun </a:t>
            </a:r>
            <a:r>
              <a:rPr lang="tr-TR" sz="2200" b="1" dirty="0" smtClean="0">
                <a:latin typeface="Times New Roman" panose="02020603050405020304" pitchFamily="18" charset="0"/>
                <a:cs typeface="Times New Roman" panose="02020603050405020304" pitchFamily="18" charset="0"/>
              </a:rPr>
              <a:t>166’ncı Maddesi)</a:t>
            </a:r>
            <a:endParaRPr lang="tr-TR" sz="2200" b="1"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•Kademe </a:t>
            </a:r>
            <a:r>
              <a:rPr lang="tr-TR" sz="2200" dirty="0">
                <a:latin typeface="Times New Roman" panose="02020603050405020304" pitchFamily="18" charset="0"/>
                <a:cs typeface="Times New Roman" panose="02020603050405020304" pitchFamily="18" charset="0"/>
              </a:rPr>
              <a:t>ilerlemesinde Devlet Memuru, bu ilerlemeye </a:t>
            </a:r>
            <a:r>
              <a:rPr lang="tr-TR" sz="2200" dirty="0" smtClean="0">
                <a:latin typeface="Times New Roman" panose="02020603050405020304" pitchFamily="18" charset="0"/>
                <a:cs typeface="Times New Roman" panose="02020603050405020304" pitchFamily="18" charset="0"/>
              </a:rPr>
              <a:t>müstahak </a:t>
            </a:r>
            <a:r>
              <a:rPr lang="tr-TR" sz="2200" dirty="0">
                <a:latin typeface="Times New Roman" panose="02020603050405020304" pitchFamily="18" charset="0"/>
                <a:cs typeface="Times New Roman" panose="02020603050405020304" pitchFamily="18" charset="0"/>
              </a:rPr>
              <a:t>olduğu </a:t>
            </a:r>
            <a:r>
              <a:rPr lang="tr-TR" sz="2200" dirty="0" smtClean="0">
                <a:latin typeface="Times New Roman" panose="02020603050405020304" pitchFamily="18" charset="0"/>
                <a:cs typeface="Times New Roman" panose="02020603050405020304" pitchFamily="18" charset="0"/>
              </a:rPr>
              <a:t>tarihi takip </a:t>
            </a:r>
            <a:r>
              <a:rPr lang="tr-TR" sz="2200" dirty="0">
                <a:latin typeface="Times New Roman" panose="02020603050405020304" pitchFamily="18" charset="0"/>
                <a:cs typeface="Times New Roman" panose="02020603050405020304" pitchFamily="18" charset="0"/>
              </a:rPr>
              <a:t>eden ay başından itibaren aynı derecenin bir ileri kademesine ait aylığa </a:t>
            </a:r>
            <a:r>
              <a:rPr lang="tr-TR" sz="2200" dirty="0" smtClean="0">
                <a:latin typeface="Times New Roman" panose="02020603050405020304" pitchFamily="18" charset="0"/>
                <a:cs typeface="Times New Roman" panose="02020603050405020304" pitchFamily="18" charset="0"/>
              </a:rPr>
              <a:t>hak kazanır</a:t>
            </a:r>
            <a:endParaRPr lang="tr-TR" sz="2200" dirty="0">
              <a:latin typeface="Times New Roman" panose="02020603050405020304" pitchFamily="18" charset="0"/>
              <a:cs typeface="Times New Roman" panose="02020603050405020304" pitchFamily="18" charset="0"/>
            </a:endParaRPr>
          </a:p>
          <a:p>
            <a:pPr algn="just"/>
            <a:r>
              <a:rPr lang="tr-TR" sz="2200" b="1" dirty="0" smtClean="0">
                <a:latin typeface="Times New Roman" panose="02020603050405020304" pitchFamily="18" charset="0"/>
                <a:cs typeface="Times New Roman" panose="02020603050405020304" pitchFamily="18" charset="0"/>
              </a:rPr>
              <a:t>Derece </a:t>
            </a:r>
            <a:r>
              <a:rPr lang="tr-TR" sz="2200" b="1" dirty="0">
                <a:latin typeface="Times New Roman" panose="02020603050405020304" pitchFamily="18" charset="0"/>
                <a:cs typeface="Times New Roman" panose="02020603050405020304" pitchFamily="18" charset="0"/>
              </a:rPr>
              <a:t>Değişikliğinde Aylığa Hak Kazanma :(657 Sayılı Kanun </a:t>
            </a:r>
            <a:r>
              <a:rPr lang="tr-TR" sz="2200" b="1" dirty="0" smtClean="0">
                <a:latin typeface="Times New Roman" panose="02020603050405020304" pitchFamily="18" charset="0"/>
                <a:cs typeface="Times New Roman" panose="02020603050405020304" pitchFamily="18" charset="0"/>
              </a:rPr>
              <a:t>167’nci Maddesi)</a:t>
            </a:r>
            <a:endParaRPr lang="tr-TR" sz="2200" b="1"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•Derece </a:t>
            </a:r>
            <a:r>
              <a:rPr lang="tr-TR" sz="2200" dirty="0">
                <a:latin typeface="Times New Roman" panose="02020603050405020304" pitchFamily="18" charset="0"/>
                <a:cs typeface="Times New Roman" panose="02020603050405020304" pitchFamily="18" charset="0"/>
              </a:rPr>
              <a:t>yükselmesinde veya daha aşağı derecelere atamada memur, </a:t>
            </a:r>
            <a:r>
              <a:rPr lang="tr-TR" sz="2200" dirty="0" smtClean="0">
                <a:latin typeface="Times New Roman" panose="02020603050405020304" pitchFamily="18" charset="0"/>
                <a:cs typeface="Times New Roman" panose="02020603050405020304" pitchFamily="18" charset="0"/>
              </a:rPr>
              <a:t>yükseldiği veya </a:t>
            </a:r>
            <a:r>
              <a:rPr lang="tr-TR" sz="2200" dirty="0">
                <a:latin typeface="Times New Roman" panose="02020603050405020304" pitchFamily="18" charset="0"/>
                <a:cs typeface="Times New Roman" panose="02020603050405020304" pitchFamily="18" charset="0"/>
              </a:rPr>
              <a:t>atandığı derecenin görevine başladığı tarihi takip eden aybaşından itibaren </a:t>
            </a:r>
            <a:r>
              <a:rPr lang="tr-TR" sz="2200" dirty="0" smtClean="0">
                <a:latin typeface="Times New Roman" panose="02020603050405020304" pitchFamily="18" charset="0"/>
                <a:cs typeface="Times New Roman" panose="02020603050405020304" pitchFamily="18" charset="0"/>
              </a:rPr>
              <a:t>bu derecenin 161’inci </a:t>
            </a:r>
            <a:r>
              <a:rPr lang="tr-TR" sz="2200" dirty="0">
                <a:latin typeface="Times New Roman" panose="02020603050405020304" pitchFamily="18" charset="0"/>
                <a:cs typeface="Times New Roman" panose="02020603050405020304" pitchFamily="18" charset="0"/>
              </a:rPr>
              <a:t>maddeye göre kazandığı kademe aylığını </a:t>
            </a:r>
            <a:r>
              <a:rPr lang="tr-TR" sz="2200" dirty="0" smtClean="0">
                <a:latin typeface="Times New Roman" panose="02020603050405020304" pitchFamily="18" charset="0"/>
                <a:cs typeface="Times New Roman" panose="02020603050405020304" pitchFamily="18" charset="0"/>
              </a:rPr>
              <a:t>alır.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Ancak</a:t>
            </a:r>
            <a:r>
              <a:rPr lang="tr-TR" sz="2200" dirty="0">
                <a:latin typeface="Times New Roman" panose="02020603050405020304" pitchFamily="18" charset="0"/>
                <a:cs typeface="Times New Roman" panose="02020603050405020304" pitchFamily="18" charset="0"/>
              </a:rPr>
              <a:t>, yürütülmekte olan görevin niteliğinde bir değişme olmaması </a:t>
            </a:r>
            <a:r>
              <a:rPr lang="tr-TR" sz="2200" dirty="0" smtClean="0">
                <a:latin typeface="Times New Roman" panose="02020603050405020304" pitchFamily="18" charset="0"/>
                <a:cs typeface="Times New Roman" panose="02020603050405020304" pitchFamily="18" charset="0"/>
              </a:rPr>
              <a:t>halinde derece </a:t>
            </a:r>
            <a:r>
              <a:rPr lang="tr-TR" sz="2200" dirty="0">
                <a:latin typeface="Times New Roman" panose="02020603050405020304" pitchFamily="18" charset="0"/>
                <a:cs typeface="Times New Roman" panose="02020603050405020304" pitchFamily="18" charset="0"/>
              </a:rPr>
              <a:t>yükselmesine ilişkin onayın geçerlilik tarihini takip eden </a:t>
            </a:r>
            <a:r>
              <a:rPr lang="tr-TR" sz="2200" dirty="0" smtClean="0">
                <a:latin typeface="Times New Roman" panose="02020603050405020304" pitchFamily="18" charset="0"/>
                <a:cs typeface="Times New Roman" panose="02020603050405020304" pitchFamily="18" charset="0"/>
              </a:rPr>
              <a:t>aybaşından itibaren </a:t>
            </a:r>
            <a:r>
              <a:rPr lang="tr-TR" sz="2200" dirty="0">
                <a:latin typeface="Times New Roman" panose="02020603050405020304" pitchFamily="18" charset="0"/>
                <a:cs typeface="Times New Roman" panose="02020603050405020304" pitchFamily="18" charset="0"/>
              </a:rPr>
              <a:t>bu derecenin </a:t>
            </a:r>
            <a:r>
              <a:rPr lang="tr-TR" sz="2200" dirty="0" smtClean="0">
                <a:latin typeface="Times New Roman" panose="02020603050405020304" pitchFamily="18" charset="0"/>
                <a:cs typeface="Times New Roman" panose="02020603050405020304" pitchFamily="18" charset="0"/>
              </a:rPr>
              <a:t>161’inci </a:t>
            </a:r>
            <a:r>
              <a:rPr lang="tr-TR" sz="2200" dirty="0">
                <a:latin typeface="Times New Roman" panose="02020603050405020304" pitchFamily="18" charset="0"/>
                <a:cs typeface="Times New Roman" panose="02020603050405020304" pitchFamily="18" charset="0"/>
              </a:rPr>
              <a:t>maddeye göre kazandığı kademe aylığını </a:t>
            </a:r>
            <a:r>
              <a:rPr lang="tr-TR" sz="2200" dirty="0" smtClean="0">
                <a:latin typeface="Times New Roman" panose="02020603050405020304" pitchFamily="18" charset="0"/>
                <a:cs typeface="Times New Roman" panose="02020603050405020304" pitchFamily="18" charset="0"/>
              </a:rPr>
              <a:t>alır.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6192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Aylığa </a:t>
            </a:r>
            <a:r>
              <a:rPr lang="tr-TR" sz="4000" b="1" dirty="0">
                <a:solidFill>
                  <a:schemeClr val="bg1"/>
                </a:solidFill>
                <a:latin typeface="Times New Roman" panose="02020603050405020304" pitchFamily="18" charset="0"/>
                <a:cs typeface="Times New Roman" panose="02020603050405020304" pitchFamily="18" charset="0"/>
              </a:rPr>
              <a:t>İlişkin Diğer Bazı Hükümler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4621" y="741192"/>
            <a:ext cx="12175958" cy="4154984"/>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Görev </a:t>
            </a:r>
            <a:r>
              <a:rPr lang="tr-TR" sz="2400" b="1" dirty="0">
                <a:latin typeface="Times New Roman" panose="02020603050405020304" pitchFamily="18" charset="0"/>
                <a:cs typeface="Times New Roman" panose="02020603050405020304" pitchFamily="18" charset="0"/>
              </a:rPr>
              <a:t>Yeri Değiştirilen Memurların </a:t>
            </a:r>
            <a:r>
              <a:rPr lang="tr-TR" sz="2400" b="1" dirty="0" smtClean="0">
                <a:latin typeface="Times New Roman" panose="02020603050405020304" pitchFamily="18" charset="0"/>
                <a:cs typeface="Times New Roman" panose="02020603050405020304" pitchFamily="18" charset="0"/>
              </a:rPr>
              <a:t>Aylıkları:(</a:t>
            </a:r>
            <a:r>
              <a:rPr lang="tr-TR" sz="2400" b="1" dirty="0">
                <a:latin typeface="Times New Roman" panose="02020603050405020304" pitchFamily="18" charset="0"/>
                <a:cs typeface="Times New Roman" panose="02020603050405020304" pitchFamily="18" charset="0"/>
              </a:rPr>
              <a:t>657 Sayılı Kanun </a:t>
            </a:r>
            <a:r>
              <a:rPr lang="tr-TR" sz="2400" b="1" dirty="0" smtClean="0">
                <a:latin typeface="Times New Roman" panose="02020603050405020304" pitchFamily="18" charset="0"/>
                <a:cs typeface="Times New Roman" panose="02020603050405020304" pitchFamily="18" charset="0"/>
              </a:rPr>
              <a:t>169’uncu Maddesi)</a:t>
            </a:r>
            <a:endParaRPr lang="tr-TR" sz="2400" b="1"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Bulundukları </a:t>
            </a:r>
            <a:r>
              <a:rPr lang="tr-TR" sz="2400" dirty="0">
                <a:latin typeface="Times New Roman" panose="02020603050405020304" pitchFamily="18" charset="0"/>
                <a:cs typeface="Times New Roman" panose="02020603050405020304" pitchFamily="18" charset="0"/>
              </a:rPr>
              <a:t>yerden başka yerlerdeki görevlere nakledilen ve </a:t>
            </a:r>
            <a:r>
              <a:rPr lang="tr-TR" sz="2400" dirty="0" smtClean="0">
                <a:latin typeface="Times New Roman" panose="02020603050405020304" pitchFamily="18" charset="0"/>
                <a:cs typeface="Times New Roman" panose="02020603050405020304" pitchFamily="18" charset="0"/>
              </a:rPr>
              <a:t>62’nci maddede belirtilen </a:t>
            </a:r>
            <a:r>
              <a:rPr lang="tr-TR" sz="2400" dirty="0">
                <a:latin typeface="Times New Roman" panose="02020603050405020304" pitchFamily="18" charset="0"/>
                <a:cs typeface="Times New Roman" panose="02020603050405020304" pitchFamily="18" charset="0"/>
              </a:rPr>
              <a:t>süre içinde yeni görevlerinde işe başlayan memurlarla, yer </a:t>
            </a:r>
            <a:r>
              <a:rPr lang="tr-TR" sz="2400" dirty="0" smtClean="0">
                <a:latin typeface="Times New Roman" panose="02020603050405020304" pitchFamily="18" charset="0"/>
                <a:cs typeface="Times New Roman" panose="02020603050405020304" pitchFamily="18" charset="0"/>
              </a:rPr>
              <a:t>değiştirme suretiyle </a:t>
            </a:r>
            <a:r>
              <a:rPr lang="tr-TR" sz="2400" dirty="0">
                <a:latin typeface="Times New Roman" panose="02020603050405020304" pitchFamily="18" charset="0"/>
                <a:cs typeface="Times New Roman" panose="02020603050405020304" pitchFamily="18" charset="0"/>
              </a:rPr>
              <a:t>başka kurumlara atanan memurların aylıkları, işe başladıkları tarihi </a:t>
            </a:r>
            <a:r>
              <a:rPr lang="tr-TR" sz="2400" dirty="0" smtClean="0">
                <a:latin typeface="Times New Roman" panose="02020603050405020304" pitchFamily="18" charset="0"/>
                <a:cs typeface="Times New Roman" panose="02020603050405020304" pitchFamily="18" charset="0"/>
              </a:rPr>
              <a:t>takip eden </a:t>
            </a:r>
            <a:r>
              <a:rPr lang="tr-TR" sz="2400" dirty="0">
                <a:latin typeface="Times New Roman" panose="02020603050405020304" pitchFamily="18" charset="0"/>
                <a:cs typeface="Times New Roman" panose="02020603050405020304" pitchFamily="18" charset="0"/>
              </a:rPr>
              <a:t>aybaşından itibaren yeni görev yerinde ödenir Eski görev yerinde </a:t>
            </a:r>
            <a:r>
              <a:rPr lang="tr-TR" sz="2400" dirty="0" smtClean="0">
                <a:latin typeface="Times New Roman" panose="02020603050405020304" pitchFamily="18" charset="0"/>
                <a:cs typeface="Times New Roman" panose="02020603050405020304" pitchFamily="18" charset="0"/>
              </a:rPr>
              <a:t>alınan aylıklar </a:t>
            </a:r>
            <a:r>
              <a:rPr lang="tr-TR" sz="2400" dirty="0">
                <a:latin typeface="Times New Roman" panose="02020603050405020304" pitchFamily="18" charset="0"/>
                <a:cs typeface="Times New Roman" panose="02020603050405020304" pitchFamily="18" charset="0"/>
              </a:rPr>
              <a:t>için kurumlar arasında herhangi bir hesaplaşma </a:t>
            </a:r>
            <a:r>
              <a:rPr lang="tr-TR" sz="2400" dirty="0" smtClean="0">
                <a:latin typeface="Times New Roman" panose="02020603050405020304" pitchFamily="18" charset="0"/>
                <a:cs typeface="Times New Roman" panose="02020603050405020304" pitchFamily="18" charset="0"/>
              </a:rPr>
              <a:t>yapılmaz.</a:t>
            </a:r>
            <a:endParaRPr lang="tr-TR" sz="2400" dirty="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İzin veya </a:t>
            </a:r>
            <a:r>
              <a:rPr lang="tr-TR" sz="2400" b="1" dirty="0">
                <a:latin typeface="Times New Roman" panose="02020603050405020304" pitchFamily="18" charset="0"/>
                <a:cs typeface="Times New Roman" panose="02020603050405020304" pitchFamily="18" charset="0"/>
              </a:rPr>
              <a:t>Geçici Görevde İken Görev Yeri </a:t>
            </a:r>
            <a:r>
              <a:rPr lang="tr-TR" sz="2400" b="1" dirty="0" smtClean="0">
                <a:latin typeface="Times New Roman" panose="02020603050405020304" pitchFamily="18" charset="0"/>
                <a:cs typeface="Times New Roman" panose="02020603050405020304" pitchFamily="18" charset="0"/>
              </a:rPr>
              <a:t>Değiştirilen Memurların Aylıkları:(</a:t>
            </a:r>
            <a:r>
              <a:rPr lang="tr-TR" sz="2400" b="1" dirty="0">
                <a:latin typeface="Times New Roman" panose="02020603050405020304" pitchFamily="18" charset="0"/>
                <a:cs typeface="Times New Roman" panose="02020603050405020304" pitchFamily="18" charset="0"/>
              </a:rPr>
              <a:t>657 Sayılı Kanun </a:t>
            </a:r>
            <a:r>
              <a:rPr lang="tr-TR" sz="2400" b="1" dirty="0" smtClean="0">
                <a:latin typeface="Times New Roman" panose="02020603050405020304" pitchFamily="18" charset="0"/>
                <a:cs typeface="Times New Roman" panose="02020603050405020304" pitchFamily="18" charset="0"/>
              </a:rPr>
              <a:t>170’inci </a:t>
            </a:r>
            <a:r>
              <a:rPr lang="tr-TR" sz="2400" b="1" dirty="0">
                <a:latin typeface="Times New Roman" panose="02020603050405020304" pitchFamily="18" charset="0"/>
                <a:cs typeface="Times New Roman" panose="02020603050405020304" pitchFamily="18" charset="0"/>
              </a:rPr>
              <a:t>Maddesi)</a:t>
            </a:r>
          </a:p>
          <a:p>
            <a:pPr algn="just"/>
            <a:r>
              <a:rPr lang="tr-TR" sz="2400" dirty="0" smtClean="0">
                <a:latin typeface="Times New Roman" panose="02020603050405020304" pitchFamily="18" charset="0"/>
                <a:cs typeface="Times New Roman" panose="02020603050405020304" pitchFamily="18" charset="0"/>
              </a:rPr>
              <a:t>• Kanuni </a:t>
            </a:r>
            <a:r>
              <a:rPr lang="tr-TR" sz="2400" dirty="0">
                <a:latin typeface="Times New Roman" panose="02020603050405020304" pitchFamily="18" charset="0"/>
                <a:cs typeface="Times New Roman" panose="02020603050405020304" pitchFamily="18" charset="0"/>
              </a:rPr>
              <a:t>izinlerin kullanılması sırasında veya geçici bir görevde iken asıl görev </a:t>
            </a:r>
            <a:r>
              <a:rPr lang="tr-TR" sz="2400" dirty="0" smtClean="0">
                <a:latin typeface="Times New Roman" panose="02020603050405020304" pitchFamily="18" charset="0"/>
                <a:cs typeface="Times New Roman" panose="02020603050405020304" pitchFamily="18" charset="0"/>
              </a:rPr>
              <a:t>yeri değiştirilen </a:t>
            </a:r>
            <a:r>
              <a:rPr lang="tr-TR" sz="2400" dirty="0">
                <a:latin typeface="Times New Roman" panose="02020603050405020304" pitchFamily="18" charset="0"/>
                <a:cs typeface="Times New Roman" panose="02020603050405020304" pitchFamily="18" charset="0"/>
              </a:rPr>
              <a:t>memurların aylıkları, izin veya geçici görevin sona ermesine kadar </a:t>
            </a:r>
            <a:r>
              <a:rPr lang="tr-TR" sz="2400" dirty="0" smtClean="0">
                <a:latin typeface="Times New Roman" panose="02020603050405020304" pitchFamily="18" charset="0"/>
                <a:cs typeface="Times New Roman" panose="02020603050405020304" pitchFamily="18" charset="0"/>
              </a:rPr>
              <a:t>eski görev </a:t>
            </a:r>
            <a:r>
              <a:rPr lang="tr-TR" sz="2400" dirty="0">
                <a:latin typeface="Times New Roman" panose="02020603050405020304" pitchFamily="18" charset="0"/>
                <a:cs typeface="Times New Roman" panose="02020603050405020304" pitchFamily="18" charset="0"/>
              </a:rPr>
              <a:t>yerlerinde kadro tasarrufundan </a:t>
            </a:r>
            <a:r>
              <a:rPr lang="tr-TR" sz="2400" dirty="0" smtClean="0">
                <a:latin typeface="Times New Roman" panose="02020603050405020304" pitchFamily="18" charset="0"/>
                <a:cs typeface="Times New Roman" panose="02020603050405020304" pitchFamily="18" charset="0"/>
              </a:rPr>
              <a:t>ödenir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74168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2-Sosyal </a:t>
            </a:r>
            <a:r>
              <a:rPr lang="tr-TR" sz="4000" b="1" dirty="0">
                <a:solidFill>
                  <a:schemeClr val="bg1"/>
                </a:solidFill>
                <a:latin typeface="Times New Roman" panose="02020603050405020304" pitchFamily="18" charset="0"/>
                <a:cs typeface="Times New Roman" panose="02020603050405020304" pitchFamily="18" charset="0"/>
              </a:rPr>
              <a:t>Yardım ve Haklar</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4621" y="665141"/>
            <a:ext cx="12175958" cy="4678204"/>
          </a:xfrm>
          <a:prstGeom prst="rect">
            <a:avLst/>
          </a:prstGeom>
        </p:spPr>
        <p:txBody>
          <a:bodyPr wrap="square">
            <a:spAutoFit/>
          </a:bodyPr>
          <a:lstStyle/>
          <a:p>
            <a:r>
              <a:rPr lang="tr-TR" sz="2000" dirty="0" smtClean="0">
                <a:latin typeface="Times New Roman" panose="02020603050405020304" pitchFamily="18" charset="0"/>
                <a:cs typeface="Times New Roman" panose="02020603050405020304" pitchFamily="18" charset="0"/>
              </a:rPr>
              <a:t>657 sayılı </a:t>
            </a:r>
            <a:r>
              <a:rPr lang="tr-TR" sz="2000" dirty="0">
                <a:latin typeface="Times New Roman" panose="02020603050405020304" pitchFamily="18" charset="0"/>
                <a:cs typeface="Times New Roman" panose="02020603050405020304" pitchFamily="18" charset="0"/>
              </a:rPr>
              <a:t>Kanunun </a:t>
            </a:r>
            <a:r>
              <a:rPr lang="tr-TR" sz="2000" dirty="0" smtClean="0">
                <a:latin typeface="Times New Roman" panose="02020603050405020304" pitchFamily="18" charset="0"/>
                <a:cs typeface="Times New Roman" panose="02020603050405020304" pitchFamily="18" charset="0"/>
              </a:rPr>
              <a:t>187, 212’nci </a:t>
            </a:r>
            <a:r>
              <a:rPr lang="tr-TR" sz="2000" dirty="0">
                <a:latin typeface="Times New Roman" panose="02020603050405020304" pitchFamily="18" charset="0"/>
                <a:cs typeface="Times New Roman" panose="02020603050405020304" pitchFamily="18" charset="0"/>
              </a:rPr>
              <a:t>maddelerinde </a:t>
            </a:r>
            <a:r>
              <a:rPr lang="tr-TR" sz="2000" dirty="0" smtClean="0">
                <a:latin typeface="Times New Roman" panose="02020603050405020304" pitchFamily="18" charset="0"/>
                <a:cs typeface="Times New Roman" panose="02020603050405020304" pitchFamily="18" charset="0"/>
              </a:rPr>
              <a:t>düzenlenmiştir. </a:t>
            </a:r>
            <a:r>
              <a:rPr lang="tr-TR" sz="2000" dirty="0">
                <a:latin typeface="Times New Roman" panose="02020603050405020304" pitchFamily="18" charset="0"/>
                <a:cs typeface="Times New Roman" panose="02020603050405020304" pitchFamily="18" charset="0"/>
              </a:rPr>
              <a:t>Bu hak </a:t>
            </a:r>
            <a:r>
              <a:rPr lang="tr-TR" sz="2000" dirty="0" smtClean="0">
                <a:latin typeface="Times New Roman" panose="02020603050405020304" pitchFamily="18" charset="0"/>
                <a:cs typeface="Times New Roman" panose="02020603050405020304" pitchFamily="18" charset="0"/>
              </a:rPr>
              <a:t>ve yardımlar </a:t>
            </a:r>
            <a:r>
              <a:rPr lang="tr-TR" sz="2000" dirty="0">
                <a:latin typeface="Times New Roman" panose="02020603050405020304" pitchFamily="18" charset="0"/>
                <a:cs typeface="Times New Roman" panose="02020603050405020304" pitchFamily="18" charset="0"/>
              </a:rPr>
              <a:t>şunlardır</a:t>
            </a:r>
          </a:p>
          <a:p>
            <a:r>
              <a:rPr lang="tr-TR" sz="2000" b="1" dirty="0" smtClean="0">
                <a:latin typeface="Times New Roman" panose="02020603050405020304" pitchFamily="18" charset="0"/>
                <a:cs typeface="Times New Roman" panose="02020603050405020304" pitchFamily="18" charset="0"/>
              </a:rPr>
              <a:t>• 1 </a:t>
            </a:r>
            <a:r>
              <a:rPr lang="tr-TR" sz="2000" b="1" dirty="0">
                <a:latin typeface="Times New Roman" panose="02020603050405020304" pitchFamily="18" charset="0"/>
                <a:cs typeface="Times New Roman" panose="02020603050405020304" pitchFamily="18" charset="0"/>
              </a:rPr>
              <a:t>Aile Yardımı</a:t>
            </a:r>
          </a:p>
          <a:p>
            <a:r>
              <a:rPr lang="tr-TR" sz="2000" b="1" dirty="0" smtClean="0">
                <a:latin typeface="Times New Roman" panose="02020603050405020304" pitchFamily="18" charset="0"/>
                <a:cs typeface="Times New Roman" panose="02020603050405020304" pitchFamily="18" charset="0"/>
              </a:rPr>
              <a:t>• 2 </a:t>
            </a:r>
            <a:r>
              <a:rPr lang="tr-TR" sz="2000" b="1" dirty="0">
                <a:latin typeface="Times New Roman" panose="02020603050405020304" pitchFamily="18" charset="0"/>
                <a:cs typeface="Times New Roman" panose="02020603050405020304" pitchFamily="18" charset="0"/>
              </a:rPr>
              <a:t>Doğum Yardımı</a:t>
            </a:r>
          </a:p>
          <a:p>
            <a:r>
              <a:rPr lang="tr-TR" sz="2000" b="1" dirty="0" smtClean="0">
                <a:latin typeface="Times New Roman" panose="02020603050405020304" pitchFamily="18" charset="0"/>
                <a:cs typeface="Times New Roman" panose="02020603050405020304" pitchFamily="18" charset="0"/>
              </a:rPr>
              <a:t>• 3 </a:t>
            </a:r>
            <a:r>
              <a:rPr lang="tr-TR" sz="2000" b="1" dirty="0">
                <a:latin typeface="Times New Roman" panose="02020603050405020304" pitchFamily="18" charset="0"/>
                <a:cs typeface="Times New Roman" panose="02020603050405020304" pitchFamily="18" charset="0"/>
              </a:rPr>
              <a:t>Ölüm Yardımı</a:t>
            </a:r>
          </a:p>
          <a:p>
            <a:r>
              <a:rPr lang="tr-TR" sz="2000" b="1" dirty="0" smtClean="0">
                <a:latin typeface="Times New Roman" panose="02020603050405020304" pitchFamily="18" charset="0"/>
                <a:cs typeface="Times New Roman" panose="02020603050405020304" pitchFamily="18" charset="0"/>
              </a:rPr>
              <a:t>• 4 </a:t>
            </a:r>
            <a:r>
              <a:rPr lang="tr-TR" sz="2000" b="1" dirty="0">
                <a:latin typeface="Times New Roman" panose="02020603050405020304" pitchFamily="18" charset="0"/>
                <a:cs typeface="Times New Roman" panose="02020603050405020304" pitchFamily="18" charset="0"/>
              </a:rPr>
              <a:t>Cenaze Giderleri</a:t>
            </a:r>
          </a:p>
          <a:p>
            <a:r>
              <a:rPr lang="tr-TR" sz="2000" b="1" dirty="0" smtClean="0">
                <a:latin typeface="Times New Roman" panose="02020603050405020304" pitchFamily="18" charset="0"/>
                <a:cs typeface="Times New Roman" panose="02020603050405020304" pitchFamily="18" charset="0"/>
              </a:rPr>
              <a:t>• 5 </a:t>
            </a:r>
            <a:r>
              <a:rPr lang="tr-TR" sz="2000" b="1" dirty="0">
                <a:latin typeface="Times New Roman" panose="02020603050405020304" pitchFamily="18" charset="0"/>
                <a:cs typeface="Times New Roman" panose="02020603050405020304" pitchFamily="18" charset="0"/>
              </a:rPr>
              <a:t>Emeklilik H akları</a:t>
            </a:r>
          </a:p>
          <a:p>
            <a:r>
              <a:rPr lang="tr-TR" sz="2000" b="1" dirty="0" smtClean="0">
                <a:latin typeface="Times New Roman" panose="02020603050405020304" pitchFamily="18" charset="0"/>
                <a:cs typeface="Times New Roman" panose="02020603050405020304" pitchFamily="18" charset="0"/>
              </a:rPr>
              <a:t>• 6 </a:t>
            </a:r>
            <a:r>
              <a:rPr lang="tr-TR" sz="2000" b="1" dirty="0">
                <a:latin typeface="Times New Roman" panose="02020603050405020304" pitchFamily="18" charset="0"/>
                <a:cs typeface="Times New Roman" panose="02020603050405020304" pitchFamily="18" charset="0"/>
              </a:rPr>
              <a:t>Hastalık ve Analık </a:t>
            </a:r>
            <a:r>
              <a:rPr lang="tr-TR" sz="2000" b="1" dirty="0" smtClean="0">
                <a:latin typeface="Times New Roman" panose="02020603050405020304" pitchFamily="18" charset="0"/>
                <a:cs typeface="Times New Roman" panose="02020603050405020304" pitchFamily="18" charset="0"/>
              </a:rPr>
              <a:t>Sigortası</a:t>
            </a:r>
            <a:endParaRPr lang="tr-TR" sz="2000" b="1" dirty="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 7 </a:t>
            </a:r>
            <a:r>
              <a:rPr lang="tr-TR" sz="2000" b="1" dirty="0">
                <a:latin typeface="Times New Roman" panose="02020603050405020304" pitchFamily="18" charset="0"/>
                <a:cs typeface="Times New Roman" panose="02020603050405020304" pitchFamily="18" charset="0"/>
              </a:rPr>
              <a:t>Yeniden İşe Alıştırma</a:t>
            </a:r>
          </a:p>
          <a:p>
            <a:r>
              <a:rPr lang="tr-TR" sz="2000" b="1" dirty="0" smtClean="0">
                <a:latin typeface="Times New Roman" panose="02020603050405020304" pitchFamily="18" charset="0"/>
                <a:cs typeface="Times New Roman" panose="02020603050405020304" pitchFamily="18" charset="0"/>
              </a:rPr>
              <a:t>• 8 </a:t>
            </a:r>
            <a:r>
              <a:rPr lang="tr-TR" sz="2000" b="1" dirty="0">
                <a:latin typeface="Times New Roman" panose="02020603050405020304" pitchFamily="18" charset="0"/>
                <a:cs typeface="Times New Roman" panose="02020603050405020304" pitchFamily="18" charset="0"/>
              </a:rPr>
              <a:t>Memurların Sosyal Tesis İhtiyaçları</a:t>
            </a:r>
          </a:p>
          <a:p>
            <a:r>
              <a:rPr lang="tr-TR" sz="2000" b="1" dirty="0" smtClean="0">
                <a:latin typeface="Times New Roman" panose="02020603050405020304" pitchFamily="18" charset="0"/>
                <a:cs typeface="Times New Roman" panose="02020603050405020304" pitchFamily="18" charset="0"/>
              </a:rPr>
              <a:t>• 9 </a:t>
            </a:r>
            <a:r>
              <a:rPr lang="tr-TR" sz="2000" b="1" dirty="0">
                <a:latin typeface="Times New Roman" panose="02020603050405020304" pitchFamily="18" charset="0"/>
                <a:cs typeface="Times New Roman" panose="02020603050405020304" pitchFamily="18" charset="0"/>
              </a:rPr>
              <a:t>Devlet Memurları İçin Konut Kredisi</a:t>
            </a:r>
          </a:p>
          <a:p>
            <a:r>
              <a:rPr lang="tr-TR" sz="2000" b="1" dirty="0" smtClean="0">
                <a:latin typeface="Times New Roman" panose="02020603050405020304" pitchFamily="18" charset="0"/>
                <a:cs typeface="Times New Roman" panose="02020603050405020304" pitchFamily="18" charset="0"/>
              </a:rPr>
              <a:t>• 10 </a:t>
            </a:r>
            <a:r>
              <a:rPr lang="tr-TR" sz="2000" b="1" dirty="0">
                <a:latin typeface="Times New Roman" panose="02020603050405020304" pitchFamily="18" charset="0"/>
                <a:cs typeface="Times New Roman" panose="02020603050405020304" pitchFamily="18" charset="0"/>
              </a:rPr>
              <a:t>Devlet Memurları İçin Konut</a:t>
            </a:r>
          </a:p>
          <a:p>
            <a:r>
              <a:rPr lang="tr-TR" sz="2000" b="1" dirty="0" smtClean="0">
                <a:latin typeface="Times New Roman" panose="02020603050405020304" pitchFamily="18" charset="0"/>
                <a:cs typeface="Times New Roman" panose="02020603050405020304" pitchFamily="18" charset="0"/>
              </a:rPr>
              <a:t>• 11 </a:t>
            </a:r>
            <a:r>
              <a:rPr lang="tr-TR" sz="2000" b="1" dirty="0">
                <a:latin typeface="Times New Roman" panose="02020603050405020304" pitchFamily="18" charset="0"/>
                <a:cs typeface="Times New Roman" panose="02020603050405020304" pitchFamily="18" charset="0"/>
              </a:rPr>
              <a:t>Öğrenim Bursları v e Yurtları</a:t>
            </a:r>
          </a:p>
          <a:p>
            <a:r>
              <a:rPr lang="tr-TR" sz="2000" b="1" dirty="0" smtClean="0">
                <a:latin typeface="Times New Roman" panose="02020603050405020304" pitchFamily="18" charset="0"/>
                <a:cs typeface="Times New Roman" panose="02020603050405020304" pitchFamily="18" charset="0"/>
              </a:rPr>
              <a:t>• 12 </a:t>
            </a:r>
            <a:r>
              <a:rPr lang="tr-TR" sz="2000" b="1" dirty="0">
                <a:latin typeface="Times New Roman" panose="02020603050405020304" pitchFamily="18" charset="0"/>
                <a:cs typeface="Times New Roman" panose="02020603050405020304" pitchFamily="18" charset="0"/>
              </a:rPr>
              <a:t>Giyecek Yardımı</a:t>
            </a:r>
          </a:p>
          <a:p>
            <a:r>
              <a:rPr lang="tr-TR" sz="2000" b="1" dirty="0" smtClean="0">
                <a:latin typeface="Times New Roman" panose="02020603050405020304" pitchFamily="18" charset="0"/>
                <a:cs typeface="Times New Roman" panose="02020603050405020304" pitchFamily="18" charset="0"/>
              </a:rPr>
              <a:t>• 13 </a:t>
            </a:r>
            <a:r>
              <a:rPr lang="tr-TR" sz="2000" b="1" dirty="0">
                <a:latin typeface="Times New Roman" panose="02020603050405020304" pitchFamily="18" charset="0"/>
                <a:cs typeface="Times New Roman" panose="02020603050405020304" pitchFamily="18" charset="0"/>
              </a:rPr>
              <a:t>Yiyecek </a:t>
            </a:r>
            <a:r>
              <a:rPr lang="tr-TR" sz="2000" b="1" dirty="0" smtClean="0">
                <a:latin typeface="Times New Roman" panose="02020603050405020304" pitchFamily="18" charset="0"/>
                <a:cs typeface="Times New Roman" panose="02020603050405020304" pitchFamily="18" charset="0"/>
              </a:rPr>
              <a:t>Yardımı</a:t>
            </a:r>
            <a:r>
              <a:rPr lang="tr-TR" sz="2000" dirty="0" smtClean="0">
                <a:latin typeface="Times New Roman" panose="02020603050405020304" pitchFamily="18" charset="0"/>
                <a:cs typeface="Times New Roman" panose="02020603050405020304" pitchFamily="18" charset="0"/>
              </a:rPr>
              <a:t> </a:t>
            </a:r>
          </a:p>
          <a:p>
            <a:r>
              <a:rPr lang="tr-TR" sz="2000" dirty="0" smtClean="0">
                <a:latin typeface="Times New Roman" panose="02020603050405020304" pitchFamily="18" charset="0"/>
                <a:cs typeface="Times New Roman" panose="02020603050405020304" pitchFamily="18" charset="0"/>
              </a:rPr>
              <a:t>Bunlardan bazılarına </a:t>
            </a:r>
            <a:r>
              <a:rPr lang="tr-TR" sz="2000" dirty="0">
                <a:latin typeface="Times New Roman" panose="02020603050405020304" pitchFamily="18" charset="0"/>
                <a:cs typeface="Times New Roman" panose="02020603050405020304" pitchFamily="18" charset="0"/>
              </a:rPr>
              <a:t>aşağıda değineceğiz</a:t>
            </a:r>
          </a:p>
        </p:txBody>
      </p:sp>
    </p:spTree>
    <p:extLst>
      <p:ext uri="{BB962C8B-B14F-4D97-AF65-F5344CB8AC3E}">
        <p14:creationId xmlns:p14="http://schemas.microsoft.com/office/powerpoint/2010/main" val="27320706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Sosyal </a:t>
            </a:r>
            <a:r>
              <a:rPr lang="tr-TR" sz="4000" b="1" dirty="0">
                <a:solidFill>
                  <a:schemeClr val="bg1"/>
                </a:solidFill>
                <a:latin typeface="Times New Roman" panose="02020603050405020304" pitchFamily="18" charset="0"/>
                <a:cs typeface="Times New Roman" panose="02020603050405020304" pitchFamily="18" charset="0"/>
              </a:rPr>
              <a:t>Yardım ve Haklar</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665141"/>
            <a:ext cx="12192000" cy="4154984"/>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Aile Yardımı</a:t>
            </a:r>
          </a:p>
          <a:p>
            <a:pPr algn="just"/>
            <a:r>
              <a:rPr lang="tr-TR" sz="2400" dirty="0" smtClean="0">
                <a:latin typeface="Times New Roman" panose="02020603050405020304" pitchFamily="18" charset="0"/>
                <a:cs typeface="Times New Roman" panose="02020603050405020304" pitchFamily="18" charset="0"/>
              </a:rPr>
              <a:t>• Maaş Tahakkuk unsurları içinde açıklanmıştır</a:t>
            </a:r>
          </a:p>
          <a:p>
            <a:pPr algn="just"/>
            <a:r>
              <a:rPr lang="tr-TR" sz="2400" b="1" dirty="0" smtClean="0">
                <a:latin typeface="Times New Roman" panose="02020603050405020304" pitchFamily="18" charset="0"/>
                <a:cs typeface="Times New Roman" panose="02020603050405020304" pitchFamily="18" charset="0"/>
              </a:rPr>
              <a:t>Doğum </a:t>
            </a:r>
            <a:r>
              <a:rPr lang="tr-TR" sz="2400" b="1" dirty="0">
                <a:latin typeface="Times New Roman" panose="02020603050405020304" pitchFamily="18" charset="0"/>
                <a:cs typeface="Times New Roman" panose="02020603050405020304" pitchFamily="18" charset="0"/>
              </a:rPr>
              <a:t>Yardımı</a:t>
            </a:r>
          </a:p>
          <a:p>
            <a:pPr algn="just"/>
            <a:r>
              <a:rPr lang="tr-TR" sz="2400" dirty="0" smtClean="0">
                <a:latin typeface="Times New Roman" panose="02020603050405020304" pitchFamily="18" charset="0"/>
                <a:cs typeface="Times New Roman" panose="02020603050405020304" pitchFamily="18" charset="0"/>
              </a:rPr>
              <a:t>• 633 </a:t>
            </a:r>
            <a:r>
              <a:rPr lang="tr-TR" sz="2400" dirty="0">
                <a:latin typeface="Times New Roman" panose="02020603050405020304" pitchFamily="18" charset="0"/>
                <a:cs typeface="Times New Roman" panose="02020603050405020304" pitchFamily="18" charset="0"/>
              </a:rPr>
              <a:t>sayılı Kanun Hükmünde Kararnamenin ek 4 üncü maddesi ile düzenlenmiştir</a:t>
            </a:r>
          </a:p>
          <a:p>
            <a:pPr algn="just"/>
            <a:r>
              <a:rPr lang="tr-TR" sz="2400" dirty="0" smtClean="0">
                <a:latin typeface="Times New Roman" panose="02020603050405020304" pitchFamily="18" charset="0"/>
                <a:cs typeface="Times New Roman" panose="02020603050405020304" pitchFamily="18" charset="0"/>
              </a:rPr>
              <a:t>• Türk </a:t>
            </a:r>
            <a:r>
              <a:rPr lang="tr-TR" sz="2400" dirty="0">
                <a:latin typeface="Times New Roman" panose="02020603050405020304" pitchFamily="18" charset="0"/>
                <a:cs typeface="Times New Roman" panose="02020603050405020304" pitchFamily="18" charset="0"/>
              </a:rPr>
              <a:t>vatandaşlarına, canlı doğan birinci çocuğu için 300 TL, ikinci çocuğu için </a:t>
            </a:r>
            <a:r>
              <a:rPr lang="tr-TR" sz="2400" dirty="0" smtClean="0">
                <a:latin typeface="Times New Roman" panose="02020603050405020304" pitchFamily="18" charset="0"/>
                <a:cs typeface="Times New Roman" panose="02020603050405020304" pitchFamily="18" charset="0"/>
              </a:rPr>
              <a:t>400 TL</a:t>
            </a:r>
            <a:r>
              <a:rPr lang="tr-TR" sz="2400" dirty="0">
                <a:latin typeface="Times New Roman" panose="02020603050405020304" pitchFamily="18" charset="0"/>
                <a:cs typeface="Times New Roman" panose="02020603050405020304" pitchFamily="18" charset="0"/>
              </a:rPr>
              <a:t>, üçüncü ve sonraki çocukları için 600 TL doğum yardımı yapılır Bu </a:t>
            </a:r>
            <a:r>
              <a:rPr lang="tr-TR" sz="2400" dirty="0" smtClean="0">
                <a:latin typeface="Times New Roman" panose="02020603050405020304" pitchFamily="18" charset="0"/>
                <a:cs typeface="Times New Roman" panose="02020603050405020304" pitchFamily="18" charset="0"/>
              </a:rPr>
              <a:t>yardım Türk </a:t>
            </a:r>
            <a:r>
              <a:rPr lang="tr-TR" sz="2400" dirty="0">
                <a:latin typeface="Times New Roman" panose="02020603050405020304" pitchFamily="18" charset="0"/>
                <a:cs typeface="Times New Roman" panose="02020603050405020304" pitchFamily="18" charset="0"/>
              </a:rPr>
              <a:t>vatandaşı olan anne veya babaya, her ikisi de Türk vatandaşı ise </a:t>
            </a:r>
            <a:r>
              <a:rPr lang="tr-TR" sz="2400" dirty="0" smtClean="0">
                <a:latin typeface="Times New Roman" panose="02020603050405020304" pitchFamily="18" charset="0"/>
                <a:cs typeface="Times New Roman" panose="02020603050405020304" pitchFamily="18" charset="0"/>
              </a:rPr>
              <a:t>anneye yapılır </a:t>
            </a:r>
            <a:r>
              <a:rPr lang="tr-TR" sz="2400" dirty="0">
                <a:latin typeface="Times New Roman" panose="02020603050405020304" pitchFamily="18" charset="0"/>
                <a:cs typeface="Times New Roman" panose="02020603050405020304" pitchFamily="18" charset="0"/>
              </a:rPr>
              <a:t>Doğum yardımı, Bakanlıkça belirlenen zorunlu hâllerde babaya </a:t>
            </a:r>
            <a:r>
              <a:rPr lang="tr-TR" sz="2400" dirty="0" smtClean="0">
                <a:latin typeface="Times New Roman" panose="02020603050405020304" pitchFamily="18" charset="0"/>
                <a:cs typeface="Times New Roman" panose="02020603050405020304" pitchFamily="18" charset="0"/>
              </a:rPr>
              <a:t>ödenebilir. Doğum </a:t>
            </a:r>
            <a:r>
              <a:rPr lang="tr-TR" sz="2400" dirty="0">
                <a:latin typeface="Times New Roman" panose="02020603050405020304" pitchFamily="18" charset="0"/>
                <a:cs typeface="Times New Roman" panose="02020603050405020304" pitchFamily="18" charset="0"/>
              </a:rPr>
              <a:t>yardımı ödenmesinde Kimlik Paylaşımı Sisteminde yer alan nüfus </a:t>
            </a:r>
            <a:r>
              <a:rPr lang="tr-TR" sz="2400" dirty="0" smtClean="0">
                <a:latin typeface="Times New Roman" panose="02020603050405020304" pitchFamily="18" charset="0"/>
                <a:cs typeface="Times New Roman" panose="02020603050405020304" pitchFamily="18" charset="0"/>
              </a:rPr>
              <a:t>kayıtları esas alınır. </a:t>
            </a:r>
            <a:r>
              <a:rPr lang="tr-TR" sz="2400" dirty="0">
                <a:latin typeface="Times New Roman" panose="02020603050405020304" pitchFamily="18" charset="0"/>
                <a:cs typeface="Times New Roman" panose="02020603050405020304" pitchFamily="18" charset="0"/>
              </a:rPr>
              <a:t>Bu kapsamda yapılan ödemeler, Bakanlık ( Çalışma ve </a:t>
            </a:r>
            <a:r>
              <a:rPr lang="tr-TR" sz="2400" dirty="0" smtClean="0">
                <a:latin typeface="Times New Roman" panose="02020603050405020304" pitchFamily="18" charset="0"/>
                <a:cs typeface="Times New Roman" panose="02020603050405020304" pitchFamily="18" charset="0"/>
              </a:rPr>
              <a:t>Sosyal Hizmetler </a:t>
            </a:r>
            <a:r>
              <a:rPr lang="tr-TR" sz="2400" dirty="0">
                <a:latin typeface="Times New Roman" panose="02020603050405020304" pitchFamily="18" charset="0"/>
                <a:cs typeface="Times New Roman" panose="02020603050405020304" pitchFamily="18" charset="0"/>
              </a:rPr>
              <a:t>Bakanlığı) bütçesine bu amaçla konulan ödenekten karşılanır Bu </a:t>
            </a:r>
            <a:r>
              <a:rPr lang="tr-TR" sz="2400" dirty="0" smtClean="0">
                <a:latin typeface="Times New Roman" panose="02020603050405020304" pitchFamily="18" charset="0"/>
                <a:cs typeface="Times New Roman" panose="02020603050405020304" pitchFamily="18" charset="0"/>
              </a:rPr>
              <a:t>fıkrada belirtilen </a:t>
            </a:r>
            <a:r>
              <a:rPr lang="tr-TR" sz="2400" dirty="0">
                <a:latin typeface="Times New Roman" panose="02020603050405020304" pitchFamily="18" charset="0"/>
                <a:cs typeface="Times New Roman" panose="02020603050405020304" pitchFamily="18" charset="0"/>
              </a:rPr>
              <a:t>tutarları artırmaya Bakanlık ile Maliye Bakanlığı müştereken yetkilidir</a:t>
            </a:r>
          </a:p>
        </p:txBody>
      </p:sp>
    </p:spTree>
    <p:extLst>
      <p:ext uri="{BB962C8B-B14F-4D97-AF65-F5344CB8AC3E}">
        <p14:creationId xmlns:p14="http://schemas.microsoft.com/office/powerpoint/2010/main" val="3905404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Sosyal </a:t>
            </a:r>
            <a:r>
              <a:rPr lang="tr-TR" sz="4000" b="1" dirty="0">
                <a:solidFill>
                  <a:schemeClr val="bg1"/>
                </a:solidFill>
                <a:latin typeface="Times New Roman" panose="02020603050405020304" pitchFamily="18" charset="0"/>
                <a:cs typeface="Times New Roman" panose="02020603050405020304" pitchFamily="18" charset="0"/>
              </a:rPr>
              <a:t>Yardım ve Haklar</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4621" y="665141"/>
            <a:ext cx="12175958" cy="4493538"/>
          </a:xfrm>
          <a:prstGeom prst="rect">
            <a:avLst/>
          </a:prstGeom>
        </p:spPr>
        <p:txBody>
          <a:bodyPr wrap="square">
            <a:spAutoFit/>
          </a:bodyPr>
          <a:lstStyle/>
          <a:p>
            <a:r>
              <a:rPr lang="tr-TR" sz="2600" b="1" dirty="0" smtClean="0">
                <a:latin typeface="Times New Roman" panose="02020603050405020304" pitchFamily="18" charset="0"/>
                <a:cs typeface="Times New Roman" panose="02020603050405020304" pitchFamily="18" charset="0"/>
              </a:rPr>
              <a:t>Doğum </a:t>
            </a:r>
            <a:r>
              <a:rPr lang="tr-TR" sz="2600" b="1" dirty="0">
                <a:latin typeface="Times New Roman" panose="02020603050405020304" pitchFamily="18" charset="0"/>
                <a:cs typeface="Times New Roman" panose="02020603050405020304" pitchFamily="18" charset="0"/>
              </a:rPr>
              <a:t>Yardımı</a:t>
            </a:r>
          </a:p>
          <a:p>
            <a:r>
              <a:rPr lang="tr-TR" sz="2600" dirty="0" smtClean="0">
                <a:latin typeface="Times New Roman" panose="02020603050405020304" pitchFamily="18" charset="0"/>
                <a:cs typeface="Times New Roman" panose="02020603050405020304" pitchFamily="18" charset="0"/>
              </a:rPr>
              <a:t>• Kamu </a:t>
            </a:r>
            <a:r>
              <a:rPr lang="tr-TR" sz="2600" dirty="0">
                <a:latin typeface="Times New Roman" panose="02020603050405020304" pitchFamily="18" charset="0"/>
                <a:cs typeface="Times New Roman" panose="02020603050405020304" pitchFamily="18" charset="0"/>
              </a:rPr>
              <a:t>kurum ve kuruluşlarında istihdam edilen işçilerden, </a:t>
            </a:r>
            <a:r>
              <a:rPr lang="tr-TR" sz="2600" dirty="0" smtClean="0">
                <a:latin typeface="Times New Roman" panose="02020603050405020304" pitchFamily="18" charset="0"/>
                <a:cs typeface="Times New Roman" panose="02020603050405020304" pitchFamily="18" charset="0"/>
              </a:rPr>
              <a:t>kapsamında bulundukları </a:t>
            </a:r>
            <a:r>
              <a:rPr lang="tr-TR" sz="2600" dirty="0">
                <a:latin typeface="Times New Roman" panose="02020603050405020304" pitchFamily="18" charset="0"/>
                <a:cs typeface="Times New Roman" panose="02020603050405020304" pitchFamily="18" charset="0"/>
              </a:rPr>
              <a:t>bireysel iş sözleşmesi veya toplu iş sözleşmesi hükümlerine </a:t>
            </a:r>
            <a:r>
              <a:rPr lang="tr-TR" sz="2600" dirty="0" smtClean="0">
                <a:latin typeface="Times New Roman" panose="02020603050405020304" pitchFamily="18" charset="0"/>
                <a:cs typeface="Times New Roman" panose="02020603050405020304" pitchFamily="18" charset="0"/>
              </a:rPr>
              <a:t>göre işçinin </a:t>
            </a:r>
            <a:r>
              <a:rPr lang="tr-TR" sz="2600" dirty="0">
                <a:latin typeface="Times New Roman" panose="02020603050405020304" pitchFamily="18" charset="0"/>
                <a:cs typeface="Times New Roman" panose="02020603050405020304" pitchFamily="18" charset="0"/>
              </a:rPr>
              <a:t>kendisi veya eşinin doğum yapması nedeniyle işçiye bir ödeme </a:t>
            </a:r>
            <a:r>
              <a:rPr lang="tr-TR" sz="2600" dirty="0" smtClean="0">
                <a:latin typeface="Times New Roman" panose="02020603050405020304" pitchFamily="18" charset="0"/>
                <a:cs typeface="Times New Roman" panose="02020603050405020304" pitchFamily="18" charset="0"/>
              </a:rPr>
              <a:t>yapılması kararlaştırılmış </a:t>
            </a:r>
            <a:r>
              <a:rPr lang="tr-TR" sz="2600" dirty="0">
                <a:latin typeface="Times New Roman" panose="02020603050405020304" pitchFamily="18" charset="0"/>
                <a:cs typeface="Times New Roman" panose="02020603050405020304" pitchFamily="18" charset="0"/>
              </a:rPr>
              <a:t>olanlara, kararlaştırılan tutarın bu madde uyarınca </a:t>
            </a:r>
            <a:r>
              <a:rPr lang="tr-TR" sz="2600" dirty="0" smtClean="0">
                <a:latin typeface="Times New Roman" panose="02020603050405020304" pitchFamily="18" charset="0"/>
                <a:cs typeface="Times New Roman" panose="02020603050405020304" pitchFamily="18" charset="0"/>
              </a:rPr>
              <a:t>yapılacak ödeme </a:t>
            </a:r>
            <a:r>
              <a:rPr lang="tr-TR" sz="2600" dirty="0">
                <a:latin typeface="Times New Roman" panose="02020603050405020304" pitchFamily="18" charset="0"/>
                <a:cs typeface="Times New Roman" panose="02020603050405020304" pitchFamily="18" charset="0"/>
              </a:rPr>
              <a:t>tutarından daha az olması hâlinde sadece aradaki fark </a:t>
            </a:r>
            <a:r>
              <a:rPr lang="tr-TR" sz="2600" dirty="0" smtClean="0">
                <a:latin typeface="Times New Roman" panose="02020603050405020304" pitchFamily="18" charset="0"/>
                <a:cs typeface="Times New Roman" panose="02020603050405020304" pitchFamily="18" charset="0"/>
              </a:rPr>
              <a:t>ödenir.</a:t>
            </a:r>
            <a:endParaRPr lang="tr-TR" sz="2600" dirty="0">
              <a:latin typeface="Times New Roman" panose="02020603050405020304" pitchFamily="18" charset="0"/>
              <a:cs typeface="Times New Roman" panose="02020603050405020304" pitchFamily="18" charset="0"/>
            </a:endParaRPr>
          </a:p>
          <a:p>
            <a:r>
              <a:rPr lang="tr-TR" sz="2600" dirty="0">
                <a:latin typeface="Times New Roman" panose="02020603050405020304" pitchFamily="18" charset="0"/>
                <a:cs typeface="Times New Roman" panose="02020603050405020304" pitchFamily="18" charset="0"/>
              </a:rPr>
              <a:t>Kararlaştırılan tutarın bu maddeye göre yapılacak ödeme tutarından daha </a:t>
            </a:r>
            <a:r>
              <a:rPr lang="tr-TR" sz="2600" dirty="0" smtClean="0">
                <a:latin typeface="Times New Roman" panose="02020603050405020304" pitchFamily="18" charset="0"/>
                <a:cs typeface="Times New Roman" panose="02020603050405020304" pitchFamily="18" charset="0"/>
              </a:rPr>
              <a:t>fazla olması </a:t>
            </a:r>
            <a:r>
              <a:rPr lang="tr-TR" sz="2600" dirty="0">
                <a:latin typeface="Times New Roman" panose="02020603050405020304" pitchFamily="18" charset="0"/>
                <a:cs typeface="Times New Roman" panose="02020603050405020304" pitchFamily="18" charset="0"/>
              </a:rPr>
              <a:t>hâlinde ise bu maddeye göre ödeme </a:t>
            </a:r>
            <a:r>
              <a:rPr lang="tr-TR" sz="2600" dirty="0" smtClean="0">
                <a:latin typeface="Times New Roman" panose="02020603050405020304" pitchFamily="18" charset="0"/>
                <a:cs typeface="Times New Roman" panose="02020603050405020304" pitchFamily="18" charset="0"/>
              </a:rPr>
              <a:t>yapılmaz.</a:t>
            </a:r>
            <a:endParaRPr lang="tr-TR" sz="2600" dirty="0">
              <a:latin typeface="Times New Roman" panose="02020603050405020304" pitchFamily="18" charset="0"/>
              <a:cs typeface="Times New Roman" panose="02020603050405020304" pitchFamily="18" charset="0"/>
            </a:endParaRPr>
          </a:p>
          <a:p>
            <a:r>
              <a:rPr lang="tr-TR" sz="2600" dirty="0" smtClean="0">
                <a:latin typeface="Times New Roman" panose="02020603050405020304" pitchFamily="18" charset="0"/>
                <a:cs typeface="Times New Roman" panose="02020603050405020304" pitchFamily="18" charset="0"/>
              </a:rPr>
              <a:t>• Kamu </a:t>
            </a:r>
            <a:r>
              <a:rPr lang="tr-TR" sz="2600" dirty="0">
                <a:latin typeface="Times New Roman" panose="02020603050405020304" pitchFamily="18" charset="0"/>
                <a:cs typeface="Times New Roman" panose="02020603050405020304" pitchFamily="18" charset="0"/>
              </a:rPr>
              <a:t>kurum ve kuruluşlarında istihdam edilen personele, doğum yardımı </a:t>
            </a:r>
            <a:r>
              <a:rPr lang="tr-TR" sz="2600" dirty="0" smtClean="0">
                <a:latin typeface="Times New Roman" panose="02020603050405020304" pitchFamily="18" charset="0"/>
                <a:cs typeface="Times New Roman" panose="02020603050405020304" pitchFamily="18" charset="0"/>
              </a:rPr>
              <a:t>ödeneği veya </a:t>
            </a:r>
            <a:r>
              <a:rPr lang="tr-TR" sz="2600" dirty="0">
                <a:latin typeface="Times New Roman" panose="02020603050405020304" pitchFamily="18" charset="0"/>
                <a:cs typeface="Times New Roman" panose="02020603050405020304" pitchFamily="18" charset="0"/>
              </a:rPr>
              <a:t>başka bir ad altında aynı amaçla ilgili mevzuatta öngörülen </a:t>
            </a:r>
            <a:r>
              <a:rPr lang="tr-TR" sz="2600" dirty="0" smtClean="0">
                <a:latin typeface="Times New Roman" panose="02020603050405020304" pitchFamily="18" charset="0"/>
                <a:cs typeface="Times New Roman" panose="02020603050405020304" pitchFamily="18" charset="0"/>
              </a:rPr>
              <a:t>ödemeler yapılmaz.</a:t>
            </a:r>
            <a:endParaRPr lang="tr-TR" sz="2600" dirty="0">
              <a:latin typeface="Times New Roman" panose="02020603050405020304" pitchFamily="18" charset="0"/>
              <a:cs typeface="Times New Roman" panose="02020603050405020304" pitchFamily="18" charset="0"/>
            </a:endParaRPr>
          </a:p>
          <a:p>
            <a:r>
              <a:rPr lang="tr-TR" sz="2600" dirty="0" smtClean="0">
                <a:latin typeface="Times New Roman" panose="02020603050405020304" pitchFamily="18" charset="0"/>
                <a:cs typeface="Times New Roman" panose="02020603050405020304" pitchFamily="18" charset="0"/>
              </a:rPr>
              <a:t>• Doğum </a:t>
            </a:r>
            <a:r>
              <a:rPr lang="tr-TR" sz="2600" dirty="0">
                <a:latin typeface="Times New Roman" panose="02020603050405020304" pitchFamily="18" charset="0"/>
                <a:cs typeface="Times New Roman" panose="02020603050405020304" pitchFamily="18" charset="0"/>
              </a:rPr>
              <a:t>yardımı, hiçbir vergi ve kesintiye tabi tutulmaksızın ödenir </a:t>
            </a:r>
            <a:r>
              <a:rPr lang="tr-TR" sz="2600" dirty="0" smtClean="0">
                <a:latin typeface="Times New Roman" panose="02020603050405020304" pitchFamily="18" charset="0"/>
                <a:cs typeface="Times New Roman" panose="02020603050405020304" pitchFamily="18" charset="0"/>
              </a:rPr>
              <a:t>ve haczedilemez.</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2350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78903"/>
            <a:ext cx="12175958" cy="75736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Sosyal </a:t>
            </a:r>
            <a:r>
              <a:rPr lang="tr-TR" sz="4000" b="1" dirty="0">
                <a:solidFill>
                  <a:schemeClr val="bg1"/>
                </a:solidFill>
                <a:latin typeface="Times New Roman" panose="02020603050405020304" pitchFamily="18" charset="0"/>
                <a:cs typeface="Times New Roman" panose="02020603050405020304" pitchFamily="18" charset="0"/>
              </a:rPr>
              <a:t>Yardım ve Haklar</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84621" y="665141"/>
            <a:ext cx="12175958" cy="4708981"/>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Ölüm </a:t>
            </a:r>
            <a:r>
              <a:rPr lang="tr-TR" sz="2000" b="1" dirty="0">
                <a:latin typeface="Times New Roman" panose="02020603050405020304" pitchFamily="18" charset="0"/>
                <a:cs typeface="Times New Roman" panose="02020603050405020304" pitchFamily="18" charset="0"/>
              </a:rPr>
              <a:t>Yardımı :(657 Sayılı Kanun </a:t>
            </a:r>
            <a:r>
              <a:rPr lang="tr-TR" sz="2000" b="1" dirty="0" smtClean="0">
                <a:latin typeface="Times New Roman" panose="02020603050405020304" pitchFamily="18" charset="0"/>
                <a:cs typeface="Times New Roman" panose="02020603050405020304" pitchFamily="18" charset="0"/>
              </a:rPr>
              <a:t>208’inci </a:t>
            </a:r>
            <a:r>
              <a:rPr lang="tr-TR" sz="2000" b="1" dirty="0">
                <a:latin typeface="Times New Roman" panose="02020603050405020304" pitchFamily="18" charset="0"/>
                <a:cs typeface="Times New Roman" panose="02020603050405020304" pitchFamily="18" charset="0"/>
              </a:rPr>
              <a:t>Maddesi</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Devlet </a:t>
            </a:r>
            <a:r>
              <a:rPr lang="tr-TR" sz="2000" dirty="0">
                <a:latin typeface="Times New Roman" panose="02020603050405020304" pitchFamily="18" charset="0"/>
                <a:cs typeface="Times New Roman" panose="02020603050405020304" pitchFamily="18" charset="0"/>
              </a:rPr>
              <a:t>memurlarından memur olmayan eşi ve aile yardımına müstahak </a:t>
            </a:r>
            <a:r>
              <a:rPr lang="tr-TR" sz="2000" dirty="0" smtClean="0">
                <a:latin typeface="Times New Roman" panose="02020603050405020304" pitchFamily="18" charset="0"/>
                <a:cs typeface="Times New Roman" panose="02020603050405020304" pitchFamily="18" charset="0"/>
              </a:rPr>
              <a:t>çocuğu ölenlere</a:t>
            </a:r>
            <a:r>
              <a:rPr lang="tr-TR" sz="2000" dirty="0">
                <a:latin typeface="Times New Roman" panose="02020603050405020304" pitchFamily="18" charset="0"/>
                <a:cs typeface="Times New Roman" panose="02020603050405020304" pitchFamily="18" charset="0"/>
              </a:rPr>
              <a:t>, en yüksek Devlet memuru aylık ve ek göstergesinin aylık </a:t>
            </a:r>
            <a:r>
              <a:rPr lang="tr-TR" sz="2000" dirty="0" smtClean="0">
                <a:latin typeface="Times New Roman" panose="02020603050405020304" pitchFamily="18" charset="0"/>
                <a:cs typeface="Times New Roman" panose="02020603050405020304" pitchFamily="18" charset="0"/>
              </a:rPr>
              <a:t>katsayısıyla çarpımı </a:t>
            </a:r>
            <a:r>
              <a:rPr lang="tr-TR" sz="2000" dirty="0">
                <a:latin typeface="Times New Roman" panose="02020603050405020304" pitchFamily="18" charset="0"/>
                <a:cs typeface="Times New Roman" panose="02020603050405020304" pitchFamily="18" charset="0"/>
              </a:rPr>
              <a:t>sonucu bulunacak rakamın 1 katı tutarında ölüm yardımı ödenir </a:t>
            </a:r>
            <a:r>
              <a:rPr lang="tr-TR" sz="2000" dirty="0" smtClean="0">
                <a:latin typeface="Times New Roman" panose="02020603050405020304" pitchFamily="18" charset="0"/>
                <a:cs typeface="Times New Roman" panose="02020603050405020304" pitchFamily="18" charset="0"/>
              </a:rPr>
              <a:t>Normal süresinde </a:t>
            </a:r>
            <a:r>
              <a:rPr lang="tr-TR" sz="2000" dirty="0">
                <a:latin typeface="Times New Roman" panose="02020603050405020304" pitchFamily="18" charset="0"/>
                <a:cs typeface="Times New Roman" panose="02020603050405020304" pitchFamily="18" charset="0"/>
              </a:rPr>
              <a:t>ölü doğan çocuklar için de bu yardım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Memurun </a:t>
            </a:r>
            <a:r>
              <a:rPr lang="tr-TR" sz="2000" dirty="0">
                <a:latin typeface="Times New Roman" panose="02020603050405020304" pitchFamily="18" charset="0"/>
                <a:cs typeface="Times New Roman" panose="02020603050405020304" pitchFamily="18" charset="0"/>
              </a:rPr>
              <a:t>kendisinin ölümünde ise, sağlığında bildiri ile gösterdiği kişiye, </a:t>
            </a:r>
            <a:r>
              <a:rPr lang="tr-TR" sz="2000" dirty="0" smtClean="0">
                <a:latin typeface="Times New Roman" panose="02020603050405020304" pitchFamily="18" charset="0"/>
                <a:cs typeface="Times New Roman" panose="02020603050405020304" pitchFamily="18" charset="0"/>
              </a:rPr>
              <a:t>bildiri yoksa </a:t>
            </a:r>
            <a:r>
              <a:rPr lang="tr-TR" sz="2000" dirty="0">
                <a:latin typeface="Times New Roman" panose="02020603050405020304" pitchFamily="18" charset="0"/>
                <a:cs typeface="Times New Roman" panose="02020603050405020304" pitchFamily="18" charset="0"/>
              </a:rPr>
              <a:t>eşine ve çocuklarına, bunlar yoksa ana ve babasına, bunlarda </a:t>
            </a:r>
            <a:r>
              <a:rPr lang="tr-TR" sz="2000" dirty="0" smtClean="0">
                <a:latin typeface="Times New Roman" panose="02020603050405020304" pitchFamily="18" charset="0"/>
                <a:cs typeface="Times New Roman" panose="02020603050405020304" pitchFamily="18" charset="0"/>
              </a:rPr>
              <a:t>yoksa kardeşlerine </a:t>
            </a:r>
            <a:r>
              <a:rPr lang="tr-TR" sz="2000" dirty="0">
                <a:latin typeface="Times New Roman" panose="02020603050405020304" pitchFamily="18" charset="0"/>
                <a:cs typeface="Times New Roman" panose="02020603050405020304" pitchFamily="18" charset="0"/>
              </a:rPr>
              <a:t>en yüksek Devlet memuru aylık ve ek göstergesinin aylık </a:t>
            </a:r>
            <a:r>
              <a:rPr lang="tr-TR" sz="2000" dirty="0" smtClean="0">
                <a:latin typeface="Times New Roman" panose="02020603050405020304" pitchFamily="18" charset="0"/>
                <a:cs typeface="Times New Roman" panose="02020603050405020304" pitchFamily="18" charset="0"/>
              </a:rPr>
              <a:t>katsayısıyla çarpımı </a:t>
            </a:r>
            <a:r>
              <a:rPr lang="tr-TR" sz="2000" dirty="0">
                <a:latin typeface="Times New Roman" panose="02020603050405020304" pitchFamily="18" charset="0"/>
                <a:cs typeface="Times New Roman" panose="02020603050405020304" pitchFamily="18" charset="0"/>
              </a:rPr>
              <a:t>sonucu bulunacak rakamın 2 katı tutarında ölüm yardımı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Danıştay’ın 21.05.1973 </a:t>
            </a:r>
            <a:r>
              <a:rPr lang="tr-TR" sz="2000" dirty="0">
                <a:latin typeface="Times New Roman" panose="02020603050405020304" pitchFamily="18" charset="0"/>
                <a:cs typeface="Times New Roman" panose="02020603050405020304" pitchFamily="18" charset="0"/>
              </a:rPr>
              <a:t>tarih ve </a:t>
            </a:r>
            <a:r>
              <a:rPr lang="tr-TR" sz="2000" dirty="0" smtClean="0">
                <a:latin typeface="Times New Roman" panose="02020603050405020304" pitchFamily="18" charset="0"/>
                <a:cs typeface="Times New Roman" panose="02020603050405020304" pitchFamily="18" charset="0"/>
              </a:rPr>
              <a:t>3671/29 </a:t>
            </a:r>
            <a:r>
              <a:rPr lang="tr-TR" sz="2000" dirty="0">
                <a:latin typeface="Times New Roman" panose="02020603050405020304" pitchFamily="18" charset="0"/>
                <a:cs typeface="Times New Roman" panose="02020603050405020304" pitchFamily="18" charset="0"/>
              </a:rPr>
              <a:t>sayılı kararı ve Sayıştay </a:t>
            </a:r>
            <a:r>
              <a:rPr lang="tr-TR" sz="2000" dirty="0" smtClean="0">
                <a:latin typeface="Times New Roman" panose="02020603050405020304" pitchFamily="18" charset="0"/>
                <a:cs typeface="Times New Roman" panose="02020603050405020304" pitchFamily="18" charset="0"/>
              </a:rPr>
              <a:t>Genel Kurulunun 05.04.1979 </a:t>
            </a:r>
            <a:r>
              <a:rPr lang="tr-TR" sz="2000" dirty="0">
                <a:latin typeface="Times New Roman" panose="02020603050405020304" pitchFamily="18" charset="0"/>
                <a:cs typeface="Times New Roman" panose="02020603050405020304" pitchFamily="18" charset="0"/>
              </a:rPr>
              <a:t>tarih ve </a:t>
            </a:r>
            <a:r>
              <a:rPr lang="tr-TR" sz="2000" dirty="0" smtClean="0">
                <a:latin typeface="Times New Roman" panose="02020603050405020304" pitchFamily="18" charset="0"/>
                <a:cs typeface="Times New Roman" panose="02020603050405020304" pitchFamily="18" charset="0"/>
              </a:rPr>
              <a:t>E:1979/2 </a:t>
            </a:r>
            <a:r>
              <a:rPr lang="tr-TR" sz="2000" dirty="0">
                <a:latin typeface="Times New Roman" panose="02020603050405020304" pitchFamily="18" charset="0"/>
                <a:cs typeface="Times New Roman" panose="02020603050405020304" pitchFamily="18" charset="0"/>
              </a:rPr>
              <a:t>ve </a:t>
            </a:r>
            <a:r>
              <a:rPr lang="tr-TR" sz="2000" dirty="0" smtClean="0">
                <a:latin typeface="Times New Roman" panose="02020603050405020304" pitchFamily="18" charset="0"/>
                <a:cs typeface="Times New Roman" panose="02020603050405020304" pitchFamily="18" charset="0"/>
              </a:rPr>
              <a:t>K:3986/1 </a:t>
            </a:r>
            <a:r>
              <a:rPr lang="tr-TR" sz="2000" dirty="0">
                <a:latin typeface="Times New Roman" panose="02020603050405020304" pitchFamily="18" charset="0"/>
                <a:cs typeface="Times New Roman" panose="02020603050405020304" pitchFamily="18" charset="0"/>
              </a:rPr>
              <a:t>kararı gereği miadında </a:t>
            </a:r>
            <a:r>
              <a:rPr lang="tr-TR" sz="2000" dirty="0" smtClean="0">
                <a:latin typeface="Times New Roman" panose="02020603050405020304" pitchFamily="18" charset="0"/>
                <a:cs typeface="Times New Roman" panose="02020603050405020304" pitchFamily="18" charset="0"/>
              </a:rPr>
              <a:t>(180-300) </a:t>
            </a:r>
            <a:r>
              <a:rPr lang="tr-TR" sz="2000" dirty="0">
                <a:latin typeface="Times New Roman" panose="02020603050405020304" pitchFamily="18" charset="0"/>
                <a:cs typeface="Times New Roman" panose="02020603050405020304" pitchFamily="18" charset="0"/>
              </a:rPr>
              <a:t>ölü doğan çocuklar içinde bu yardım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Bir </a:t>
            </a:r>
            <a:r>
              <a:rPr lang="tr-TR" sz="2000" dirty="0">
                <a:latin typeface="Times New Roman" panose="02020603050405020304" pitchFamily="18" charset="0"/>
                <a:cs typeface="Times New Roman" panose="02020603050405020304" pitchFamily="18" charset="0"/>
              </a:rPr>
              <a:t>batında birden fazla çocuk dünyaya gelir ve bunlardan 1 den fazlası ölürse </a:t>
            </a:r>
            <a:r>
              <a:rPr lang="tr-TR" sz="2000" dirty="0" smtClean="0">
                <a:latin typeface="Times New Roman" panose="02020603050405020304" pitchFamily="18" charset="0"/>
                <a:cs typeface="Times New Roman" panose="02020603050405020304" pitchFamily="18" charset="0"/>
              </a:rPr>
              <a:t>her biri </a:t>
            </a:r>
            <a:r>
              <a:rPr lang="tr-TR" sz="2000" dirty="0">
                <a:latin typeface="Times New Roman" panose="02020603050405020304" pitchFamily="18" charset="0"/>
                <a:cs typeface="Times New Roman" panose="02020603050405020304" pitchFamily="18" charset="0"/>
              </a:rPr>
              <a:t>için ayrı ayrı ölüm yardımı ödeneği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Evlat </a:t>
            </a:r>
            <a:r>
              <a:rPr lang="tr-TR" sz="2000" dirty="0">
                <a:latin typeface="Times New Roman" panose="02020603050405020304" pitchFamily="18" charset="0"/>
                <a:cs typeface="Times New Roman" panose="02020603050405020304" pitchFamily="18" charset="0"/>
              </a:rPr>
              <a:t>edinilen çocuğun ölümünde de ölüm yardımı ödeneği </a:t>
            </a:r>
            <a:r>
              <a:rPr lang="tr-TR" sz="2000" dirty="0" smtClean="0">
                <a:latin typeface="Times New Roman" panose="02020603050405020304" pitchFamily="18" charset="0"/>
                <a:cs typeface="Times New Roman" panose="02020603050405020304" pitchFamily="18" charset="0"/>
              </a:rPr>
              <a:t>ödenir.</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Hiçbir </a:t>
            </a:r>
            <a:r>
              <a:rPr lang="tr-TR" sz="2000" dirty="0">
                <a:latin typeface="Times New Roman" panose="02020603050405020304" pitchFamily="18" charset="0"/>
                <a:cs typeface="Times New Roman" panose="02020603050405020304" pitchFamily="18" charset="0"/>
              </a:rPr>
              <a:t>vergi ve kesintiye tabi değildir Bu yardım borç için </a:t>
            </a:r>
            <a:r>
              <a:rPr lang="tr-TR" sz="2000" dirty="0" smtClean="0">
                <a:latin typeface="Times New Roman" panose="02020603050405020304" pitchFamily="18" charset="0"/>
                <a:cs typeface="Times New Roman" panose="02020603050405020304" pitchFamily="18" charset="0"/>
              </a:rPr>
              <a:t>haczedilemez.</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Hesaplanışı   1 </a:t>
            </a:r>
            <a:r>
              <a:rPr lang="tr-TR" sz="2000" dirty="0">
                <a:latin typeface="Times New Roman" panose="02020603050405020304" pitchFamily="18" charset="0"/>
                <a:cs typeface="Times New Roman" panose="02020603050405020304" pitchFamily="18" charset="0"/>
              </a:rPr>
              <a:t>Memurun vefatı= 9500 x </a:t>
            </a:r>
            <a:r>
              <a:rPr lang="tr-TR" sz="2000" dirty="0" smtClean="0">
                <a:latin typeface="Times New Roman" panose="02020603050405020304" pitchFamily="18" charset="0"/>
                <a:cs typeface="Times New Roman" panose="02020603050405020304" pitchFamily="18" charset="0"/>
              </a:rPr>
              <a:t>0,235445 x 2= 4.473,45TL</a:t>
            </a:r>
            <a:endParaRPr lang="tr-TR" sz="20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2 </a:t>
            </a:r>
            <a:r>
              <a:rPr lang="tr-TR" sz="2000" dirty="0">
                <a:latin typeface="Times New Roman" panose="02020603050405020304" pitchFamily="18" charset="0"/>
                <a:cs typeface="Times New Roman" panose="02020603050405020304" pitchFamily="18" charset="0"/>
              </a:rPr>
              <a:t>Aile Fertlerinin Vefatı 9500 x </a:t>
            </a:r>
            <a:r>
              <a:rPr lang="tr-TR" sz="2000" dirty="0" smtClean="0">
                <a:latin typeface="Times New Roman" panose="02020603050405020304" pitchFamily="18" charset="0"/>
                <a:cs typeface="Times New Roman" panose="02020603050405020304" pitchFamily="18" charset="0"/>
              </a:rPr>
              <a:t>0,235445=2.236,72TL</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294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843393"/>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1.1-Katsayılar (657 Sayılı Kanunun 154’üncü Maddesi)</a:t>
            </a:r>
            <a:endParaRPr lang="en-TR" sz="4000" b="1" dirty="0">
              <a:solidFill>
                <a:schemeClr val="bg1"/>
              </a:solidFill>
              <a:latin typeface="Times New Roman" panose="02020603050405020304" pitchFamily="18" charset="0"/>
              <a:cs typeface="Times New Roman" panose="02020603050405020304" pitchFamily="18" charset="0"/>
            </a:endParaRPr>
          </a:p>
          <a:p>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1" y="843394"/>
            <a:ext cx="11714334" cy="4401205"/>
          </a:xfrm>
          <a:prstGeom prst="rect">
            <a:avLst/>
          </a:prstGeom>
        </p:spPr>
        <p:txBody>
          <a:bodyPr wrap="square">
            <a:spAutoFit/>
          </a:bodyPr>
          <a:lstStyle/>
          <a:p>
            <a:pPr algn="just"/>
            <a:r>
              <a:rPr lang="tr-TR" sz="4000" dirty="0" smtClean="0">
                <a:solidFill>
                  <a:srgbClr val="000000"/>
                </a:solidFill>
                <a:latin typeface="Times New Roman" panose="02020603050405020304" pitchFamily="18" charset="0"/>
                <a:cs typeface="Times New Roman" panose="02020603050405020304" pitchFamily="18" charset="0"/>
              </a:rPr>
              <a:t>Memur maaşlarını hesaplamak için 3 farklı katsayı kullanılmaktadır. Bunlar </a:t>
            </a:r>
            <a:r>
              <a:rPr lang="tr-TR" sz="4000" b="1" dirty="0" smtClean="0">
                <a:solidFill>
                  <a:srgbClr val="000000"/>
                </a:solidFill>
                <a:latin typeface="Times New Roman" panose="02020603050405020304" pitchFamily="18" charset="0"/>
                <a:cs typeface="Times New Roman" panose="02020603050405020304" pitchFamily="18" charset="0"/>
              </a:rPr>
              <a:t>aylık </a:t>
            </a:r>
            <a:r>
              <a:rPr lang="tr-TR" sz="4000" dirty="0" smtClean="0">
                <a:solidFill>
                  <a:srgbClr val="000000"/>
                </a:solidFill>
                <a:latin typeface="Times New Roman" panose="02020603050405020304" pitchFamily="18" charset="0"/>
                <a:cs typeface="Times New Roman" panose="02020603050405020304" pitchFamily="18" charset="0"/>
              </a:rPr>
              <a:t>katsayısı, </a:t>
            </a:r>
            <a:r>
              <a:rPr lang="tr-TR" sz="4000" b="1" dirty="0" smtClean="0">
                <a:solidFill>
                  <a:srgbClr val="000000"/>
                </a:solidFill>
                <a:latin typeface="Times New Roman" panose="02020603050405020304" pitchFamily="18" charset="0"/>
                <a:cs typeface="Times New Roman" panose="02020603050405020304" pitchFamily="18" charset="0"/>
              </a:rPr>
              <a:t>taban aylık </a:t>
            </a:r>
            <a:r>
              <a:rPr lang="tr-TR" sz="4000" dirty="0" smtClean="0">
                <a:solidFill>
                  <a:srgbClr val="000000"/>
                </a:solidFill>
                <a:latin typeface="Times New Roman" panose="02020603050405020304" pitchFamily="18" charset="0"/>
                <a:cs typeface="Times New Roman" panose="02020603050405020304" pitchFamily="18" charset="0"/>
              </a:rPr>
              <a:t>katsayısı ve </a:t>
            </a:r>
            <a:r>
              <a:rPr lang="tr-TR" sz="4000" b="1" dirty="0" smtClean="0">
                <a:solidFill>
                  <a:srgbClr val="000000"/>
                </a:solidFill>
                <a:latin typeface="Times New Roman" panose="02020603050405020304" pitchFamily="18" charset="0"/>
                <a:cs typeface="Times New Roman" panose="02020603050405020304" pitchFamily="18" charset="0"/>
              </a:rPr>
              <a:t>yan ödeme </a:t>
            </a:r>
            <a:r>
              <a:rPr lang="tr-TR" sz="4000" dirty="0" smtClean="0">
                <a:solidFill>
                  <a:srgbClr val="000000"/>
                </a:solidFill>
                <a:latin typeface="Times New Roman" panose="02020603050405020304" pitchFamily="18" charset="0"/>
                <a:cs typeface="Times New Roman" panose="02020603050405020304" pitchFamily="18" charset="0"/>
              </a:rPr>
              <a:t>katsayısıdır.</a:t>
            </a:r>
            <a:endParaRPr lang="tr-TR" sz="4000" dirty="0">
              <a:solidFill>
                <a:srgbClr val="000000"/>
              </a:solidFill>
              <a:latin typeface="Times New Roman" panose="02020603050405020304" pitchFamily="18" charset="0"/>
              <a:cs typeface="Times New Roman" panose="02020603050405020304" pitchFamily="18" charset="0"/>
            </a:endParaRPr>
          </a:p>
          <a:p>
            <a:pPr algn="just"/>
            <a:r>
              <a:rPr lang="tr-TR" sz="4000" b="1" dirty="0" smtClean="0">
                <a:solidFill>
                  <a:srgbClr val="000000"/>
                </a:solidFill>
                <a:latin typeface="Times New Roman" panose="02020603050405020304" pitchFamily="18" charset="0"/>
                <a:cs typeface="Times New Roman" panose="02020603050405020304" pitchFamily="18" charset="0"/>
              </a:rPr>
              <a:t>Taban aylık </a:t>
            </a:r>
            <a:r>
              <a:rPr lang="tr-TR" sz="4000" dirty="0" smtClean="0">
                <a:solidFill>
                  <a:srgbClr val="000000"/>
                </a:solidFill>
                <a:latin typeface="Times New Roman" panose="02020603050405020304" pitchFamily="18" charset="0"/>
                <a:cs typeface="Times New Roman" panose="02020603050405020304" pitchFamily="18" charset="0"/>
              </a:rPr>
              <a:t>katsayısı taban aylığının, </a:t>
            </a:r>
            <a:r>
              <a:rPr lang="tr-TR" sz="4000" b="1" dirty="0" smtClean="0">
                <a:solidFill>
                  <a:srgbClr val="000000"/>
                </a:solidFill>
                <a:latin typeface="Times New Roman" panose="02020603050405020304" pitchFamily="18" charset="0"/>
                <a:cs typeface="Times New Roman" panose="02020603050405020304" pitchFamily="18" charset="0"/>
              </a:rPr>
              <a:t>yan ödeme </a:t>
            </a:r>
            <a:r>
              <a:rPr lang="tr-TR" sz="4000" dirty="0" smtClean="0">
                <a:solidFill>
                  <a:srgbClr val="000000"/>
                </a:solidFill>
                <a:latin typeface="Times New Roman" panose="02020603050405020304" pitchFamily="18" charset="0"/>
                <a:cs typeface="Times New Roman" panose="02020603050405020304" pitchFamily="18" charset="0"/>
              </a:rPr>
              <a:t>katsayısı ise zamların (yan ödemelerin) hesaplanmasında kullanılır. Bunun dışındaki maaş unsurlarının hesabında </a:t>
            </a:r>
            <a:r>
              <a:rPr lang="tr-TR" sz="4000" b="1" dirty="0" smtClean="0">
                <a:solidFill>
                  <a:srgbClr val="000000"/>
                </a:solidFill>
                <a:latin typeface="Times New Roman" panose="02020603050405020304" pitchFamily="18" charset="0"/>
                <a:cs typeface="Times New Roman" panose="02020603050405020304" pitchFamily="18" charset="0"/>
              </a:rPr>
              <a:t>aylık</a:t>
            </a:r>
            <a:r>
              <a:rPr lang="tr-TR" sz="4000" dirty="0" smtClean="0">
                <a:solidFill>
                  <a:srgbClr val="000000"/>
                </a:solidFill>
                <a:latin typeface="Times New Roman" panose="02020603050405020304" pitchFamily="18" charset="0"/>
                <a:cs typeface="Times New Roman" panose="02020603050405020304" pitchFamily="18" charset="0"/>
              </a:rPr>
              <a:t> katsayısı kullanılır</a:t>
            </a:r>
            <a:r>
              <a:rPr lang="tr-TR" sz="4000" dirty="0">
                <a:solidFill>
                  <a:srgbClr val="000000"/>
                </a:solidFill>
                <a:latin typeface="Times New Roman" panose="02020603050405020304" pitchFamily="18" charset="0"/>
                <a:cs typeface="Times New Roman" panose="02020603050405020304" pitchFamily="18" charset="0"/>
              </a:rPr>
              <a:t>.</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8618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84621" y="0"/>
            <a:ext cx="12175958" cy="8696738"/>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Sosyal </a:t>
            </a:r>
            <a:r>
              <a:rPr lang="tr-TR" sz="4000" b="1" dirty="0">
                <a:solidFill>
                  <a:schemeClr val="bg1"/>
                </a:solidFill>
                <a:latin typeface="Times New Roman" panose="02020603050405020304" pitchFamily="18" charset="0"/>
                <a:cs typeface="Times New Roman" panose="02020603050405020304" pitchFamily="18" charset="0"/>
              </a:rPr>
              <a:t>Yardım ve Haklar</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3" name="Dikdörtgen 2"/>
          <p:cNvSpPr/>
          <p:nvPr/>
        </p:nvSpPr>
        <p:spPr>
          <a:xfrm>
            <a:off x="16042" y="665141"/>
            <a:ext cx="12175958" cy="6186309"/>
          </a:xfrm>
          <a:prstGeom prst="rect">
            <a:avLst/>
          </a:prstGeom>
        </p:spPr>
        <p:txBody>
          <a:bodyPr wrap="square">
            <a:spAutoFit/>
          </a:bodyPr>
          <a:lstStyle/>
          <a:p>
            <a:pPr algn="just"/>
            <a:r>
              <a:rPr lang="tr-TR" sz="2200" b="1" dirty="0" smtClean="0">
                <a:latin typeface="Times New Roman" panose="02020603050405020304" pitchFamily="18" charset="0"/>
                <a:cs typeface="Times New Roman" panose="02020603050405020304" pitchFamily="18" charset="0"/>
              </a:rPr>
              <a:t>Cenaze </a:t>
            </a:r>
            <a:r>
              <a:rPr lang="tr-TR" sz="2200" b="1" dirty="0">
                <a:latin typeface="Times New Roman" panose="02020603050405020304" pitchFamily="18" charset="0"/>
                <a:cs typeface="Times New Roman" panose="02020603050405020304" pitchFamily="18" charset="0"/>
              </a:rPr>
              <a:t>Giderleri :(657 Sayılı Kanun </a:t>
            </a:r>
            <a:r>
              <a:rPr lang="tr-TR" sz="2200" b="1" dirty="0" smtClean="0">
                <a:latin typeface="Times New Roman" panose="02020603050405020304" pitchFamily="18" charset="0"/>
                <a:cs typeface="Times New Roman" panose="02020603050405020304" pitchFamily="18" charset="0"/>
              </a:rPr>
              <a:t>210’uncu </a:t>
            </a:r>
            <a:r>
              <a:rPr lang="tr-TR" sz="2200" b="1" dirty="0">
                <a:latin typeface="Times New Roman" panose="02020603050405020304" pitchFamily="18" charset="0"/>
                <a:cs typeface="Times New Roman" panose="02020603050405020304" pitchFamily="18" charset="0"/>
              </a:rPr>
              <a:t>Maddesi)</a:t>
            </a:r>
          </a:p>
          <a:p>
            <a:pPr algn="just"/>
            <a:r>
              <a:rPr lang="tr-TR" sz="2200" dirty="0" smtClean="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Devlet memurlarının ölümü halinde cenaze giderleri (cenazenin başka </a:t>
            </a:r>
            <a:r>
              <a:rPr lang="tr-TR" sz="2200" dirty="0" smtClean="0">
                <a:latin typeface="Times New Roman" panose="02020603050405020304" pitchFamily="18" charset="0"/>
                <a:cs typeface="Times New Roman" panose="02020603050405020304" pitchFamily="18" charset="0"/>
              </a:rPr>
              <a:t>yere nakil </a:t>
            </a:r>
            <a:r>
              <a:rPr lang="tr-TR" sz="2200" dirty="0">
                <a:latin typeface="Times New Roman" panose="02020603050405020304" pitchFamily="18" charset="0"/>
                <a:cs typeface="Times New Roman" panose="02020603050405020304" pitchFamily="18" charset="0"/>
              </a:rPr>
              <a:t>dahil) kurumlarınca ödenir Sürekli veya geçici görevle veyahut 78 </a:t>
            </a:r>
            <a:r>
              <a:rPr lang="tr-TR" sz="2200" dirty="0" smtClean="0">
                <a:latin typeface="Times New Roman" panose="02020603050405020304" pitchFamily="18" charset="0"/>
                <a:cs typeface="Times New Roman" panose="02020603050405020304" pitchFamily="18" charset="0"/>
              </a:rPr>
              <a:t>inci maddeye </a:t>
            </a:r>
            <a:r>
              <a:rPr lang="tr-TR" sz="2200" dirty="0">
                <a:latin typeface="Times New Roman" panose="02020603050405020304" pitchFamily="18" charset="0"/>
                <a:cs typeface="Times New Roman" panose="02020603050405020304" pitchFamily="18" charset="0"/>
              </a:rPr>
              <a:t>göre yurt dışında bulunan Devlet memurlarından ölenlerin ve </a:t>
            </a:r>
            <a:r>
              <a:rPr lang="tr-TR" sz="2200" dirty="0" smtClean="0">
                <a:latin typeface="Times New Roman" panose="02020603050405020304" pitchFamily="18" charset="0"/>
                <a:cs typeface="Times New Roman" panose="02020603050405020304" pitchFamily="18" charset="0"/>
              </a:rPr>
              <a:t>yurt dışında </a:t>
            </a:r>
            <a:r>
              <a:rPr lang="tr-TR" sz="2200" dirty="0">
                <a:latin typeface="Times New Roman" panose="02020603050405020304" pitchFamily="18" charset="0"/>
                <a:cs typeface="Times New Roman" panose="02020603050405020304" pitchFamily="18" charset="0"/>
              </a:rPr>
              <a:t>sürekli görevlerde bulunanların eşleri, bakmakla yükümlü </a:t>
            </a:r>
            <a:r>
              <a:rPr lang="tr-TR" sz="2200" dirty="0" smtClean="0">
                <a:latin typeface="Times New Roman" panose="02020603050405020304" pitchFamily="18" charset="0"/>
                <a:cs typeface="Times New Roman" panose="02020603050405020304" pitchFamily="18" charset="0"/>
              </a:rPr>
              <a:t>oldukları ana</a:t>
            </a:r>
            <a:r>
              <a:rPr lang="tr-TR" sz="2200" dirty="0">
                <a:latin typeface="Times New Roman" panose="02020603050405020304" pitchFamily="18" charset="0"/>
                <a:cs typeface="Times New Roman" panose="02020603050405020304" pitchFamily="18" charset="0"/>
              </a:rPr>
              <a:t>, baba ve çocuklarının cenazelerini yurda getirmek için yapılması zorunlu</a:t>
            </a:r>
          </a:p>
          <a:p>
            <a:pPr algn="just"/>
            <a:r>
              <a:rPr lang="tr-TR" sz="2200" dirty="0">
                <a:latin typeface="Times New Roman" panose="02020603050405020304" pitchFamily="18" charset="0"/>
                <a:cs typeface="Times New Roman" panose="02020603050405020304" pitchFamily="18" charset="0"/>
              </a:rPr>
              <a:t>olan giderler kurumlarınca </a:t>
            </a:r>
            <a:r>
              <a:rPr lang="tr-TR" sz="2200" dirty="0" smtClean="0">
                <a:latin typeface="Times New Roman" panose="02020603050405020304" pitchFamily="18" charset="0"/>
                <a:cs typeface="Times New Roman" panose="02020603050405020304" pitchFamily="18" charset="0"/>
              </a:rPr>
              <a:t>karşılanır.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209 </a:t>
            </a:r>
            <a:r>
              <a:rPr lang="tr-TR" sz="2200" dirty="0">
                <a:latin typeface="Times New Roman" panose="02020603050405020304" pitchFamily="18" charset="0"/>
                <a:cs typeface="Times New Roman" panose="02020603050405020304" pitchFamily="18" charset="0"/>
              </a:rPr>
              <a:t>uncu madde ile bu madde hükümleri Maliye ve Sağlık ve Sosyal </a:t>
            </a:r>
            <a:r>
              <a:rPr lang="tr-TR" sz="2200" dirty="0" smtClean="0">
                <a:latin typeface="Times New Roman" panose="02020603050405020304" pitchFamily="18" charset="0"/>
                <a:cs typeface="Times New Roman" panose="02020603050405020304" pitchFamily="18" charset="0"/>
              </a:rPr>
              <a:t>Yardım Bakanlıklarının </a:t>
            </a:r>
            <a:r>
              <a:rPr lang="tr-TR" sz="2200" dirty="0">
                <a:latin typeface="Times New Roman" panose="02020603050405020304" pitchFamily="18" charset="0"/>
                <a:cs typeface="Times New Roman" panose="02020603050405020304" pitchFamily="18" charset="0"/>
              </a:rPr>
              <a:t>görüşleri alınmak suretiyle Devlet Personel </a:t>
            </a:r>
            <a:r>
              <a:rPr lang="tr-TR" sz="2200" dirty="0" smtClean="0">
                <a:latin typeface="Times New Roman" panose="02020603050405020304" pitchFamily="18" charset="0"/>
                <a:cs typeface="Times New Roman" panose="02020603050405020304" pitchFamily="18" charset="0"/>
              </a:rPr>
              <a:t>Başkanlığınca hazırlanacak </a:t>
            </a:r>
            <a:r>
              <a:rPr lang="tr-TR" sz="2200" dirty="0">
                <a:latin typeface="Times New Roman" panose="02020603050405020304" pitchFamily="18" charset="0"/>
                <a:cs typeface="Times New Roman" panose="02020603050405020304" pitchFamily="18" charset="0"/>
              </a:rPr>
              <a:t>yönetmeliğe göre </a:t>
            </a:r>
            <a:r>
              <a:rPr lang="tr-TR" sz="2200" dirty="0" smtClean="0">
                <a:latin typeface="Times New Roman" panose="02020603050405020304" pitchFamily="18" charset="0"/>
                <a:cs typeface="Times New Roman" panose="02020603050405020304" pitchFamily="18" charset="0"/>
              </a:rPr>
              <a:t>uygulanır.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Memurun </a:t>
            </a:r>
            <a:r>
              <a:rPr lang="tr-TR" sz="2200" dirty="0">
                <a:latin typeface="Times New Roman" panose="02020603050405020304" pitchFamily="18" charset="0"/>
                <a:cs typeface="Times New Roman" panose="02020603050405020304" pitchFamily="18" charset="0"/>
              </a:rPr>
              <a:t>ölümü halinde (yurt içi/yurt dışı), cenaze giderleri, </a:t>
            </a:r>
            <a:r>
              <a:rPr lang="tr-TR" sz="2200" dirty="0" smtClean="0">
                <a:latin typeface="Times New Roman" panose="02020603050405020304" pitchFamily="18" charset="0"/>
                <a:cs typeface="Times New Roman" panose="02020603050405020304" pitchFamily="18" charset="0"/>
              </a:rPr>
              <a:t>cenazenin başka </a:t>
            </a:r>
            <a:r>
              <a:rPr lang="tr-TR" sz="2200" dirty="0">
                <a:latin typeface="Times New Roman" panose="02020603050405020304" pitchFamily="18" charset="0"/>
                <a:cs typeface="Times New Roman" panose="02020603050405020304" pitchFamily="18" charset="0"/>
              </a:rPr>
              <a:t>yere nakil dahil kurumlarınca ödenir Yurt içinde görevli olan ve </a:t>
            </a:r>
            <a:r>
              <a:rPr lang="tr-TR" sz="2200" dirty="0" smtClean="0">
                <a:latin typeface="Times New Roman" panose="02020603050405020304" pitchFamily="18" charset="0"/>
                <a:cs typeface="Times New Roman" panose="02020603050405020304" pitchFamily="18" charset="0"/>
              </a:rPr>
              <a:t>yurt dışı </a:t>
            </a:r>
            <a:r>
              <a:rPr lang="tr-TR" sz="2200" dirty="0">
                <a:latin typeface="Times New Roman" panose="02020603050405020304" pitchFamily="18" charset="0"/>
                <a:cs typeface="Times New Roman" panose="02020603050405020304" pitchFamily="18" charset="0"/>
              </a:rPr>
              <a:t>geçici görevde bulunan memurun aile fertlerinin vefatı halinde </a:t>
            </a:r>
            <a:r>
              <a:rPr lang="tr-TR" sz="2200" dirty="0" smtClean="0">
                <a:latin typeface="Times New Roman" panose="02020603050405020304" pitchFamily="18" charset="0"/>
                <a:cs typeface="Times New Roman" panose="02020603050405020304" pitchFamily="18" charset="0"/>
              </a:rPr>
              <a:t>cenaze gideri ödenmemektedir.</a:t>
            </a:r>
          </a:p>
          <a:p>
            <a:pPr algn="just"/>
            <a:r>
              <a:rPr lang="tr-TR" sz="2200" dirty="0" smtClean="0">
                <a:latin typeface="Times New Roman" panose="02020603050405020304" pitchFamily="18" charset="0"/>
                <a:cs typeface="Times New Roman" panose="02020603050405020304" pitchFamily="18" charset="0"/>
              </a:rPr>
              <a:t>• Yurt </a:t>
            </a:r>
            <a:r>
              <a:rPr lang="tr-TR" sz="2200" dirty="0">
                <a:latin typeface="Times New Roman" panose="02020603050405020304" pitchFamily="18" charset="0"/>
                <a:cs typeface="Times New Roman" panose="02020603050405020304" pitchFamily="18" charset="0"/>
              </a:rPr>
              <a:t>dışında sürekli görevlerde bulunan memurların, eşleri, bakmakla </a:t>
            </a:r>
            <a:r>
              <a:rPr lang="tr-TR" sz="2200" dirty="0" smtClean="0">
                <a:latin typeface="Times New Roman" panose="02020603050405020304" pitchFamily="18" charset="0"/>
                <a:cs typeface="Times New Roman" panose="02020603050405020304" pitchFamily="18" charset="0"/>
              </a:rPr>
              <a:t>yükümlü oldukları </a:t>
            </a:r>
            <a:r>
              <a:rPr lang="tr-TR" sz="2200" dirty="0">
                <a:latin typeface="Times New Roman" panose="02020603050405020304" pitchFamily="18" charset="0"/>
                <a:cs typeface="Times New Roman" panose="02020603050405020304" pitchFamily="18" charset="0"/>
              </a:rPr>
              <a:t>ana, baba ve çocuklarının vefatı halinde, sadece cenazelerini </a:t>
            </a:r>
            <a:r>
              <a:rPr lang="tr-TR" sz="2200" dirty="0" smtClean="0">
                <a:latin typeface="Times New Roman" panose="02020603050405020304" pitchFamily="18" charset="0"/>
                <a:cs typeface="Times New Roman" panose="02020603050405020304" pitchFamily="18" charset="0"/>
              </a:rPr>
              <a:t>yurda getirmek </a:t>
            </a:r>
            <a:r>
              <a:rPr lang="tr-TR" sz="2200" dirty="0">
                <a:latin typeface="Times New Roman" panose="02020603050405020304" pitchFamily="18" charset="0"/>
                <a:cs typeface="Times New Roman" panose="02020603050405020304" pitchFamily="18" charset="0"/>
              </a:rPr>
              <a:t>için yapılması zorunlu olan giderler kurumlarınca </a:t>
            </a:r>
            <a:r>
              <a:rPr lang="tr-TR" sz="2200" dirty="0" smtClean="0">
                <a:latin typeface="Times New Roman" panose="02020603050405020304" pitchFamily="18" charset="0"/>
                <a:cs typeface="Times New Roman" panose="02020603050405020304" pitchFamily="18" charset="0"/>
              </a:rPr>
              <a:t>karşılanabilmektedir.</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 Cenaze </a:t>
            </a:r>
            <a:r>
              <a:rPr lang="tr-TR" sz="2200" dirty="0">
                <a:latin typeface="Times New Roman" panose="02020603050405020304" pitchFamily="18" charset="0"/>
                <a:cs typeface="Times New Roman" panose="02020603050405020304" pitchFamily="18" charset="0"/>
              </a:rPr>
              <a:t>giderlerinin kimler için, hangi şartlarda ödeneceği, Bakanlar </a:t>
            </a:r>
            <a:r>
              <a:rPr lang="tr-TR" sz="2200" dirty="0" smtClean="0">
                <a:latin typeface="Times New Roman" panose="02020603050405020304" pitchFamily="18" charset="0"/>
                <a:cs typeface="Times New Roman" panose="02020603050405020304" pitchFamily="18" charset="0"/>
              </a:rPr>
              <a:t>Kurulunun 27.07.1973 </a:t>
            </a:r>
            <a:r>
              <a:rPr lang="tr-TR" sz="2200" dirty="0">
                <a:latin typeface="Times New Roman" panose="02020603050405020304" pitchFamily="18" charset="0"/>
                <a:cs typeface="Times New Roman" panose="02020603050405020304" pitchFamily="18" charset="0"/>
              </a:rPr>
              <a:t>tarih ve </a:t>
            </a:r>
            <a:r>
              <a:rPr lang="tr-TR" sz="2200" dirty="0" smtClean="0">
                <a:latin typeface="Times New Roman" panose="02020603050405020304" pitchFamily="18" charset="0"/>
                <a:cs typeface="Times New Roman" panose="02020603050405020304" pitchFamily="18" charset="0"/>
              </a:rPr>
              <a:t>7/6913 </a:t>
            </a:r>
            <a:r>
              <a:rPr lang="tr-TR" sz="2200" dirty="0">
                <a:latin typeface="Times New Roman" panose="02020603050405020304" pitchFamily="18" charset="0"/>
                <a:cs typeface="Times New Roman" panose="02020603050405020304" pitchFamily="18" charset="0"/>
              </a:rPr>
              <a:t>sayılı Kararı ile çıkarılan “Devlet Memurlarının </a:t>
            </a:r>
            <a:r>
              <a:rPr lang="tr-TR" sz="2200" dirty="0" smtClean="0">
                <a:latin typeface="Times New Roman" panose="02020603050405020304" pitchFamily="18" charset="0"/>
                <a:cs typeface="Times New Roman" panose="02020603050405020304" pitchFamily="18" charset="0"/>
              </a:rPr>
              <a:t>Tedavi Yardımı </a:t>
            </a:r>
            <a:r>
              <a:rPr lang="tr-TR" sz="2200" dirty="0">
                <a:latin typeface="Times New Roman" panose="02020603050405020304" pitchFamily="18" charset="0"/>
                <a:cs typeface="Times New Roman" panose="02020603050405020304" pitchFamily="18" charset="0"/>
              </a:rPr>
              <a:t>ve Cenaze Giderleri </a:t>
            </a:r>
            <a:r>
              <a:rPr lang="tr-TR" sz="2200" dirty="0" smtClean="0">
                <a:latin typeface="Times New Roman" panose="02020603050405020304" pitchFamily="18" charset="0"/>
                <a:cs typeface="Times New Roman" panose="02020603050405020304" pitchFamily="18" charset="0"/>
              </a:rPr>
              <a:t>Yönetmeliği'nin 45, </a:t>
            </a:r>
            <a:r>
              <a:rPr lang="tr-TR" sz="2200" dirty="0">
                <a:latin typeface="Times New Roman" panose="02020603050405020304" pitchFamily="18" charset="0"/>
                <a:cs typeface="Times New Roman" panose="02020603050405020304" pitchFamily="18" charset="0"/>
              </a:rPr>
              <a:t>46 ve </a:t>
            </a:r>
            <a:r>
              <a:rPr lang="tr-TR" sz="2200" dirty="0" smtClean="0">
                <a:latin typeface="Times New Roman" panose="02020603050405020304" pitchFamily="18" charset="0"/>
                <a:cs typeface="Times New Roman" panose="02020603050405020304" pitchFamily="18" charset="0"/>
              </a:rPr>
              <a:t>47’nci </a:t>
            </a:r>
            <a:r>
              <a:rPr lang="tr-TR" sz="2200" dirty="0">
                <a:latin typeface="Times New Roman" panose="02020603050405020304" pitchFamily="18" charset="0"/>
                <a:cs typeface="Times New Roman" panose="02020603050405020304" pitchFamily="18" charset="0"/>
              </a:rPr>
              <a:t>maddeleri </a:t>
            </a:r>
            <a:r>
              <a:rPr lang="tr-TR" sz="2200" dirty="0" smtClean="0">
                <a:latin typeface="Times New Roman" panose="02020603050405020304" pitchFamily="18" charset="0"/>
                <a:cs typeface="Times New Roman" panose="02020603050405020304" pitchFamily="18" charset="0"/>
              </a:rPr>
              <a:t>ile açıklanmıştır.</a:t>
            </a: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5045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Resim 139"/>
          <p:cNvPicPr>
            <a:picLocks noChangeAspect="1"/>
          </p:cNvPicPr>
          <p:nvPr/>
        </p:nvPicPr>
        <p:blipFill rotWithShape="1">
          <a:blip r:embed="rId2">
            <a:extLst>
              <a:ext uri="{28A0092B-C50C-407E-A947-70E740481C1C}">
                <a14:useLocalDpi xmlns:a14="http://schemas.microsoft.com/office/drawing/2010/main" val="0"/>
              </a:ext>
            </a:extLst>
          </a:blip>
          <a:srcRect t="21294"/>
          <a:stretch/>
        </p:blipFill>
        <p:spPr>
          <a:xfrm>
            <a:off x="0" y="-1"/>
            <a:ext cx="13010866" cy="7080619"/>
          </a:xfrm>
          <a:prstGeom prst="rect">
            <a:avLst/>
          </a:prstGeom>
        </p:spPr>
      </p:pic>
      <p:sp>
        <p:nvSpPr>
          <p:cNvPr id="4" name="İçerik Yer Tutucusu 9">
            <a:extLst>
              <a:ext uri="{FF2B5EF4-FFF2-40B4-BE49-F238E27FC236}">
                <a16:creationId xmlns:a16="http://schemas.microsoft.com/office/drawing/2014/main" id="{A42C3AB9-55FF-EB44-B4FC-24A69B1286EC}"/>
              </a:ext>
            </a:extLst>
          </p:cNvPr>
          <p:cNvSpPr txBox="1">
            <a:spLocks/>
          </p:cNvSpPr>
          <p:nvPr/>
        </p:nvSpPr>
        <p:spPr>
          <a:xfrm>
            <a:off x="481208" y="1021648"/>
            <a:ext cx="11848444" cy="40517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tr-TR" sz="2800" dirty="0" smtClean="0"/>
          </a:p>
          <a:p>
            <a:endParaRPr lang="tr-TR" sz="2800" dirty="0"/>
          </a:p>
          <a:p>
            <a:pPr marL="0" indent="0" algn="ctr">
              <a:buNone/>
            </a:pPr>
            <a:r>
              <a:rPr lang="tr-TR" sz="8000" dirty="0" smtClean="0">
                <a:solidFill>
                  <a:srgbClr val="D02147"/>
                </a:solidFill>
              </a:rPr>
              <a:t>Teşekkürler…..</a:t>
            </a:r>
            <a:endParaRPr lang="tr-TR" sz="8000" dirty="0">
              <a:solidFill>
                <a:srgbClr val="D02147"/>
              </a:solidFill>
            </a:endParaRPr>
          </a:p>
        </p:txBody>
      </p:sp>
    </p:spTree>
    <p:extLst>
      <p:ext uri="{BB962C8B-B14F-4D97-AF65-F5344CB8AC3E}">
        <p14:creationId xmlns:p14="http://schemas.microsoft.com/office/powerpoint/2010/main" val="2677190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0" y="0"/>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75958" cy="843394"/>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Katsayı</a:t>
            </a:r>
            <a:r>
              <a:rPr lang="tr-TR" sz="3600" b="1" dirty="0" smtClean="0">
                <a:solidFill>
                  <a:schemeClr val="bg1"/>
                </a:solidFill>
                <a:latin typeface="Times New Roman" panose="02020603050405020304" pitchFamily="18" charset="0"/>
                <a:cs typeface="Times New Roman" panose="02020603050405020304" pitchFamily="18" charset="0"/>
              </a:rPr>
              <a:t> (657 Sayılı Kanunun 154’üncü Maddesi)</a:t>
            </a:r>
            <a:endParaRPr lang="en-TR" sz="36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797511"/>
            <a:ext cx="12192000" cy="4247317"/>
          </a:xfrm>
          <a:prstGeom prst="rect">
            <a:avLst/>
          </a:prstGeom>
        </p:spPr>
        <p:txBody>
          <a:bodyPr wrap="square">
            <a:spAutoFit/>
          </a:bodyPr>
          <a:lstStyle/>
          <a:p>
            <a:pPr algn="just"/>
            <a:r>
              <a:rPr lang="tr-TR" sz="2800" dirty="0" smtClean="0">
                <a:solidFill>
                  <a:srgbClr val="000000"/>
                </a:solidFill>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Aylık </a:t>
            </a:r>
            <a:r>
              <a:rPr lang="tr-TR" sz="2800" dirty="0">
                <a:latin typeface="Times New Roman" panose="02020603050405020304" pitchFamily="18" charset="0"/>
                <a:cs typeface="Times New Roman" panose="02020603050405020304" pitchFamily="18" charset="0"/>
              </a:rPr>
              <a:t>gösterge tablosunda yer alan rakamlar ile ek gösterge ve kıdem aylığı gösterge rakamlarının aylık tutarlarına çevrilmesinde uygulanacak aylık katsayısı ile memuriyet taban aylığı göstergesine uygulanacak taban aylık katsayısı üçer veya altışar aylık dönemler itibariyle uygulanmak üzere Genel Bütçe Kanunu ile tespit olunur. Ancak mali yılın ikinci yarısında, memleketin ekonomik gelişmesi genel geçim şartları ve Devletin mali imkanları </a:t>
            </a:r>
            <a:r>
              <a:rPr lang="tr-TR" sz="2800" dirty="0" smtClean="0">
                <a:latin typeface="Times New Roman" panose="02020603050405020304" pitchFamily="18" charset="0"/>
                <a:cs typeface="Times New Roman" panose="02020603050405020304" pitchFamily="18" charset="0"/>
              </a:rPr>
              <a:t>göz önünde </a:t>
            </a:r>
            <a:r>
              <a:rPr lang="tr-TR" sz="2800" dirty="0">
                <a:latin typeface="Times New Roman" panose="02020603050405020304" pitchFamily="18" charset="0"/>
                <a:cs typeface="Times New Roman" panose="02020603050405020304" pitchFamily="18" charset="0"/>
              </a:rPr>
              <a:t>bulundurulmak suretiyle Cumhurbaşkanı bu katsayıları ikinci yarının tamamı veya üçer aylık dönemleri itibariyle uygulanmak üzere değiştirmeye yetkilidir</a:t>
            </a:r>
            <a:r>
              <a:rPr lang="tr-TR" sz="2800" dirty="0" smtClean="0">
                <a:solidFill>
                  <a:srgbClr val="000000"/>
                </a:solidFill>
                <a:latin typeface="Times New Roman" panose="02020603050405020304" pitchFamily="18" charset="0"/>
                <a:cs typeface="Times New Roman" panose="02020603050405020304" pitchFamily="18" charset="0"/>
              </a:rPr>
              <a:t>.</a:t>
            </a:r>
          </a:p>
          <a:p>
            <a:pPr algn="just"/>
            <a:endParaRPr lang="tr-TR" dirty="0">
              <a:solidFill>
                <a:srgbClr val="000000"/>
              </a:solidFill>
              <a:latin typeface="Times New Roman" panose="02020603050405020304" pitchFamily="18" charset="0"/>
              <a:cs typeface="Times New Roman" panose="02020603050405020304" pitchFamily="18" charset="0"/>
            </a:endParaRPr>
          </a:p>
          <a:p>
            <a:pPr algn="just"/>
            <a:r>
              <a:rPr lang="tr-TR" sz="2800" dirty="0" smtClean="0">
                <a:solidFill>
                  <a:srgbClr val="000000"/>
                </a:solidFill>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Katsayılardaki değişiklik aylıklarda artış veya eksiliş </a:t>
            </a:r>
            <a:r>
              <a:rPr lang="tr-TR" sz="2800" dirty="0" smtClean="0">
                <a:latin typeface="Times New Roman" panose="02020603050405020304" pitchFamily="18" charset="0"/>
                <a:cs typeface="Times New Roman" panose="02020603050405020304" pitchFamily="18" charset="0"/>
              </a:rPr>
              <a:t>sayılmaz.</a:t>
            </a:r>
          </a:p>
        </p:txBody>
      </p:sp>
    </p:spTree>
    <p:extLst>
      <p:ext uri="{BB962C8B-B14F-4D97-AF65-F5344CB8AC3E}">
        <p14:creationId xmlns:p14="http://schemas.microsoft.com/office/powerpoint/2010/main" val="1114677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96646"/>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68659"/>
            <a:ext cx="12175958" cy="912054"/>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smtClean="0">
                <a:solidFill>
                  <a:schemeClr val="bg1"/>
                </a:solidFill>
                <a:latin typeface="Times New Roman" panose="02020603050405020304" pitchFamily="18" charset="0"/>
                <a:cs typeface="Times New Roman" panose="02020603050405020304" pitchFamily="18" charset="0"/>
              </a:rPr>
              <a:t>Katsayı </a:t>
            </a:r>
            <a:r>
              <a:rPr lang="tr-TR" sz="4000" b="1" dirty="0">
                <a:solidFill>
                  <a:schemeClr val="bg1"/>
                </a:solidFill>
                <a:latin typeface="Times New Roman" panose="02020603050405020304" pitchFamily="18" charset="0"/>
                <a:cs typeface="Times New Roman" panose="02020603050405020304" pitchFamily="18" charset="0"/>
              </a:rPr>
              <a:t>(657 Sayılı Kanunun </a:t>
            </a:r>
            <a:r>
              <a:rPr lang="tr-TR" sz="4000" b="1" dirty="0" smtClean="0">
                <a:solidFill>
                  <a:schemeClr val="bg1"/>
                </a:solidFill>
                <a:latin typeface="Times New Roman" panose="02020603050405020304" pitchFamily="18" charset="0"/>
                <a:cs typeface="Times New Roman" panose="02020603050405020304" pitchFamily="18" charset="0"/>
              </a:rPr>
              <a:t>154’üncü </a:t>
            </a:r>
            <a:r>
              <a:rPr lang="tr-TR" sz="4000" b="1" dirty="0">
                <a:solidFill>
                  <a:schemeClr val="bg1"/>
                </a:solidFill>
                <a:latin typeface="Times New Roman" panose="02020603050405020304" pitchFamily="18" charset="0"/>
                <a:cs typeface="Times New Roman" panose="02020603050405020304" pitchFamily="18" charset="0"/>
              </a:rPr>
              <a:t>Maddesi)</a:t>
            </a: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53201" y="843394"/>
            <a:ext cx="12038799" cy="4154984"/>
          </a:xfrm>
          <a:prstGeom prst="rect">
            <a:avLst/>
          </a:prstGeom>
        </p:spPr>
        <p:txBody>
          <a:bodyPr wrap="square">
            <a:spAutoFit/>
          </a:bodyPr>
          <a:lstStyle/>
          <a:p>
            <a:pPr algn="just"/>
            <a:r>
              <a:rPr lang="tr-TR" sz="2400" dirty="0" smtClean="0">
                <a:solidFill>
                  <a:srgbClr val="000000"/>
                </a:solidFill>
                <a:latin typeface="Times New Roman" panose="02020603050405020304" pitchFamily="18" charset="0"/>
                <a:cs typeface="Times New Roman" panose="02020603050405020304" pitchFamily="18" charset="0"/>
              </a:rPr>
              <a:t>• 657 </a:t>
            </a:r>
            <a:r>
              <a:rPr lang="tr-TR" sz="2400" dirty="0">
                <a:solidFill>
                  <a:srgbClr val="000000"/>
                </a:solidFill>
                <a:latin typeface="Times New Roman" panose="02020603050405020304" pitchFamily="18" charset="0"/>
                <a:cs typeface="Times New Roman" panose="02020603050405020304" pitchFamily="18" charset="0"/>
              </a:rPr>
              <a:t>sayılı Kanunda bu hüküm bulunmakla birlikte 12.07.2001 tarih ve 24460 sayılı Resmi Gazetede yayımlanan 4688 sayılı Kamu Görevlileri Sendikaları ve Toplu Sözleşme Kanununun 28inci maddesinin 04.04.2012 tarih 6289 sayılı Kanunun18. maddesi ile değiştirilen hükmü gereği, katsayılar 2012 yılından itibaren toplu sözleşme ile belirlenmektedir.</a:t>
            </a:r>
          </a:p>
          <a:p>
            <a:pPr algn="just"/>
            <a:endParaRPr lang="tr-TR" sz="2400" dirty="0" smtClean="0">
              <a:solidFill>
                <a:srgbClr val="000000"/>
              </a:solidFill>
              <a:latin typeface="Times New Roman" panose="02020603050405020304" pitchFamily="18" charset="0"/>
              <a:cs typeface="Times New Roman" panose="02020603050405020304" pitchFamily="18" charset="0"/>
            </a:endParaRPr>
          </a:p>
          <a:p>
            <a:pPr algn="just"/>
            <a:r>
              <a:rPr lang="tr-TR" sz="2400" dirty="0">
                <a:solidFill>
                  <a:srgbClr val="000000"/>
                </a:solidFill>
                <a:latin typeface="Times New Roman" panose="02020603050405020304" pitchFamily="18" charset="0"/>
                <a:cs typeface="Times New Roman" panose="02020603050405020304" pitchFamily="18" charset="0"/>
              </a:rPr>
              <a:t>• </a:t>
            </a:r>
            <a:r>
              <a:rPr lang="tr-TR" sz="2400" dirty="0" smtClean="0">
                <a:solidFill>
                  <a:srgbClr val="000000"/>
                </a:solidFill>
                <a:latin typeface="Times New Roman" panose="02020603050405020304" pitchFamily="18" charset="0"/>
                <a:cs typeface="Times New Roman" panose="02020603050405020304" pitchFamily="18" charset="0"/>
              </a:rPr>
              <a:t>4688 sayılı Kanununun 28’inci maddesinde “Toplu sözleşme; kamu görevlilerinin mali ve sosyal haklarını düzenleyen mevcut mevzuat hükümleri dikkate alınarak kamu görevlilerine uygulanacak katsayı ve göstergeler, aylık ve ücretler, her türlü zam ve tazminatlar, eködeme, toplu sözleşme ikramiyesi, fazla çalışma ücreti, harcırah, ikramiye, doğum, ölüm ve aile yardımı ödenekleri, cenaze giderleri, yiyecek ve giyecek yardımları ve diğer mali ve sosyal hakları kapsar.” düzenlemesi yapılmıştır</a:t>
            </a:r>
            <a:r>
              <a:rPr lang="tr-TR" sz="240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83646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1"/>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chemeClr val="bg1"/>
                </a:solidFill>
                <a:latin typeface="Times New Roman" panose="02020603050405020304" pitchFamily="18" charset="0"/>
                <a:cs typeface="Times New Roman" panose="02020603050405020304" pitchFamily="18" charset="0"/>
              </a:rPr>
              <a:t>1.2- Maaş Unsurları ve Hesaplanışları</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16042" y="665142"/>
            <a:ext cx="11935869" cy="45066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16042" y="665142"/>
            <a:ext cx="10485302" cy="4093428"/>
          </a:xfrm>
          <a:prstGeom prst="rect">
            <a:avLst/>
          </a:prstGeom>
        </p:spPr>
        <p:txBody>
          <a:bodyPr wrap="square">
            <a:spAutoFit/>
          </a:bodyPr>
          <a:lstStyle/>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Aylık Göstergesi</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Ek Gösterge </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Taban Aylığı</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Kıdem Aylığı</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Zamlar (Yan Ödeme)</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Tazminatlar</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En Yüksek Devlet Memuru Aylık ve Ek Göstergesi</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Zam ve Tazminatlarda Kesinti</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Ek Ödeme</a:t>
            </a:r>
          </a:p>
          <a:p>
            <a:pPr marL="285750" indent="-285750">
              <a:buFont typeface="Arial" panose="020B0604020202020204" pitchFamily="34" charset="0"/>
              <a:buChar char="•"/>
            </a:pPr>
            <a:r>
              <a:rPr lang="tr-TR" sz="2000" b="1" dirty="0">
                <a:latin typeface="Times New Roman" panose="02020603050405020304" pitchFamily="18" charset="0"/>
                <a:cs typeface="Times New Roman" panose="02020603050405020304" pitchFamily="18" charset="0"/>
              </a:rPr>
              <a:t>Makam</a:t>
            </a:r>
            <a:r>
              <a:rPr lang="tr-TR" sz="2000" b="1" dirty="0" smtClean="0">
                <a:latin typeface="Times New Roman" panose="02020603050405020304" pitchFamily="18" charset="0"/>
                <a:cs typeface="Times New Roman" panose="02020603050405020304" pitchFamily="18" charset="0"/>
              </a:rPr>
              <a:t>, Görev ve Temsil Tazminatları</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Yabancı Dil Tazminatı</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Toplu Sözleşme İkramiyesi</a:t>
            </a:r>
          </a:p>
          <a:p>
            <a:pPr marL="285750" indent="-28575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Aile Yardımı</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456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t="20573" r="132"/>
          <a:stretch/>
        </p:blipFill>
        <p:spPr>
          <a:xfrm>
            <a:off x="16042" y="1"/>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0" y="1"/>
            <a:ext cx="12192000" cy="843393"/>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solidFill>
                  <a:schemeClr val="bg1"/>
                </a:solidFill>
                <a:latin typeface="Times New Roman" panose="02020603050405020304" pitchFamily="18" charset="0"/>
                <a:cs typeface="Times New Roman" panose="02020603050405020304" pitchFamily="18" charset="0"/>
              </a:rPr>
              <a:t>Aylık Göstergesi (657 Sayılı Kanun 43/A Maddesi)</a:t>
            </a:r>
            <a:endParaRPr lang="tr-TR"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sp>
        <p:nvSpPr>
          <p:cNvPr id="2" name="Dikdörtgen 1"/>
          <p:cNvSpPr/>
          <p:nvPr/>
        </p:nvSpPr>
        <p:spPr>
          <a:xfrm>
            <a:off x="0" y="839928"/>
            <a:ext cx="12192000" cy="4401205"/>
          </a:xfrm>
          <a:prstGeom prst="rect">
            <a:avLst/>
          </a:prstGeom>
        </p:spPr>
        <p:txBody>
          <a:bodyPr wrap="square">
            <a:spAutoFit/>
          </a:bodyPr>
          <a:lstStyle/>
          <a:p>
            <a:pPr algn="just"/>
            <a:r>
              <a:rPr lang="tr-TR" sz="2800" dirty="0" smtClean="0">
                <a:latin typeface="Times New Roman" panose="02020603050405020304" pitchFamily="18" charset="0"/>
                <a:cs typeface="Times New Roman" panose="02020603050405020304" pitchFamily="18" charset="0"/>
              </a:rPr>
              <a:t>• Bütün </a:t>
            </a:r>
            <a:r>
              <a:rPr lang="tr-TR" sz="2800" dirty="0">
                <a:latin typeface="Times New Roman" panose="02020603050405020304" pitchFamily="18" charset="0"/>
                <a:cs typeface="Times New Roman" panose="02020603050405020304" pitchFamily="18" charset="0"/>
              </a:rPr>
              <a:t>sınıflar itibariyle her derece ve kademenin aylıklarının </a:t>
            </a:r>
            <a:r>
              <a:rPr lang="tr-TR" sz="2800" dirty="0" smtClean="0">
                <a:latin typeface="Times New Roman" panose="02020603050405020304" pitchFamily="18" charset="0"/>
                <a:cs typeface="Times New Roman" panose="02020603050405020304" pitchFamily="18" charset="0"/>
              </a:rPr>
              <a:t>hesaplanmasına esas </a:t>
            </a:r>
            <a:r>
              <a:rPr lang="tr-TR" sz="2800" dirty="0">
                <a:latin typeface="Times New Roman" panose="02020603050405020304" pitchFamily="18" charset="0"/>
                <a:cs typeface="Times New Roman" panose="02020603050405020304" pitchFamily="18" charset="0"/>
              </a:rPr>
              <a:t>teşkil edecek göstergeler Kanunun </a:t>
            </a:r>
            <a:r>
              <a:rPr lang="tr-TR" sz="2800" dirty="0" smtClean="0">
                <a:latin typeface="Times New Roman" panose="02020603050405020304" pitchFamily="18" charset="0"/>
                <a:cs typeface="Times New Roman" panose="02020603050405020304" pitchFamily="18" charset="0"/>
              </a:rPr>
              <a:t>43’üncü maddenin </a:t>
            </a:r>
            <a:r>
              <a:rPr lang="tr-TR" sz="2800" dirty="0">
                <a:latin typeface="Times New Roman" panose="02020603050405020304" pitchFamily="18" charset="0"/>
                <a:cs typeface="Times New Roman" panose="02020603050405020304" pitchFamily="18" charset="0"/>
              </a:rPr>
              <a:t>A bendinde </a:t>
            </a:r>
            <a:r>
              <a:rPr lang="tr-TR" sz="2800" dirty="0" smtClean="0">
                <a:latin typeface="Times New Roman" panose="02020603050405020304" pitchFamily="18" charset="0"/>
                <a:cs typeface="Times New Roman" panose="02020603050405020304" pitchFamily="18" charset="0"/>
              </a:rPr>
              <a:t>tablo şeklinde gösterilmiştir.</a:t>
            </a:r>
            <a:endParaRPr lang="tr-TR" sz="2800" dirty="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 Aylık</a:t>
            </a:r>
            <a:r>
              <a:rPr lang="tr-TR" sz="2800" dirty="0">
                <a:latin typeface="Times New Roman" panose="02020603050405020304" pitchFamily="18" charset="0"/>
                <a:cs typeface="Times New Roman" panose="02020603050405020304" pitchFamily="18" charset="0"/>
              </a:rPr>
              <a:t>, bu Kanuna tabi kurumlarda görevlendirilen memurlara </a:t>
            </a:r>
            <a:r>
              <a:rPr lang="tr-TR" sz="2800" dirty="0" smtClean="0">
                <a:latin typeface="Times New Roman" panose="02020603050405020304" pitchFamily="18" charset="0"/>
                <a:cs typeface="Times New Roman" panose="02020603050405020304" pitchFamily="18" charset="0"/>
              </a:rPr>
              <a:t>hizmetlerinin karşılığında</a:t>
            </a:r>
            <a:r>
              <a:rPr lang="tr-TR" sz="2800" dirty="0">
                <a:latin typeface="Times New Roman" panose="02020603050405020304" pitchFamily="18" charset="0"/>
                <a:cs typeface="Times New Roman" panose="02020603050405020304" pitchFamily="18" charset="0"/>
              </a:rPr>
              <a:t>, kadroya dayanılarak ay itibariyle ödenen parayı ifade </a:t>
            </a:r>
            <a:r>
              <a:rPr lang="tr-TR" sz="2800" dirty="0" smtClean="0">
                <a:latin typeface="Times New Roman" panose="02020603050405020304" pitchFamily="18" charset="0"/>
                <a:cs typeface="Times New Roman" panose="02020603050405020304" pitchFamily="18" charset="0"/>
              </a:rPr>
              <a:t>eder.</a:t>
            </a:r>
          </a:p>
          <a:p>
            <a:pPr algn="just"/>
            <a:r>
              <a:rPr lang="tr-TR" sz="2800" dirty="0" smtClean="0">
                <a:latin typeface="Times New Roman" panose="02020603050405020304" pitchFamily="18" charset="0"/>
                <a:cs typeface="Times New Roman" panose="02020603050405020304" pitchFamily="18" charset="0"/>
              </a:rPr>
              <a:t>• Aylık</a:t>
            </a:r>
            <a:r>
              <a:rPr lang="tr-TR" sz="2800" dirty="0">
                <a:latin typeface="Times New Roman" panose="02020603050405020304" pitchFamily="18" charset="0"/>
                <a:cs typeface="Times New Roman" panose="02020603050405020304" pitchFamily="18" charset="0"/>
              </a:rPr>
              <a:t>, memurun kazanılmış hak aylık derece ve kademesi veya 68 /B ye </a:t>
            </a:r>
            <a:r>
              <a:rPr lang="tr-TR" sz="2800" dirty="0" smtClean="0">
                <a:latin typeface="Times New Roman" panose="02020603050405020304" pitchFamily="18" charset="0"/>
                <a:cs typeface="Times New Roman" panose="02020603050405020304" pitchFamily="18" charset="0"/>
              </a:rPr>
              <a:t>göre atamalarda </a:t>
            </a:r>
            <a:r>
              <a:rPr lang="tr-TR" sz="2800" dirty="0">
                <a:latin typeface="Times New Roman" panose="02020603050405020304" pitchFamily="18" charset="0"/>
                <a:cs typeface="Times New Roman" panose="02020603050405020304" pitchFamily="18" charset="0"/>
              </a:rPr>
              <a:t>atandığı kadro derecesinin </a:t>
            </a:r>
            <a:r>
              <a:rPr lang="tr-TR" sz="2800" dirty="0" smtClean="0">
                <a:latin typeface="Times New Roman" panose="02020603050405020304" pitchFamily="18" charset="0"/>
                <a:cs typeface="Times New Roman" panose="02020603050405020304" pitchFamily="18" charset="0"/>
              </a:rPr>
              <a:t>1’inci </a:t>
            </a:r>
            <a:r>
              <a:rPr lang="tr-TR" sz="2800" dirty="0">
                <a:latin typeface="Times New Roman" panose="02020603050405020304" pitchFamily="18" charset="0"/>
                <a:cs typeface="Times New Roman" panose="02020603050405020304" pitchFamily="18" charset="0"/>
              </a:rPr>
              <a:t>kademesi için, Kanunun </a:t>
            </a:r>
            <a:r>
              <a:rPr lang="tr-TR" sz="2800" dirty="0" smtClean="0">
                <a:latin typeface="Times New Roman" panose="02020603050405020304" pitchFamily="18" charset="0"/>
                <a:cs typeface="Times New Roman" panose="02020603050405020304" pitchFamily="18" charset="0"/>
              </a:rPr>
              <a:t>43’üncü maddesindeki </a:t>
            </a:r>
            <a:r>
              <a:rPr lang="tr-TR" sz="2800" dirty="0">
                <a:latin typeface="Times New Roman" panose="02020603050405020304" pitchFamily="18" charset="0"/>
                <a:cs typeface="Times New Roman" panose="02020603050405020304" pitchFamily="18" charset="0"/>
              </a:rPr>
              <a:t>aylık gösterge tablosunda belirlenen gösterge rakamının, aylık</a:t>
            </a:r>
          </a:p>
          <a:p>
            <a:pPr algn="just"/>
            <a:r>
              <a:rPr lang="tr-TR" sz="2800" dirty="0">
                <a:latin typeface="Times New Roman" panose="02020603050405020304" pitchFamily="18" charset="0"/>
                <a:cs typeface="Times New Roman" panose="02020603050405020304" pitchFamily="18" charset="0"/>
              </a:rPr>
              <a:t>katsayısı ile çarpılması sonucu bulunan </a:t>
            </a:r>
            <a:r>
              <a:rPr lang="tr-TR" sz="2800" dirty="0" smtClean="0">
                <a:latin typeface="Times New Roman" panose="02020603050405020304" pitchFamily="18" charset="0"/>
                <a:cs typeface="Times New Roman" panose="02020603050405020304" pitchFamily="18" charset="0"/>
              </a:rPr>
              <a:t>rakamdır.</a:t>
            </a:r>
            <a:endParaRPr lang="tr-TR" sz="2800" dirty="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 Bütün </a:t>
            </a:r>
            <a:r>
              <a:rPr lang="tr-TR" sz="2800" dirty="0">
                <a:latin typeface="Times New Roman" panose="02020603050405020304" pitchFamily="18" charset="0"/>
                <a:cs typeface="Times New Roman" panose="02020603050405020304" pitchFamily="18" charset="0"/>
              </a:rPr>
              <a:t>kesintilere </a:t>
            </a:r>
            <a:r>
              <a:rPr lang="tr-TR" sz="2800" dirty="0" smtClean="0">
                <a:latin typeface="Times New Roman" panose="02020603050405020304" pitchFamily="18" charset="0"/>
                <a:cs typeface="Times New Roman" panose="02020603050405020304" pitchFamily="18" charset="0"/>
              </a:rPr>
              <a:t>tabidir.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18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3">
            <a:extLst>
              <a:ext uri="{28A0092B-C50C-407E-A947-70E740481C1C}">
                <a14:useLocalDpi xmlns:a14="http://schemas.microsoft.com/office/drawing/2010/main" val="0"/>
              </a:ext>
            </a:extLst>
          </a:blip>
          <a:srcRect t="20573" r="132"/>
          <a:stretch/>
        </p:blipFill>
        <p:spPr>
          <a:xfrm>
            <a:off x="0" y="506897"/>
            <a:ext cx="12175958" cy="7062716"/>
          </a:xfrm>
          <a:prstGeom prst="rect">
            <a:avLst/>
          </a:prstGeom>
          <a:solidFill>
            <a:srgbClr val="3C4849"/>
          </a:solidFill>
        </p:spPr>
      </p:pic>
      <p:sp>
        <p:nvSpPr>
          <p:cNvPr id="6" name="Title 6">
            <a:extLst>
              <a:ext uri="{FF2B5EF4-FFF2-40B4-BE49-F238E27FC236}">
                <a16:creationId xmlns:a16="http://schemas.microsoft.com/office/drawing/2014/main" id="{79052FE8-75A0-D745-9894-2A15D2479C21}"/>
              </a:ext>
            </a:extLst>
          </p:cNvPr>
          <p:cNvSpPr txBox="1">
            <a:spLocks/>
          </p:cNvSpPr>
          <p:nvPr/>
        </p:nvSpPr>
        <p:spPr>
          <a:xfrm>
            <a:off x="16042" y="0"/>
            <a:ext cx="12175958" cy="665141"/>
          </a:xfrm>
          <a:prstGeom prst="rect">
            <a:avLst/>
          </a:prstGeom>
          <a:solidFill>
            <a:srgbClr val="3C484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000" b="1" dirty="0" smtClean="0">
                <a:solidFill>
                  <a:schemeClr val="bg1"/>
                </a:solidFill>
                <a:latin typeface="Times New Roman" panose="02020603050405020304" pitchFamily="18" charset="0"/>
                <a:cs typeface="Times New Roman" panose="02020603050405020304" pitchFamily="18" charset="0"/>
              </a:rPr>
              <a:t>Aylık Gösterge Tablosu</a:t>
            </a:r>
            <a:endParaRPr lang="en-TR" sz="4000" b="1" dirty="0">
              <a:solidFill>
                <a:schemeClr val="bg1"/>
              </a:solidFill>
              <a:latin typeface="Times New Roman" panose="02020603050405020304" pitchFamily="18" charset="0"/>
              <a:cs typeface="Times New Roman" panose="02020603050405020304" pitchFamily="18" charset="0"/>
            </a:endParaRPr>
          </a:p>
        </p:txBody>
      </p:sp>
      <p:sp>
        <p:nvSpPr>
          <p:cNvPr id="7" name="İçerik Yer Tutucusu 9">
            <a:extLst>
              <a:ext uri="{FF2B5EF4-FFF2-40B4-BE49-F238E27FC236}">
                <a16:creationId xmlns:a16="http://schemas.microsoft.com/office/drawing/2014/main" id="{A42C3AB9-55FF-EB44-B4FC-24A69B1286EC}"/>
              </a:ext>
            </a:extLst>
          </p:cNvPr>
          <p:cNvSpPr txBox="1">
            <a:spLocks/>
          </p:cNvSpPr>
          <p:nvPr/>
        </p:nvSpPr>
        <p:spPr>
          <a:xfrm>
            <a:off x="393290" y="843394"/>
            <a:ext cx="11558621" cy="43283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tr-TR" dirty="0"/>
          </a:p>
        </p:txBody>
      </p:sp>
      <p:graphicFrame>
        <p:nvGraphicFramePr>
          <p:cNvPr id="2" name="Nesne 1"/>
          <p:cNvGraphicFramePr>
            <a:graphicFrameLocks noChangeAspect="1"/>
          </p:cNvGraphicFramePr>
          <p:nvPr>
            <p:extLst>
              <p:ext uri="{D42A27DB-BD31-4B8C-83A1-F6EECF244321}">
                <p14:modId xmlns:p14="http://schemas.microsoft.com/office/powerpoint/2010/main" val="651896488"/>
              </p:ext>
            </p:extLst>
          </p:nvPr>
        </p:nvGraphicFramePr>
        <p:xfrm>
          <a:off x="16042" y="665140"/>
          <a:ext cx="12175958" cy="5037569"/>
        </p:xfrm>
        <a:graphic>
          <a:graphicData uri="http://schemas.openxmlformats.org/presentationml/2006/ole">
            <mc:AlternateContent xmlns:mc="http://schemas.openxmlformats.org/markup-compatibility/2006">
              <mc:Choice xmlns:v="urn:schemas-microsoft-com:vml" Requires="v">
                <p:oleObj spid="_x0000_s1159" name="Çalışma Sayfası" r:id="rId4" imgW="6343786" imgH="3352931" progId="Excel.Sheet.12">
                  <p:embed/>
                </p:oleObj>
              </mc:Choice>
              <mc:Fallback>
                <p:oleObj name="Çalışma Sayfası" r:id="rId4" imgW="6343786" imgH="3352931" progId="Excel.Sheet.12">
                  <p:embed/>
                  <p:pic>
                    <p:nvPicPr>
                      <p:cNvPr id="0" name=""/>
                      <p:cNvPicPr/>
                      <p:nvPr/>
                    </p:nvPicPr>
                    <p:blipFill>
                      <a:blip r:embed="rId5"/>
                      <a:stretch>
                        <a:fillRect/>
                      </a:stretch>
                    </p:blipFill>
                    <p:spPr>
                      <a:xfrm>
                        <a:off x="16042" y="665140"/>
                        <a:ext cx="12175958" cy="5037569"/>
                      </a:xfrm>
                      <a:prstGeom prst="rect">
                        <a:avLst/>
                      </a:prstGeom>
                    </p:spPr>
                  </p:pic>
                </p:oleObj>
              </mc:Fallback>
            </mc:AlternateContent>
          </a:graphicData>
        </a:graphic>
      </p:graphicFrame>
    </p:spTree>
    <p:extLst>
      <p:ext uri="{BB962C8B-B14F-4D97-AF65-F5344CB8AC3E}">
        <p14:creationId xmlns:p14="http://schemas.microsoft.com/office/powerpoint/2010/main" val="2688204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bg1"/>
            </a:gs>
            <a:gs pos="100000">
              <a:schemeClr val="accent1">
                <a:lumMod val="45000"/>
                <a:lumOff val="55000"/>
              </a:schemeClr>
            </a:gs>
            <a:gs pos="25000">
              <a:schemeClr val="accent1">
                <a:lumMod val="30000"/>
                <a:lumOff val="70000"/>
              </a:schemeClr>
            </a:gs>
          </a:gsLst>
          <a:lin ang="5400000" scaled="1"/>
        </a:gradFill>
      </a:spPr>
      <a:bodyPr rtlCol="0" anchor="ctr"/>
      <a:lstStyle>
        <a:defPPr algn="ctr">
          <a:defRPr sz="900" dirty="0" smtClean="0">
            <a:solidFill>
              <a:schemeClr val="tx1"/>
            </a:solidFill>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6869</TotalTime>
  <Words>4798</Words>
  <Application>Microsoft Office PowerPoint</Application>
  <PresentationFormat>Geniş ekran</PresentationFormat>
  <Paragraphs>296</Paragraphs>
  <Slides>41</Slides>
  <Notes>1</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41</vt:i4>
      </vt:variant>
    </vt:vector>
  </HeadingPairs>
  <TitlesOfParts>
    <vt:vector size="48" baseType="lpstr">
      <vt:lpstr>Arial</vt:lpstr>
      <vt:lpstr>Arial Tur</vt:lpstr>
      <vt:lpstr>Calibri</vt:lpstr>
      <vt:lpstr>Calibri Light</vt:lpstr>
      <vt:lpstr>Times New Roman</vt:lpstr>
      <vt:lpstr>Office Teması</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DÜZEL</dc:creator>
  <cp:lastModifiedBy>O.DUZEL</cp:lastModifiedBy>
  <cp:revision>608</cp:revision>
  <cp:lastPrinted>2018-01-04T05:52:01Z</cp:lastPrinted>
  <dcterms:created xsi:type="dcterms:W3CDTF">2017-01-09T07:14:19Z</dcterms:created>
  <dcterms:modified xsi:type="dcterms:W3CDTF">2022-04-14T10:19:30Z</dcterms:modified>
</cp:coreProperties>
</file>