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4" r:id="rId3"/>
    <p:sldId id="259" r:id="rId4"/>
    <p:sldId id="297" r:id="rId5"/>
    <p:sldId id="298" r:id="rId6"/>
    <p:sldId id="296" r:id="rId7"/>
    <p:sldId id="262" r:id="rId8"/>
    <p:sldId id="260" r:id="rId9"/>
    <p:sldId id="263" r:id="rId10"/>
    <p:sldId id="295" r:id="rId11"/>
    <p:sldId id="264" r:id="rId12"/>
    <p:sldId id="265" r:id="rId13"/>
    <p:sldId id="266" r:id="rId14"/>
    <p:sldId id="273" r:id="rId15"/>
    <p:sldId id="270" r:id="rId16"/>
    <p:sldId id="269" r:id="rId17"/>
    <p:sldId id="285" r:id="rId18"/>
    <p:sldId id="268" r:id="rId19"/>
    <p:sldId id="284" r:id="rId20"/>
    <p:sldId id="275" r:id="rId21"/>
    <p:sldId id="274" r:id="rId22"/>
    <p:sldId id="286" r:id="rId23"/>
    <p:sldId id="299" r:id="rId24"/>
    <p:sldId id="293" r:id="rId25"/>
    <p:sldId id="267" r:id="rId26"/>
    <p:sldId id="277" r:id="rId27"/>
    <p:sldId id="271" r:id="rId28"/>
    <p:sldId id="272" r:id="rId29"/>
  </p:sldIdLst>
  <p:sldSz cx="12192000" cy="6858000"/>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snapToGrid="0">
      <p:cViewPr varScale="1">
        <p:scale>
          <a:sx n="65" d="100"/>
          <a:sy n="65" d="100"/>
        </p:scale>
        <p:origin x="700" y="40"/>
      </p:cViewPr>
      <p:guideLst>
        <p:guide orient="horz" pos="2160"/>
        <p:guide pos="3840"/>
      </p:guideLst>
    </p:cSldViewPr>
  </p:slideViewPr>
  <p:outlineViewPr>
    <p:cViewPr>
      <p:scale>
        <a:sx n="33" d="100"/>
        <a:sy n="33" d="100"/>
      </p:scale>
      <p:origin x="0" y="2142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46972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51781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76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76667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DE78A12-1099-4EE2-B016-CD984068AB09}" type="datetimeFigureOut">
              <a:rPr lang="tr-TR" smtClean="0"/>
              <a:t>18.05.2022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2966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132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E78A12-1099-4EE2-B016-CD984068AB09}" type="datetimeFigureOut">
              <a:rPr lang="tr-TR" smtClean="0"/>
              <a:t>18.05.2022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2710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E78A12-1099-4EE2-B016-CD984068AB09}" type="datetimeFigureOut">
              <a:rPr lang="tr-TR" smtClean="0"/>
              <a:t>18.05.2022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6283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E78A12-1099-4EE2-B016-CD984068AB09}" type="datetimeFigureOut">
              <a:rPr lang="tr-TR" smtClean="0"/>
              <a:t>18.05.2022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1726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28409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18.05.2022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59365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78A12-1099-4EE2-B016-CD984068AB09}" type="datetimeFigureOut">
              <a:rPr lang="tr-TR" smtClean="0"/>
              <a:t>18.05.2022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F26B1-9FA9-4F31-A6BA-D7D4047E1854}" type="slidenum">
              <a:rPr lang="tr-TR" smtClean="0"/>
              <a:t>‹#›</a:t>
            </a:fld>
            <a:endParaRPr lang="tr-TR"/>
          </a:p>
        </p:txBody>
      </p:sp>
    </p:spTree>
    <p:extLst>
      <p:ext uri="{BB962C8B-B14F-4D97-AF65-F5344CB8AC3E}">
        <p14:creationId xmlns:p14="http://schemas.microsoft.com/office/powerpoint/2010/main" val="300363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6" name="İçerik Yer Tutucusu 5"/>
          <p:cNvSpPr>
            <a:spLocks noGrp="1"/>
          </p:cNvSpPr>
          <p:nvPr>
            <p:ph idx="1"/>
          </p:nvPr>
        </p:nvSpPr>
        <p:spPr/>
        <p:txBody>
          <a:bodyPr>
            <a:normAutofit/>
          </a:bodyPr>
          <a:lstStyle/>
          <a:p>
            <a:pPr marL="0" indent="0" algn="ctr" fontAlgn="auto">
              <a:spcBef>
                <a:spcPts val="0"/>
              </a:spcBef>
              <a:spcAft>
                <a:spcPts val="0"/>
              </a:spcAft>
              <a:buNone/>
              <a:defRPr/>
            </a:pPr>
            <a:endParaRPr lang="tr-TR" sz="4400" b="1" kern="0" dirty="0" smtClean="0">
              <a:solidFill>
                <a:srgbClr val="C00000"/>
              </a:solidFill>
              <a:latin typeface="Times New Roman"/>
              <a:cs typeface="Times New Roman"/>
            </a:endParaRPr>
          </a:p>
          <a:p>
            <a:pPr marL="0" indent="0" algn="ctr" fontAlgn="auto">
              <a:spcBef>
                <a:spcPts val="0"/>
              </a:spcBef>
              <a:spcAft>
                <a:spcPts val="0"/>
              </a:spcAft>
              <a:buNone/>
              <a:defRPr/>
            </a:pPr>
            <a:r>
              <a:rPr lang="tr-TR" sz="4400" b="1" kern="0" dirty="0" smtClean="0">
                <a:solidFill>
                  <a:srgbClr val="C00000"/>
                </a:solidFill>
                <a:latin typeface="Times New Roman"/>
                <a:cs typeface="Times New Roman"/>
              </a:rPr>
              <a:t>Öğ</a:t>
            </a:r>
            <a:r>
              <a:rPr lang="tr-TR" sz="4400" b="1" kern="0" spc="5" dirty="0" smtClean="0">
                <a:solidFill>
                  <a:srgbClr val="C00000"/>
                </a:solidFill>
                <a:latin typeface="Times New Roman"/>
                <a:cs typeface="Times New Roman"/>
              </a:rPr>
              <a:t>r</a:t>
            </a:r>
            <a:r>
              <a:rPr lang="tr-TR" sz="4400" b="1" kern="0" dirty="0" smtClean="0">
                <a:solidFill>
                  <a:srgbClr val="C00000"/>
                </a:solidFill>
                <a:latin typeface="Times New Roman"/>
                <a:cs typeface="Times New Roman"/>
              </a:rPr>
              <a:t>etim</a:t>
            </a:r>
            <a:r>
              <a:rPr lang="tr-TR" sz="4400" b="1" kern="0" spc="-40" dirty="0" smtClean="0">
                <a:solidFill>
                  <a:srgbClr val="C00000"/>
                </a:solidFill>
                <a:latin typeface="Times New Roman"/>
                <a:cs typeface="Times New Roman"/>
              </a:rPr>
              <a:t> </a:t>
            </a:r>
            <a:r>
              <a:rPr lang="tr-TR" sz="4400" b="1" kern="0" dirty="0">
                <a:solidFill>
                  <a:srgbClr val="C00000"/>
                </a:solidFill>
                <a:latin typeface="Times New Roman"/>
                <a:cs typeface="Times New Roman"/>
              </a:rPr>
              <a:t>Elema</a:t>
            </a:r>
            <a:r>
              <a:rPr lang="tr-TR" sz="4400" b="1" kern="0" spc="-10" dirty="0">
                <a:solidFill>
                  <a:srgbClr val="C00000"/>
                </a:solidFill>
                <a:latin typeface="Times New Roman"/>
                <a:cs typeface="Times New Roman"/>
              </a:rPr>
              <a:t>n</a:t>
            </a:r>
            <a:r>
              <a:rPr lang="tr-TR" sz="4400" b="1" kern="0" dirty="0">
                <a:solidFill>
                  <a:srgbClr val="C00000"/>
                </a:solidFill>
                <a:latin typeface="Times New Roman"/>
                <a:cs typeface="Times New Roman"/>
              </a:rPr>
              <a:t>larının</a:t>
            </a:r>
          </a:p>
          <a:p>
            <a:pPr marL="0" indent="0" algn="ctr" fontAlgn="auto">
              <a:spcBef>
                <a:spcPts val="0"/>
              </a:spcBef>
              <a:spcAft>
                <a:spcPts val="0"/>
              </a:spcAft>
              <a:buNone/>
              <a:defRPr/>
            </a:pPr>
            <a:r>
              <a:rPr lang="tr-TR" sz="4400" b="1" kern="0" dirty="0">
                <a:solidFill>
                  <a:srgbClr val="C00000"/>
                </a:solidFill>
                <a:latin typeface="Times New Roman"/>
                <a:cs typeface="Times New Roman"/>
              </a:rPr>
              <a:t>Ek De</a:t>
            </a:r>
            <a:r>
              <a:rPr lang="tr-TR" sz="4400" b="1" kern="0" spc="5" dirty="0">
                <a:solidFill>
                  <a:srgbClr val="C00000"/>
                </a:solidFill>
                <a:latin typeface="Times New Roman"/>
                <a:cs typeface="Times New Roman"/>
              </a:rPr>
              <a:t>r</a:t>
            </a:r>
            <a:r>
              <a:rPr lang="tr-TR" sz="4400" b="1" kern="0" dirty="0">
                <a:solidFill>
                  <a:srgbClr val="C00000"/>
                </a:solidFill>
                <a:latin typeface="Times New Roman"/>
                <a:cs typeface="Times New Roman"/>
              </a:rPr>
              <a:t>s Uygulamaları</a:t>
            </a:r>
            <a:r>
              <a:rPr lang="tr-TR" sz="4400" b="1" kern="0" spc="-45" dirty="0">
                <a:solidFill>
                  <a:srgbClr val="C00000"/>
                </a:solidFill>
                <a:latin typeface="Times New Roman"/>
                <a:cs typeface="Times New Roman"/>
              </a:rPr>
              <a:t> </a:t>
            </a:r>
            <a:r>
              <a:rPr lang="tr-TR" sz="4400" b="1" kern="0" dirty="0">
                <a:solidFill>
                  <a:srgbClr val="C00000"/>
                </a:solidFill>
                <a:latin typeface="Times New Roman"/>
                <a:cs typeface="Times New Roman"/>
              </a:rPr>
              <a:t>ile Ek</a:t>
            </a:r>
            <a:r>
              <a:rPr lang="tr-TR" sz="4400" b="1" kern="0" spc="-15" dirty="0">
                <a:solidFill>
                  <a:srgbClr val="C00000"/>
                </a:solidFill>
                <a:latin typeface="Times New Roman"/>
                <a:cs typeface="Times New Roman"/>
              </a:rPr>
              <a:t> </a:t>
            </a:r>
            <a:r>
              <a:rPr lang="tr-TR" sz="4400" b="1" kern="0" dirty="0">
                <a:solidFill>
                  <a:srgbClr val="C00000"/>
                </a:solidFill>
                <a:latin typeface="Times New Roman"/>
                <a:cs typeface="Times New Roman"/>
              </a:rPr>
              <a:t>De</a:t>
            </a:r>
            <a:r>
              <a:rPr lang="tr-TR" sz="4400" b="1" kern="0" spc="5" dirty="0">
                <a:solidFill>
                  <a:srgbClr val="C00000"/>
                </a:solidFill>
                <a:latin typeface="Times New Roman"/>
                <a:cs typeface="Times New Roman"/>
              </a:rPr>
              <a:t>r</a:t>
            </a:r>
            <a:r>
              <a:rPr lang="tr-TR" sz="4400" b="1" kern="0" dirty="0">
                <a:solidFill>
                  <a:srgbClr val="C00000"/>
                </a:solidFill>
                <a:latin typeface="Times New Roman"/>
                <a:cs typeface="Times New Roman"/>
              </a:rPr>
              <a:t>s Ücr</a:t>
            </a:r>
            <a:r>
              <a:rPr lang="tr-TR" sz="4400" b="1" kern="0" spc="5" dirty="0">
                <a:solidFill>
                  <a:srgbClr val="C00000"/>
                </a:solidFill>
                <a:latin typeface="Times New Roman"/>
                <a:cs typeface="Times New Roman"/>
              </a:rPr>
              <a:t>e</a:t>
            </a:r>
            <a:r>
              <a:rPr lang="tr-TR" sz="4400" b="1" kern="0" dirty="0">
                <a:solidFill>
                  <a:srgbClr val="C00000"/>
                </a:solidFill>
                <a:latin typeface="Times New Roman"/>
                <a:cs typeface="Times New Roman"/>
              </a:rPr>
              <a:t>tleri</a:t>
            </a:r>
            <a:endParaRPr lang="tr-TR" sz="4400" dirty="0">
              <a:solidFill>
                <a:srgbClr val="C00000"/>
              </a:solidFill>
            </a:endParaRPr>
          </a:p>
        </p:txBody>
      </p:sp>
    </p:spTree>
    <p:extLst>
      <p:ext uri="{BB962C8B-B14F-4D97-AF65-F5344CB8AC3E}">
        <p14:creationId xmlns:p14="http://schemas.microsoft.com/office/powerpoint/2010/main" val="2490566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2800" b="1" dirty="0" smtClean="0">
                <a:solidFill>
                  <a:srgbClr val="C00000"/>
                </a:solidFill>
                <a:latin typeface="Times New Roman" panose="02020603050405020304" pitchFamily="18" charset="0"/>
                <a:cs typeface="Times New Roman" panose="02020603050405020304" pitchFamily="18" charset="0"/>
              </a:rPr>
              <a:t>657 sayılı Devlet Memurları Kanununun </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89’uncu Maddesi</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(Memur Ders Görevlendirmesi)</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20000"/>
          </a:bodyPr>
          <a:lstStyle/>
          <a:p>
            <a:pPr algn="just" fontAlgn="auto">
              <a:spcAft>
                <a:spcPts val="0"/>
              </a:spcAft>
              <a:defRPr/>
            </a:pPr>
            <a:r>
              <a:rPr lang="tr-TR" dirty="0" smtClean="0">
                <a:latin typeface="Times New Roman" panose="02020603050405020304" pitchFamily="18" charset="0"/>
                <a:cs typeface="Times New Roman" panose="02020603050405020304" pitchFamily="18" charset="0"/>
              </a:rPr>
              <a:t>Madde </a:t>
            </a:r>
            <a:r>
              <a:rPr lang="tr-TR" dirty="0">
                <a:latin typeface="Times New Roman" panose="02020603050405020304" pitchFamily="18" charset="0"/>
                <a:cs typeface="Times New Roman" panose="02020603050405020304" pitchFamily="18" charset="0"/>
              </a:rPr>
              <a:t>89 – (Değişik: 30/5/1974 – KHK-12; Aynen kabul: 15/5/1975 - 1897/1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Her derecedeki eğitim ve öğretim kurumları ile Üniversite ve Akademi (Askeri Akademiler dahil), okul, kurs veya yaygın eğitim yapan kurumlarda ve benzeri kuruluşlarda öğretmen veya öğretim üyesi bulunmaması halinde öğretmenlere, öğretim üyelerine veya diğer memurlara veyahut açıktan atanacaklara ücret ile ek ders görevi verilebilir. </a:t>
            </a:r>
            <a:endParaRPr lang="tr-TR" dirty="0" smtClean="0">
              <a:latin typeface="Times New Roman" panose="02020603050405020304" pitchFamily="18" charset="0"/>
              <a:cs typeface="Times New Roman" panose="02020603050405020304" pitchFamily="18" charset="0"/>
            </a:endParaRPr>
          </a:p>
          <a:p>
            <a:pPr algn="just" fontAlgn="auto">
              <a:spcAft>
                <a:spcPts val="0"/>
              </a:spcAft>
              <a:defRPr/>
            </a:pPr>
            <a:r>
              <a:rPr lang="tr-TR" dirty="0" smtClean="0">
                <a:latin typeface="Times New Roman" panose="02020603050405020304" pitchFamily="18" charset="0"/>
                <a:cs typeface="Times New Roman" panose="02020603050405020304" pitchFamily="18" charset="0"/>
              </a:rPr>
              <a:t>Ücretle </a:t>
            </a:r>
            <a:r>
              <a:rPr lang="tr-TR" dirty="0">
                <a:latin typeface="Times New Roman" panose="02020603050405020304" pitchFamily="18" charset="0"/>
                <a:cs typeface="Times New Roman" panose="02020603050405020304" pitchFamily="18" charset="0"/>
              </a:rPr>
              <a:t>okutulacak ders saatlerinin sayısı</a:t>
            </a:r>
            <a:r>
              <a:rPr lang="tr-TR" dirty="0" smtClean="0">
                <a:latin typeface="Times New Roman" panose="02020603050405020304" pitchFamily="18" charset="0"/>
                <a:cs typeface="Times New Roman" panose="02020603050405020304" pitchFamily="18" charset="0"/>
              </a:rPr>
              <a:t>, ders </a:t>
            </a:r>
            <a:r>
              <a:rPr lang="tr-TR" dirty="0">
                <a:latin typeface="Times New Roman" panose="02020603050405020304" pitchFamily="18" charset="0"/>
                <a:cs typeface="Times New Roman" panose="02020603050405020304" pitchFamily="18" charset="0"/>
              </a:rPr>
              <a:t>görevi alacakların nitelikleri ve diğer hususlar Cumhurbaşkanı kararı ile tespit olunur</a:t>
            </a:r>
            <a:r>
              <a:rPr lang="tr-TR" dirty="0" smtClean="0">
                <a:latin typeface="Times New Roman" panose="02020603050405020304" pitchFamily="18" charset="0"/>
                <a:cs typeface="Times New Roman" panose="02020603050405020304" pitchFamily="18" charset="0"/>
              </a:rPr>
              <a:t>.</a:t>
            </a:r>
          </a:p>
          <a:p>
            <a:pPr algn="just" fontAlgn="auto">
              <a:spcAft>
                <a:spcPts val="0"/>
              </a:spcAft>
              <a:defRPr/>
            </a:pPr>
            <a:r>
              <a:rPr lang="tr-TR" dirty="0">
                <a:latin typeface="Times New Roman" panose="02020603050405020304" pitchFamily="18" charset="0"/>
                <a:cs typeface="Times New Roman" panose="02020603050405020304" pitchFamily="18" charset="0"/>
              </a:rPr>
              <a:t>Madde 176 – (Değişik: 3/4/1998 - 4359/1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(Değişik birinci fıkra: 21/3/2006 - 5473/3 </a:t>
            </a:r>
            <a:r>
              <a:rPr lang="tr-TR" dirty="0" err="1">
                <a:latin typeface="Times New Roman" panose="02020603050405020304" pitchFamily="18" charset="0"/>
                <a:cs typeface="Times New Roman" panose="02020603050405020304" pitchFamily="18" charset="0"/>
              </a:rPr>
              <a:t>md.</a:t>
            </a:r>
            <a:r>
              <a:rPr lang="tr-TR" dirty="0">
                <a:latin typeface="Times New Roman" panose="02020603050405020304" pitchFamily="18" charset="0"/>
                <a:cs typeface="Times New Roman" panose="02020603050405020304" pitchFamily="18" charset="0"/>
              </a:rPr>
              <a:t>) Bu 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4142458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3843 sayılı Yasanın 10’uncu Maddesi</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(Ders Ücreti)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a:latin typeface="Times New Roman" panose="02020603050405020304" pitchFamily="18" charset="0"/>
                <a:cs typeface="Times New Roman" panose="02020603050405020304" pitchFamily="18" charset="0"/>
              </a:rPr>
              <a:t>Normal örgün öğretimde zorunlu ders yükünü doldurmuş olan öğretim elemanlarına ikinci öğretimde verdikleri her ders için; dolduramamış olan öğretim elemanlarına bu yükün doldurulmasından sonra verdikleri her ders için, 2914 sayılı Yükseköğretim Personel Kanununun 11 inci </a:t>
            </a:r>
            <a:r>
              <a:rPr lang="tr-TR" dirty="0" smtClean="0">
                <a:latin typeface="Times New Roman" panose="02020603050405020304" pitchFamily="18" charset="0"/>
                <a:cs typeface="Times New Roman" panose="02020603050405020304" pitchFamily="18" charset="0"/>
              </a:rPr>
              <a:t>maddesinde </a:t>
            </a:r>
            <a:r>
              <a:rPr lang="tr-TR" dirty="0">
                <a:latin typeface="Times New Roman" panose="02020603050405020304" pitchFamily="18" charset="0"/>
                <a:cs typeface="Times New Roman" panose="02020603050405020304" pitchFamily="18" charset="0"/>
              </a:rPr>
              <a:t>öngörülen hükümler çerçevesinde ek ders ücreti ile ara sınav, yarıyıl ve yıl sonu sınavları için ödenecek ücretlerin üç katını aşmayacak şekilde ikinci öğretim programları esas alınarak, Cumhurbaşkanınca belirlenecek ders ücreti ödenir</a:t>
            </a:r>
            <a:r>
              <a:rPr lang="tr-TR" dirty="0" smtClean="0">
                <a:latin typeface="Times New Roman" panose="02020603050405020304" pitchFamily="18" charset="0"/>
                <a:cs typeface="Times New Roman" panose="02020603050405020304" pitchFamily="18" charset="0"/>
              </a:rPr>
              <a:t>.</a:t>
            </a:r>
            <a:endParaRPr lang="tr-TR" dirty="0">
              <a:latin typeface="Times New Roman" pitchFamily="18" charset="0"/>
              <a:cs typeface="Times New Roman"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3703083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İkinci Öğretimle ilgili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31/03/1994 tarihli ve 94/5593 Sayılı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Bakanlar Kurulu Kararı</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10000"/>
          </a:bodyPr>
          <a:lstStyle/>
          <a:p>
            <a:pPr algn="just">
              <a:defRPr/>
            </a:pPr>
            <a:r>
              <a:rPr lang="tr-TR" b="1" dirty="0">
                <a:latin typeface="Times New Roman" panose="02020603050405020304" pitchFamily="18" charset="0"/>
                <a:cs typeface="Times New Roman" panose="02020603050405020304" pitchFamily="18" charset="0"/>
              </a:rPr>
              <a:t>8.06.1994 tarih ve 21954 Mükerrer sayılı Resmi Gazete de yayımlanarak yürürlüğe giren, yükseköğretim kurumlarında yapılacak ikinci öğretimde görev alacak öğretim elemanlarına ödenecek ders ücretleri ile görevli akademik yöneticiler ve öğretim elemanları ile idare personele ödenecek fazla çalışma ücretlerine ilişkin karar da;</a:t>
            </a:r>
            <a:r>
              <a:rPr lang="tr-TR" dirty="0">
                <a:latin typeface="Times New Roman" panose="02020603050405020304" pitchFamily="18" charset="0"/>
                <a:cs typeface="Times New Roman" panose="02020603050405020304" pitchFamily="18" charset="0"/>
              </a:rPr>
              <a:t> ikinci öğretimde görev alan, normal örgün öğretimde zorunlu ders yükünü doldurmuş olan öğretim elemanlarına ikinci öğretimde verdikleri her ders için, dolduramamış olan öğretim elemanlarına bu yükün doldurulmasından sonra vermiş oldukları her ders için , 2914 sayılı yükseköğretim personel kanununun 11 inci maddesine öngörülen hükümler çerçevesinde ek ders ücreti ile yarı yıl ve yıl sonu sınavları için verilecek ücretler </a:t>
            </a:r>
            <a:r>
              <a:rPr lang="tr-TR" b="1" u="sng" dirty="0">
                <a:latin typeface="Times New Roman" panose="02020603050405020304" pitchFamily="18" charset="0"/>
                <a:cs typeface="Times New Roman" panose="02020603050405020304" pitchFamily="18" charset="0"/>
              </a:rPr>
              <a:t>birer katı fazlasıyla ödenir.</a:t>
            </a:r>
            <a:endParaRPr lang="tr-TR" dirty="0">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64580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2547 sayılı Yükseköğretim Kanunu</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 3’üncü Maddesi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1489768"/>
            <a:ext cx="12113341" cy="5215832"/>
          </a:xfrm>
        </p:spPr>
        <p:txBody>
          <a:bodyPr>
            <a:noAutofit/>
          </a:bodyPr>
          <a:lstStyle/>
          <a:p>
            <a:pPr algn="just"/>
            <a:r>
              <a:rPr lang="tr-TR" sz="2200" b="1" dirty="0">
                <a:solidFill>
                  <a:srgbClr val="FF0000"/>
                </a:solidFill>
                <a:latin typeface="Times New Roman" pitchFamily="18" charset="0"/>
                <a:cs typeface="Times New Roman" pitchFamily="18" charset="0"/>
              </a:rPr>
              <a:t>Öğretim Elemanları: </a:t>
            </a:r>
            <a:r>
              <a:rPr lang="tr-TR" sz="2200" dirty="0">
                <a:latin typeface="Times New Roman" pitchFamily="18" charset="0"/>
                <a:cs typeface="Times New Roman" pitchFamily="18" charset="0"/>
              </a:rPr>
              <a:t>Yükseköğretim kurumlarında görevli öğretim üyeleri, </a:t>
            </a:r>
            <a:r>
              <a:rPr lang="tr-TR" sz="2200" dirty="0" smtClean="0">
                <a:latin typeface="Times New Roman" pitchFamily="18" charset="0"/>
                <a:cs typeface="Times New Roman" pitchFamily="18" charset="0"/>
              </a:rPr>
              <a:t>araştırma görevlileri, öğretim </a:t>
            </a:r>
            <a:r>
              <a:rPr lang="tr-TR" sz="2200" dirty="0">
                <a:latin typeface="Times New Roman" pitchFamily="18" charset="0"/>
                <a:cs typeface="Times New Roman" pitchFamily="18" charset="0"/>
              </a:rPr>
              <a:t>görevlileri, </a:t>
            </a:r>
            <a:endParaRPr lang="tr-TR" sz="2200" dirty="0" smtClean="0">
              <a:latin typeface="Times New Roman" pitchFamily="18" charset="0"/>
              <a:cs typeface="Times New Roman" pitchFamily="18" charset="0"/>
            </a:endParaRPr>
          </a:p>
          <a:p>
            <a:pPr algn="just"/>
            <a:r>
              <a:rPr lang="tr-TR" sz="2200" b="1" dirty="0" smtClean="0">
                <a:solidFill>
                  <a:srgbClr val="FF0000"/>
                </a:solidFill>
                <a:latin typeface="Times New Roman" pitchFamily="18" charset="0"/>
                <a:cs typeface="Times New Roman" pitchFamily="18" charset="0"/>
              </a:rPr>
              <a:t>Öğretim </a:t>
            </a:r>
            <a:r>
              <a:rPr lang="tr-TR" sz="2200" b="1" dirty="0">
                <a:solidFill>
                  <a:srgbClr val="FF0000"/>
                </a:solidFill>
                <a:latin typeface="Times New Roman" pitchFamily="18" charset="0"/>
                <a:cs typeface="Times New Roman" pitchFamily="18" charset="0"/>
              </a:rPr>
              <a:t>Üyeleri:</a:t>
            </a:r>
            <a:r>
              <a:rPr lang="tr-TR" sz="2200" dirty="0">
                <a:latin typeface="Times New Roman" pitchFamily="18" charset="0"/>
                <a:cs typeface="Times New Roman" pitchFamily="18" charset="0"/>
              </a:rPr>
              <a:t> Yükseköğretim kurumlarında görevli profesör, doçent ve yardımcı doçentlerdir</a:t>
            </a:r>
            <a:r>
              <a:rPr lang="tr-TR" sz="2200" dirty="0" smtClean="0">
                <a:latin typeface="Times New Roman" pitchFamily="18" charset="0"/>
                <a:cs typeface="Times New Roman" pitchFamily="18" charset="0"/>
              </a:rPr>
              <a:t>.</a:t>
            </a:r>
            <a:endParaRPr lang="tr-TR" sz="2200" dirty="0">
              <a:latin typeface="Times New Roman" pitchFamily="18" charset="0"/>
              <a:cs typeface="Times New Roman" pitchFamily="18" charset="0"/>
            </a:endParaRPr>
          </a:p>
          <a:p>
            <a:pPr algn="just"/>
            <a:r>
              <a:rPr lang="tr-TR" sz="2200" b="1" dirty="0" smtClean="0">
                <a:solidFill>
                  <a:srgbClr val="FF0000"/>
                </a:solidFill>
                <a:latin typeface="Times New Roman" pitchFamily="18" charset="0"/>
                <a:cs typeface="Times New Roman" pitchFamily="18" charset="0"/>
              </a:rPr>
              <a:t>Profesör</a:t>
            </a:r>
            <a:r>
              <a:rPr lang="tr-TR" sz="2200" b="1" dirty="0">
                <a:solidFill>
                  <a:srgbClr val="FF0000"/>
                </a:solidFill>
                <a:latin typeface="Times New Roman" pitchFamily="18" charset="0"/>
                <a:cs typeface="Times New Roman" pitchFamily="18" charset="0"/>
              </a:rPr>
              <a:t>:</a:t>
            </a:r>
            <a:r>
              <a:rPr lang="tr-TR" sz="2200" dirty="0">
                <a:latin typeface="Times New Roman" pitchFamily="18" charset="0"/>
                <a:cs typeface="Times New Roman" pitchFamily="18" charset="0"/>
              </a:rPr>
              <a:t> En yüksek düzeydeki akademik unvana sahip kişidir.</a:t>
            </a:r>
          </a:p>
          <a:p>
            <a:pPr algn="just"/>
            <a:r>
              <a:rPr lang="tr-TR" sz="2200" b="1" dirty="0" smtClean="0">
                <a:solidFill>
                  <a:srgbClr val="FF0000"/>
                </a:solidFill>
                <a:latin typeface="Times New Roman" pitchFamily="18" charset="0"/>
                <a:cs typeface="Times New Roman" pitchFamily="18" charset="0"/>
              </a:rPr>
              <a:t>Doçent</a:t>
            </a:r>
            <a:r>
              <a:rPr lang="tr-TR" sz="2200" b="1" dirty="0">
                <a:solidFill>
                  <a:srgbClr val="FF0000"/>
                </a:solidFill>
                <a:latin typeface="Times New Roman" pitchFamily="18" charset="0"/>
                <a:cs typeface="Times New Roman" pitchFamily="18" charset="0"/>
              </a:rPr>
              <a:t>:</a:t>
            </a:r>
            <a:r>
              <a:rPr lang="tr-TR" sz="2200" dirty="0">
                <a:latin typeface="Times New Roman" pitchFamily="18" charset="0"/>
                <a:cs typeface="Times New Roman" pitchFamily="18" charset="0"/>
              </a:rPr>
              <a:t> Doçentlik sınavını başarmış akademik unvana sahip kişidir.</a:t>
            </a:r>
          </a:p>
          <a:p>
            <a:pPr algn="just"/>
            <a:r>
              <a:rPr lang="tr-TR" sz="2200" b="1" dirty="0" smtClean="0">
                <a:solidFill>
                  <a:srgbClr val="FF0000"/>
                </a:solidFill>
                <a:latin typeface="Times New Roman" pitchFamily="18" charset="0"/>
                <a:cs typeface="Times New Roman" pitchFamily="18" charset="0"/>
              </a:rPr>
              <a:t>Dr. </a:t>
            </a:r>
            <a:r>
              <a:rPr lang="tr-TR" sz="2200" b="1" dirty="0" err="1" smtClean="0">
                <a:solidFill>
                  <a:srgbClr val="FF0000"/>
                </a:solidFill>
                <a:latin typeface="Times New Roman" pitchFamily="18" charset="0"/>
                <a:cs typeface="Times New Roman" pitchFamily="18" charset="0"/>
              </a:rPr>
              <a:t>Öğrt</a:t>
            </a:r>
            <a:r>
              <a:rPr lang="tr-TR" sz="2200" b="1" dirty="0" smtClean="0">
                <a:solidFill>
                  <a:srgbClr val="FF0000"/>
                </a:solidFill>
                <a:latin typeface="Times New Roman" pitchFamily="18" charset="0"/>
                <a:cs typeface="Times New Roman" pitchFamily="18" charset="0"/>
              </a:rPr>
              <a:t>. Üyesi:</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Doktora çalışmalarını başarı ile tamamlamış, tıpta uzmanlık veya belli sanat dallarında yeterlik belge ve yetkisini kazanmış, ilk kademedeki akademik unvana sahip kişidir. </a:t>
            </a:r>
            <a:endParaRPr lang="tr-TR" sz="2200" dirty="0" smtClean="0">
              <a:latin typeface="Times New Roman" pitchFamily="18" charset="0"/>
              <a:cs typeface="Times New Roman" pitchFamily="18" charset="0"/>
            </a:endParaRPr>
          </a:p>
          <a:p>
            <a:pPr algn="just"/>
            <a:r>
              <a:rPr lang="tr-TR" sz="2200" b="1" dirty="0">
                <a:solidFill>
                  <a:srgbClr val="FF0000"/>
                </a:solidFill>
                <a:latin typeface="Times New Roman" pitchFamily="18" charset="0"/>
                <a:cs typeface="Times New Roman" pitchFamily="18" charset="0"/>
              </a:rPr>
              <a:t>Araştırma Görevlileri: </a:t>
            </a:r>
            <a:r>
              <a:rPr lang="tr-TR" sz="2200" dirty="0">
                <a:latin typeface="Times New Roman" pitchFamily="18" charset="0"/>
                <a:cs typeface="Times New Roman" pitchFamily="18" charset="0"/>
              </a:rPr>
              <a:t>Yükseköğretim kurumlarında yapılan araştırma, inceleme ve deneylerde yardımcı olan ve yetkili organlarca verilen ilgili diğer görevleri yapan öğretim </a:t>
            </a:r>
            <a:r>
              <a:rPr lang="tr-TR" sz="2200" dirty="0" smtClean="0">
                <a:latin typeface="Times New Roman" pitchFamily="18" charset="0"/>
                <a:cs typeface="Times New Roman" pitchFamily="18" charset="0"/>
              </a:rPr>
              <a:t>elemanıdır. Araştırma </a:t>
            </a:r>
            <a:r>
              <a:rPr lang="tr-TR" sz="2200" dirty="0">
                <a:latin typeface="Times New Roman" panose="02020603050405020304" pitchFamily="18" charset="0"/>
                <a:cs typeface="Times New Roman" panose="02020603050405020304" pitchFamily="18" charset="0"/>
              </a:rPr>
              <a:t>görevlilerine haftada on iki saati aşan ders görevleri için haftada on saate kadar 2914 sayılı Kanunun 11 inci maddesinde yer alan esaslar çerçevesinde öğretim görevlileri için belirlenmiş olan ek ders ücreti, gösterge rakamı üzerinden ek ders ücreti ile sınav ücreti ödenir.</a:t>
            </a:r>
          </a:p>
          <a:p>
            <a:pPr algn="just"/>
            <a:r>
              <a:rPr lang="tr-TR" sz="2200" b="1" dirty="0" smtClean="0">
                <a:solidFill>
                  <a:srgbClr val="FF0000"/>
                </a:solidFill>
                <a:latin typeface="Times New Roman" pitchFamily="18" charset="0"/>
                <a:cs typeface="Times New Roman" pitchFamily="18" charset="0"/>
              </a:rPr>
              <a:t>Öğretim </a:t>
            </a:r>
            <a:r>
              <a:rPr lang="tr-TR" sz="2200" b="1" dirty="0">
                <a:solidFill>
                  <a:srgbClr val="FF0000"/>
                </a:solidFill>
                <a:latin typeface="Times New Roman" pitchFamily="18" charset="0"/>
                <a:cs typeface="Times New Roman" pitchFamily="18" charset="0"/>
              </a:rPr>
              <a:t>Görevlisi:</a:t>
            </a:r>
            <a:r>
              <a:rPr lang="tr-TR" sz="2200" dirty="0">
                <a:latin typeface="Times New Roman" pitchFamily="18" charset="0"/>
                <a:cs typeface="Times New Roman" pitchFamily="18" charset="0"/>
              </a:rPr>
              <a:t> Yükseköğretim </a:t>
            </a:r>
            <a:r>
              <a:rPr lang="tr-TR" sz="2200" dirty="0" smtClean="0">
                <a:latin typeface="Times New Roman" pitchFamily="18" charset="0"/>
                <a:cs typeface="Times New Roman" pitchFamily="18" charset="0"/>
              </a:rPr>
              <a:t>kurumlarında okutulan </a:t>
            </a:r>
            <a:r>
              <a:rPr lang="tr-TR" sz="2200" dirty="0">
                <a:latin typeface="Times New Roman" pitchFamily="18" charset="0"/>
                <a:cs typeface="Times New Roman" pitchFamily="18" charset="0"/>
              </a:rPr>
              <a:t>dersleri vermek, uygulama yapmak veya yaptırmakla yükümlü olan öğretim elemanıdır.</a:t>
            </a:r>
          </a:p>
          <a:p>
            <a:pPr algn="just"/>
            <a:r>
              <a:rPr lang="tr-TR" sz="2200" dirty="0" smtClean="0">
                <a:latin typeface="Times New Roman" pitchFamily="18" charset="0"/>
                <a:cs typeface="Times New Roman" pitchFamily="18" charset="0"/>
              </a:rPr>
              <a:t/>
            </a:r>
            <a:br>
              <a:rPr lang="tr-TR" sz="2200" dirty="0" smtClean="0">
                <a:latin typeface="Times New Roman" pitchFamily="18" charset="0"/>
                <a:cs typeface="Times New Roman" pitchFamily="18" charset="0"/>
              </a:rPr>
            </a:br>
            <a:endParaRPr lang="tr-TR" sz="2200" dirty="0">
              <a:latin typeface="Times New Roman" pitchFamily="18" charset="0"/>
              <a:cs typeface="Times New Roman"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2694386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sz="3200" b="1" dirty="0">
                <a:solidFill>
                  <a:srgbClr val="C00000"/>
                </a:solidFill>
                <a:latin typeface="Times New Roman" pitchFamily="18" charset="0"/>
                <a:cs typeface="Times New Roman" pitchFamily="18" charset="0"/>
              </a:rPr>
              <a:t>Ders Yükü Tespiti Ve Ek Ders Ücreti </a:t>
            </a:r>
            <a:r>
              <a:rPr lang="tr-TR" sz="3200" b="1" dirty="0" smtClean="0">
                <a:solidFill>
                  <a:srgbClr val="C00000"/>
                </a:solidFill>
                <a:latin typeface="Times New Roman" pitchFamily="18" charset="0"/>
                <a:cs typeface="Times New Roman" pitchFamily="18" charset="0"/>
              </a:rPr>
              <a:t/>
            </a:r>
            <a:br>
              <a:rPr lang="tr-TR" sz="3200" b="1" dirty="0" smtClean="0">
                <a:solidFill>
                  <a:srgbClr val="C00000"/>
                </a:solidFill>
                <a:latin typeface="Times New Roman" pitchFamily="18" charset="0"/>
                <a:cs typeface="Times New Roman" pitchFamily="18" charset="0"/>
              </a:rPr>
            </a:br>
            <a:r>
              <a:rPr lang="tr-TR" sz="3200" b="1" dirty="0" smtClean="0">
                <a:solidFill>
                  <a:srgbClr val="C00000"/>
                </a:solidFill>
                <a:latin typeface="Times New Roman" pitchFamily="18" charset="0"/>
                <a:cs typeface="Times New Roman" pitchFamily="18" charset="0"/>
              </a:rPr>
              <a:t>Ödemelerinde </a:t>
            </a:r>
            <a:r>
              <a:rPr lang="tr-TR" sz="3200" b="1" dirty="0">
                <a:solidFill>
                  <a:srgbClr val="C00000"/>
                </a:solidFill>
                <a:latin typeface="Times New Roman" pitchFamily="18" charset="0"/>
                <a:cs typeface="Times New Roman" pitchFamily="18" charset="0"/>
              </a:rPr>
              <a:t>Uyulacak Esaslar</a:t>
            </a:r>
          </a:p>
        </p:txBody>
      </p:sp>
      <p:sp>
        <p:nvSpPr>
          <p:cNvPr id="3" name="İçerik Yer Tutucusu 2"/>
          <p:cNvSpPr>
            <a:spLocks noGrp="1"/>
          </p:cNvSpPr>
          <p:nvPr>
            <p:ph idx="1"/>
          </p:nvPr>
        </p:nvSpPr>
        <p:spPr/>
        <p:txBody>
          <a:bodyPr>
            <a:normAutofit fontScale="92500"/>
          </a:bodyPr>
          <a:lstStyle/>
          <a:p>
            <a:r>
              <a:rPr lang="tr-TR" altLang="tr-TR" b="1" dirty="0" smtClean="0">
                <a:latin typeface="Times New Roman" panose="02020603050405020304" pitchFamily="18" charset="0"/>
                <a:cs typeface="Times New Roman" panose="02020603050405020304" pitchFamily="18" charset="0"/>
              </a:rPr>
              <a:t>Ders Yükü </a:t>
            </a:r>
            <a:r>
              <a:rPr lang="tr-TR" altLang="tr-TR" b="1" dirty="0">
                <a:latin typeface="Times New Roman" panose="02020603050405020304" pitchFamily="18" charset="0"/>
                <a:cs typeface="Times New Roman" panose="02020603050405020304" pitchFamily="18" charset="0"/>
              </a:rPr>
              <a:t>ve </a:t>
            </a:r>
            <a:r>
              <a:rPr lang="tr-TR" altLang="tr-TR" b="1" dirty="0" smtClean="0">
                <a:latin typeface="Times New Roman" panose="02020603050405020304" pitchFamily="18" charset="0"/>
                <a:cs typeface="Times New Roman" panose="02020603050405020304" pitchFamily="18" charset="0"/>
              </a:rPr>
              <a:t>Ücret Karşılığında Okutulabilecekleri Ek Ders Saatleri</a:t>
            </a:r>
          </a:p>
          <a:p>
            <a:r>
              <a:rPr lang="tr-TR" altLang="tr-TR" b="1" dirty="0" smtClean="0">
                <a:latin typeface="Times New Roman" panose="02020603050405020304" pitchFamily="18" charset="0"/>
                <a:cs typeface="Times New Roman" panose="02020603050405020304" pitchFamily="18" charset="0"/>
              </a:rPr>
              <a:t>Haftalık Ders Yükü Denklikleri</a:t>
            </a:r>
          </a:p>
          <a:p>
            <a:pPr marL="514350" indent="-514350">
              <a:buFont typeface="+mj-lt"/>
              <a:buAutoNum type="alphaLcPeriod"/>
            </a:pPr>
            <a:r>
              <a:rPr lang="tr-TR" altLang="tr-TR" b="1" dirty="0" smtClean="0">
                <a:latin typeface="Times New Roman" panose="02020603050405020304" pitchFamily="18" charset="0"/>
                <a:cs typeface="Times New Roman" panose="02020603050405020304" pitchFamily="18" charset="0"/>
              </a:rPr>
              <a:t>Teorik Dersler</a:t>
            </a:r>
          </a:p>
          <a:p>
            <a:pPr marL="514350" indent="-514350">
              <a:buFont typeface="+mj-lt"/>
              <a:buAutoNum type="alphaLcPeriod"/>
            </a:pPr>
            <a:r>
              <a:rPr lang="tr-TR" altLang="tr-TR" b="1" dirty="0" smtClean="0">
                <a:latin typeface="Times New Roman" panose="02020603050405020304" pitchFamily="18" charset="0"/>
                <a:cs typeface="Times New Roman" panose="02020603050405020304" pitchFamily="18" charset="0"/>
              </a:rPr>
              <a:t>Diğer Faaliyetler</a:t>
            </a:r>
          </a:p>
          <a:p>
            <a:r>
              <a:rPr lang="tr-TR" altLang="tr-TR" b="1" dirty="0">
                <a:latin typeface="Times New Roman" panose="02020603050405020304" pitchFamily="18" charset="0"/>
                <a:cs typeface="Times New Roman" panose="02020603050405020304" pitchFamily="18" charset="0"/>
              </a:rPr>
              <a:t>Ders Telafi </a:t>
            </a:r>
            <a:r>
              <a:rPr lang="tr-TR" altLang="tr-TR" b="1" dirty="0" smtClean="0">
                <a:latin typeface="Times New Roman" panose="02020603050405020304" pitchFamily="18" charset="0"/>
                <a:cs typeface="Times New Roman" panose="02020603050405020304" pitchFamily="18" charset="0"/>
              </a:rPr>
              <a:t>Ücretleri</a:t>
            </a:r>
          </a:p>
          <a:p>
            <a:r>
              <a:rPr lang="tr-TR" altLang="tr-TR" b="1" dirty="0" smtClean="0">
                <a:latin typeface="Times New Roman" panose="02020603050405020304" pitchFamily="18" charset="0"/>
                <a:cs typeface="Times New Roman" panose="02020603050405020304" pitchFamily="18" charset="0"/>
              </a:rPr>
              <a:t>Sınav Ücreti</a:t>
            </a:r>
          </a:p>
          <a:p>
            <a:endParaRPr lang="tr-TR" dirty="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401830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rgbClr val="C00000"/>
                </a:solidFill>
                <a:latin typeface="Times New Roman" panose="02020603050405020304" pitchFamily="18" charset="0"/>
                <a:cs typeface="Times New Roman" panose="02020603050405020304" pitchFamily="18" charset="0"/>
              </a:rPr>
              <a:t>Ders Yükü ve Ücret Karşılığında </a:t>
            </a:r>
            <a:r>
              <a:rPr lang="tr-TR" altLang="tr-TR" sz="3200" b="1" dirty="0" smtClean="0">
                <a:solidFill>
                  <a:srgbClr val="C00000"/>
                </a:solidFill>
                <a:latin typeface="Times New Roman" panose="02020603050405020304" pitchFamily="18" charset="0"/>
                <a:cs typeface="Times New Roman" panose="02020603050405020304" pitchFamily="18" charset="0"/>
              </a:rPr>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Okutulabilecekleri </a:t>
            </a:r>
            <a:r>
              <a:rPr lang="tr-TR" altLang="tr-TR" sz="3200" b="1" dirty="0">
                <a:solidFill>
                  <a:srgbClr val="C00000"/>
                </a:solidFill>
                <a:latin typeface="Times New Roman" panose="02020603050405020304" pitchFamily="18" charset="0"/>
                <a:cs typeface="Times New Roman" panose="02020603050405020304" pitchFamily="18" charset="0"/>
              </a:rPr>
              <a:t>Ek Ders Saatleri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534318"/>
            <a:ext cx="868362" cy="868362"/>
          </a:xfrm>
          <a:prstGeom prst="rect">
            <a:avLst/>
          </a:prstGeom>
          <a:noFill/>
          <a:ln>
            <a:noFill/>
          </a:ln>
        </p:spPr>
      </p:pic>
      <p:graphicFrame>
        <p:nvGraphicFramePr>
          <p:cNvPr id="9" name="İçerik Yer Tutucusu 8"/>
          <p:cNvGraphicFramePr>
            <a:graphicFrameLocks noGrp="1"/>
          </p:cNvGraphicFramePr>
          <p:nvPr>
            <p:ph idx="1"/>
            <p:extLst>
              <p:ext uri="{D42A27DB-BD31-4B8C-83A1-F6EECF244321}">
                <p14:modId xmlns:p14="http://schemas.microsoft.com/office/powerpoint/2010/main" val="1768702365"/>
              </p:ext>
            </p:extLst>
          </p:nvPr>
        </p:nvGraphicFramePr>
        <p:xfrm>
          <a:off x="1992085" y="2041303"/>
          <a:ext cx="8142515" cy="4081015"/>
        </p:xfrm>
        <a:graphic>
          <a:graphicData uri="http://schemas.openxmlformats.org/drawingml/2006/table">
            <a:tbl>
              <a:tblPr/>
              <a:tblGrid>
                <a:gridCol w="1433618">
                  <a:extLst>
                    <a:ext uri="{9D8B030D-6E8A-4147-A177-3AD203B41FA5}">
                      <a16:colId xmlns:a16="http://schemas.microsoft.com/office/drawing/2014/main" val="20000"/>
                    </a:ext>
                  </a:extLst>
                </a:gridCol>
                <a:gridCol w="875855">
                  <a:extLst>
                    <a:ext uri="{9D8B030D-6E8A-4147-A177-3AD203B41FA5}">
                      <a16:colId xmlns:a16="http://schemas.microsoft.com/office/drawing/2014/main" val="20001"/>
                    </a:ext>
                  </a:extLst>
                </a:gridCol>
                <a:gridCol w="1154737">
                  <a:extLst>
                    <a:ext uri="{9D8B030D-6E8A-4147-A177-3AD203B41FA5}">
                      <a16:colId xmlns:a16="http://schemas.microsoft.com/office/drawing/2014/main" val="20002"/>
                    </a:ext>
                  </a:extLst>
                </a:gridCol>
                <a:gridCol w="1154737">
                  <a:extLst>
                    <a:ext uri="{9D8B030D-6E8A-4147-A177-3AD203B41FA5}">
                      <a16:colId xmlns:a16="http://schemas.microsoft.com/office/drawing/2014/main" val="20003"/>
                    </a:ext>
                  </a:extLst>
                </a:gridCol>
                <a:gridCol w="1154737">
                  <a:extLst>
                    <a:ext uri="{9D8B030D-6E8A-4147-A177-3AD203B41FA5}">
                      <a16:colId xmlns:a16="http://schemas.microsoft.com/office/drawing/2014/main" val="20004"/>
                    </a:ext>
                  </a:extLst>
                </a:gridCol>
                <a:gridCol w="59357">
                  <a:extLst>
                    <a:ext uri="{9D8B030D-6E8A-4147-A177-3AD203B41FA5}">
                      <a16:colId xmlns:a16="http://schemas.microsoft.com/office/drawing/2014/main" val="20005"/>
                    </a:ext>
                  </a:extLst>
                </a:gridCol>
                <a:gridCol w="1154737">
                  <a:extLst>
                    <a:ext uri="{9D8B030D-6E8A-4147-A177-3AD203B41FA5}">
                      <a16:colId xmlns:a16="http://schemas.microsoft.com/office/drawing/2014/main" val="20006"/>
                    </a:ext>
                  </a:extLst>
                </a:gridCol>
                <a:gridCol w="1154737">
                  <a:extLst>
                    <a:ext uri="{9D8B030D-6E8A-4147-A177-3AD203B41FA5}">
                      <a16:colId xmlns:a16="http://schemas.microsoft.com/office/drawing/2014/main" val="20007"/>
                    </a:ext>
                  </a:extLst>
                </a:gridCol>
              </a:tblGrid>
              <a:tr h="240499">
                <a:tc gridSpan="8">
                  <a:txBody>
                    <a:bodyPr/>
                    <a:lstStyle/>
                    <a:p>
                      <a:pPr algn="ctr">
                        <a:lnSpc>
                          <a:spcPct val="115000"/>
                        </a:lnSpc>
                        <a:spcAft>
                          <a:spcPts val="1000"/>
                        </a:spcAft>
                      </a:pPr>
                      <a:r>
                        <a:rPr lang="tr-TR" sz="1100" b="1" dirty="0">
                          <a:effectLst/>
                          <a:latin typeface="Calibri"/>
                          <a:ea typeface="Calibri"/>
                          <a:cs typeface="Times New Roman"/>
                        </a:rPr>
                        <a:t>Öğretim elemanlarının toplam ders  yükü ve ek ders saatleri tablosu</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rgbClr val="8064A2"/>
                      </a:solidFill>
                      <a:prstDash val="solid"/>
                      <a:round/>
                      <a:headEnd type="none" w="med" len="med"/>
                      <a:tailEnd type="none" w="med" len="med"/>
                    </a:lnB>
                    <a:solidFill>
                      <a:srgbClr val="CD2147"/>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54055">
                <a:tc rowSpan="3">
                  <a:txBody>
                    <a:bodyPr/>
                    <a:lstStyle/>
                    <a:p>
                      <a:pPr algn="ctr">
                        <a:lnSpc>
                          <a:spcPct val="115000"/>
                        </a:lnSpc>
                        <a:spcAft>
                          <a:spcPts val="1000"/>
                        </a:spcAft>
                      </a:pPr>
                      <a:r>
                        <a:rPr lang="tr-TR" sz="1100" dirty="0">
                          <a:effectLst/>
                          <a:latin typeface="Calibri"/>
                          <a:ea typeface="Calibri"/>
                          <a:cs typeface="Times New Roman"/>
                        </a:rPr>
                        <a:t> </a:t>
                      </a:r>
                    </a:p>
                    <a:p>
                      <a:pPr algn="ctr">
                        <a:lnSpc>
                          <a:spcPct val="115000"/>
                        </a:lnSpc>
                        <a:spcAft>
                          <a:spcPts val="0"/>
                        </a:spcAft>
                      </a:pPr>
                      <a:r>
                        <a:rPr lang="tr-TR" sz="1100" b="1" dirty="0">
                          <a:effectLst/>
                          <a:latin typeface="Calibri"/>
                          <a:ea typeface="Calibri"/>
                          <a:cs typeface="Times New Roman"/>
                        </a:rPr>
                        <a:t>Görev</a:t>
                      </a:r>
                      <a:endParaRPr lang="tr-TR" sz="1100" dirty="0">
                        <a:effectLst/>
                        <a:latin typeface="Calibri"/>
                        <a:ea typeface="Calibri"/>
                        <a:cs typeface="Times New Roman"/>
                      </a:endParaRPr>
                    </a:p>
                    <a:p>
                      <a:pPr algn="ctr">
                        <a:lnSpc>
                          <a:spcPct val="115000"/>
                        </a:lnSpc>
                        <a:spcAft>
                          <a:spcPts val="0"/>
                        </a:spcAft>
                      </a:pPr>
                      <a:r>
                        <a:rPr lang="tr-TR" sz="1100" b="1" dirty="0">
                          <a:effectLst/>
                          <a:latin typeface="Calibri"/>
                          <a:ea typeface="Calibri"/>
                          <a:cs typeface="Times New Roman"/>
                        </a:rPr>
                        <a:t>Unvanları</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rowSpan="3">
                  <a:txBody>
                    <a:bodyPr/>
                    <a:lstStyle/>
                    <a:p>
                      <a:pPr algn="ctr">
                        <a:lnSpc>
                          <a:spcPct val="115000"/>
                        </a:lnSpc>
                        <a:spcAft>
                          <a:spcPts val="0"/>
                        </a:spcAft>
                      </a:pPr>
                      <a:r>
                        <a:rPr lang="tr-TR" sz="1100" b="1">
                          <a:effectLst/>
                          <a:latin typeface="Calibri"/>
                          <a:ea typeface="Calibri"/>
                          <a:cs typeface="Times New Roman"/>
                        </a:rPr>
                        <a:t>Haftalık Ders</a:t>
                      </a:r>
                      <a:endParaRPr lang="tr-TR" sz="1100">
                        <a:effectLst/>
                        <a:latin typeface="Calibri"/>
                        <a:ea typeface="Calibri"/>
                        <a:cs typeface="Times New Roman"/>
                      </a:endParaRPr>
                    </a:p>
                    <a:p>
                      <a:pPr algn="ctr">
                        <a:lnSpc>
                          <a:spcPct val="115000"/>
                        </a:lnSpc>
                        <a:spcAft>
                          <a:spcPts val="0"/>
                        </a:spcAft>
                      </a:pPr>
                      <a:r>
                        <a:rPr lang="tr-TR" sz="1100" b="1">
                          <a:effectLst/>
                          <a:latin typeface="Calibri"/>
                          <a:ea typeface="Calibri"/>
                          <a:cs typeface="Times New Roman"/>
                        </a:rPr>
                        <a:t>Yükü</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5">
                  <a:txBody>
                    <a:bodyPr/>
                    <a:lstStyle/>
                    <a:p>
                      <a:pPr algn="ctr">
                        <a:lnSpc>
                          <a:spcPct val="115000"/>
                        </a:lnSpc>
                        <a:spcAft>
                          <a:spcPts val="0"/>
                        </a:spcAft>
                      </a:pPr>
                      <a:r>
                        <a:rPr lang="tr-TR" sz="1100" b="1">
                          <a:effectLst/>
                          <a:latin typeface="Calibri"/>
                          <a:ea typeface="Calibri"/>
                          <a:cs typeface="Times New Roman"/>
                        </a:rPr>
                        <a:t>Maksimum Ek Ders Saati</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p>
                      <a:pPr algn="ctr">
                        <a:lnSpc>
                          <a:spcPct val="115000"/>
                        </a:lnSpc>
                        <a:spcAft>
                          <a:spcPts val="1000"/>
                        </a:spcAft>
                      </a:pPr>
                      <a:r>
                        <a:rPr lang="tr-TR" sz="1100">
                          <a:effectLst/>
                          <a:latin typeface="Calibri"/>
                          <a:ea typeface="Calibri"/>
                          <a:cs typeface="Times New Roman"/>
                        </a:rPr>
                        <a:t> </a:t>
                      </a:r>
                    </a:p>
                    <a:p>
                      <a:pPr algn="ctr">
                        <a:lnSpc>
                          <a:spcPct val="115000"/>
                        </a:lnSpc>
                        <a:spcAft>
                          <a:spcPts val="1000"/>
                        </a:spcAft>
                      </a:pPr>
                      <a:r>
                        <a:rPr lang="tr-TR" sz="1100" b="1">
                          <a:effectLst/>
                          <a:latin typeface="Calibri"/>
                          <a:ea typeface="Calibri"/>
                          <a:cs typeface="Times New Roman"/>
                        </a:rPr>
                        <a:t>Genel Toplam</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28575"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0001"/>
                  </a:ext>
                </a:extLst>
              </a:tr>
              <a:tr h="485264">
                <a:tc vMerge="1">
                  <a:txBody>
                    <a:bodyPr/>
                    <a:lstStyle/>
                    <a:p>
                      <a:endParaRPr lang="tr-TR"/>
                    </a:p>
                  </a:txBody>
                  <a:tcPr/>
                </a:tc>
                <a:tc vMerge="1">
                  <a:txBody>
                    <a:bodyPr/>
                    <a:lstStyle/>
                    <a:p>
                      <a:endParaRPr lang="tr-TR"/>
                    </a:p>
                  </a:txBody>
                  <a:tcPr/>
                </a:tc>
                <a:tc gridSpan="2">
                  <a:txBody>
                    <a:bodyPr/>
                    <a:lstStyle/>
                    <a:p>
                      <a:pPr algn="ctr">
                        <a:lnSpc>
                          <a:spcPct val="115000"/>
                        </a:lnSpc>
                        <a:spcAft>
                          <a:spcPts val="0"/>
                        </a:spcAft>
                      </a:pPr>
                      <a:r>
                        <a:rPr lang="tr-TR" sz="1100" b="1">
                          <a:effectLst/>
                          <a:latin typeface="Calibri"/>
                          <a:ea typeface="Calibri"/>
                          <a:cs typeface="Times New Roman"/>
                        </a:rPr>
                        <a:t>Normal Örgün</a:t>
                      </a:r>
                      <a:endParaRPr lang="tr-TR" sz="1100">
                        <a:effectLst/>
                        <a:latin typeface="Calibri"/>
                        <a:ea typeface="Calibri"/>
                        <a:cs typeface="Times New Roman"/>
                      </a:endParaRPr>
                    </a:p>
                    <a:p>
                      <a:pPr algn="ctr">
                        <a:lnSpc>
                          <a:spcPct val="115000"/>
                        </a:lnSpc>
                        <a:spcAft>
                          <a:spcPts val="0"/>
                        </a:spcAft>
                      </a:pPr>
                      <a:r>
                        <a:rPr lang="tr-TR" sz="1100" b="1">
                          <a:effectLst/>
                          <a:latin typeface="Calibri"/>
                          <a:ea typeface="Calibri"/>
                          <a:cs typeface="Times New Roman"/>
                        </a:rPr>
                        <a:t>Eğitim</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gridSpan="2">
                  <a:txBody>
                    <a:bodyPr/>
                    <a:lstStyle/>
                    <a:p>
                      <a:pPr algn="ctr">
                        <a:lnSpc>
                          <a:spcPct val="115000"/>
                        </a:lnSpc>
                        <a:spcAft>
                          <a:spcPts val="0"/>
                        </a:spcAft>
                      </a:pPr>
                      <a:r>
                        <a:rPr lang="tr-TR" sz="1100" b="1">
                          <a:effectLst/>
                          <a:latin typeface="Calibri"/>
                          <a:ea typeface="Calibri"/>
                          <a:cs typeface="Times New Roman"/>
                        </a:rPr>
                        <a:t>II. Örgün</a:t>
                      </a:r>
                      <a:endParaRPr lang="tr-TR" sz="1100">
                        <a:effectLst/>
                        <a:latin typeface="Calibri"/>
                        <a:ea typeface="Calibri"/>
                        <a:cs typeface="Times New Roman"/>
                      </a:endParaRPr>
                    </a:p>
                    <a:p>
                      <a:pPr algn="ctr">
                        <a:lnSpc>
                          <a:spcPct val="115000"/>
                        </a:lnSpc>
                        <a:spcAft>
                          <a:spcPts val="0"/>
                        </a:spcAft>
                      </a:pPr>
                      <a:r>
                        <a:rPr lang="tr-TR" sz="1100" b="1">
                          <a:effectLst/>
                          <a:latin typeface="Calibri"/>
                          <a:ea typeface="Calibri"/>
                          <a:cs typeface="Times New Roman"/>
                        </a:rPr>
                        <a:t>Eğitim</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rowSpan="2">
                  <a:txBody>
                    <a:bodyPr/>
                    <a:lstStyle/>
                    <a:p>
                      <a:pPr algn="ctr">
                        <a:lnSpc>
                          <a:spcPct val="115000"/>
                        </a:lnSpc>
                        <a:spcAft>
                          <a:spcPts val="0"/>
                        </a:spcAft>
                      </a:pPr>
                      <a:r>
                        <a:rPr lang="tr-TR" sz="1100">
                          <a:effectLst/>
                          <a:latin typeface="Calibri"/>
                          <a:ea typeface="Calibri"/>
                          <a:cs typeface="Times New Roman"/>
                        </a:rPr>
                        <a:t> </a:t>
                      </a:r>
                    </a:p>
                    <a:p>
                      <a:pPr algn="ctr">
                        <a:lnSpc>
                          <a:spcPct val="115000"/>
                        </a:lnSpc>
                        <a:spcAft>
                          <a:spcPts val="0"/>
                        </a:spcAft>
                      </a:pPr>
                      <a:r>
                        <a:rPr lang="tr-TR" sz="1100" b="1">
                          <a:effectLst/>
                          <a:latin typeface="Calibri"/>
                          <a:ea typeface="Calibri"/>
                          <a:cs typeface="Times New Roman"/>
                        </a:rPr>
                        <a:t>Toplam</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vMerge="1">
                  <a:txBody>
                    <a:bodyPr/>
                    <a:lstStyle/>
                    <a:p>
                      <a:endParaRPr lang="tr-TR"/>
                    </a:p>
                  </a:txBody>
                  <a:tcPr/>
                </a:tc>
                <a:extLst>
                  <a:ext uri="{0D108BD9-81ED-4DB2-BD59-A6C34878D82A}">
                    <a16:rowId xmlns:a16="http://schemas.microsoft.com/office/drawing/2014/main" val="10002"/>
                  </a:ext>
                </a:extLst>
              </a:tr>
              <a:tr h="254055">
                <a:tc vMerge="1">
                  <a:txBody>
                    <a:bodyPr/>
                    <a:lstStyle/>
                    <a:p>
                      <a:endParaRPr lang="tr-TR"/>
                    </a:p>
                  </a:txBody>
                  <a:tcPr/>
                </a:tc>
                <a:tc vMerge="1">
                  <a:txBody>
                    <a:bodyPr/>
                    <a:lstStyle/>
                    <a:p>
                      <a:endParaRPr lang="tr-TR"/>
                    </a:p>
                  </a:txBody>
                  <a:tcPr/>
                </a:tc>
                <a:tc>
                  <a:txBody>
                    <a:bodyPr/>
                    <a:lstStyle/>
                    <a:p>
                      <a:pPr algn="ctr">
                        <a:lnSpc>
                          <a:spcPct val="115000"/>
                        </a:lnSpc>
                        <a:spcAft>
                          <a:spcPts val="1000"/>
                        </a:spcAft>
                      </a:pPr>
                      <a:r>
                        <a:rPr lang="tr-TR" sz="1100" b="1" dirty="0">
                          <a:effectLst/>
                          <a:latin typeface="Calibri"/>
                          <a:ea typeface="Calibri"/>
                          <a:cs typeface="Times New Roman"/>
                        </a:rPr>
                        <a:t>Mecburi</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dirty="0">
                          <a:effectLst/>
                          <a:latin typeface="Calibri"/>
                          <a:ea typeface="Calibri"/>
                          <a:cs typeface="Times New Roman"/>
                        </a:rPr>
                        <a:t>İstekle</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algn="ctr">
                        <a:lnSpc>
                          <a:spcPct val="115000"/>
                        </a:lnSpc>
                        <a:spcAft>
                          <a:spcPts val="1000"/>
                        </a:spcAft>
                      </a:pPr>
                      <a:r>
                        <a:rPr lang="tr-TR" sz="1100" b="1">
                          <a:effectLst/>
                          <a:latin typeface="Calibri"/>
                          <a:ea typeface="Calibri"/>
                          <a:cs typeface="Times New Roman"/>
                        </a:rPr>
                        <a:t>İstekle</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277968">
                <a:tc>
                  <a:txBody>
                    <a:bodyPr/>
                    <a:lstStyle/>
                    <a:p>
                      <a:pPr algn="ctr">
                        <a:lnSpc>
                          <a:spcPct val="115000"/>
                        </a:lnSpc>
                        <a:spcAft>
                          <a:spcPts val="1000"/>
                        </a:spcAft>
                      </a:pPr>
                      <a:r>
                        <a:rPr lang="tr-TR" sz="1100" b="1">
                          <a:effectLst/>
                          <a:latin typeface="Calibri"/>
                          <a:ea typeface="Calibri"/>
                          <a:cs typeface="Times New Roman"/>
                        </a:rPr>
                        <a:t>Prof.</a:t>
                      </a:r>
                      <a:endParaRPr lang="tr-TR" sz="1100">
                        <a:effectLst/>
                        <a:latin typeface="Calibri"/>
                        <a:ea typeface="Calibri"/>
                        <a:cs typeface="Times New Roman"/>
                      </a:endParaRPr>
                    </a:p>
                  </a:txBody>
                  <a:tcPr marL="71755" marR="7175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10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2</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dirty="0">
                          <a:effectLst/>
                          <a:latin typeface="Calibri"/>
                          <a:ea typeface="Calibri"/>
                          <a:cs typeface="Times New Roman"/>
                        </a:rPr>
                        <a:t>18</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algn="ctr">
                        <a:lnSpc>
                          <a:spcPct val="115000"/>
                        </a:lnSpc>
                        <a:spcAft>
                          <a:spcPts val="1000"/>
                        </a:spcAft>
                      </a:pPr>
                      <a:r>
                        <a:rPr lang="tr-TR" sz="1100" b="1" dirty="0">
                          <a:effectLst/>
                          <a:latin typeface="Calibri"/>
                          <a:ea typeface="Calibri"/>
                          <a:cs typeface="Times New Roman"/>
                        </a:rPr>
                        <a:t>10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a:txBody>
                    <a:bodyPr/>
                    <a:lstStyle/>
                    <a:p>
                      <a:pPr algn="ctr">
                        <a:lnSpc>
                          <a:spcPct val="115000"/>
                        </a:lnSpc>
                        <a:spcAft>
                          <a:spcPts val="1000"/>
                        </a:spcAft>
                      </a:pPr>
                      <a:r>
                        <a:rPr lang="tr-TR" sz="1100" b="1">
                          <a:effectLst/>
                          <a:latin typeface="Calibri"/>
                          <a:ea typeface="Calibri"/>
                          <a:cs typeface="Times New Roman"/>
                        </a:rPr>
                        <a:t>30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dirty="0">
                          <a:effectLst/>
                          <a:latin typeface="Calibri"/>
                          <a:ea typeface="Calibri"/>
                          <a:cs typeface="Times New Roman"/>
                        </a:rPr>
                        <a:t>40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0004"/>
                  </a:ext>
                </a:extLst>
              </a:tr>
              <a:tr h="264260">
                <a:tc>
                  <a:txBody>
                    <a:bodyPr/>
                    <a:lstStyle/>
                    <a:p>
                      <a:pPr algn="ctr">
                        <a:lnSpc>
                          <a:spcPct val="115000"/>
                        </a:lnSpc>
                        <a:spcAft>
                          <a:spcPts val="1000"/>
                        </a:spcAft>
                      </a:pPr>
                      <a:r>
                        <a:rPr lang="tr-TR" sz="1100" b="1">
                          <a:effectLst/>
                          <a:latin typeface="Calibri"/>
                          <a:ea typeface="Calibri"/>
                          <a:cs typeface="Times New Roman"/>
                        </a:rPr>
                        <a:t>Doç.</a:t>
                      </a:r>
                      <a:endParaRPr lang="tr-TR" sz="1100">
                        <a:effectLst/>
                        <a:latin typeface="Calibri"/>
                        <a:ea typeface="Calibri"/>
                        <a:cs typeface="Times New Roman"/>
                      </a:endParaRPr>
                    </a:p>
                  </a:txBody>
                  <a:tcPr marL="71755" marR="7175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10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4</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16</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algn="ctr">
                        <a:lnSpc>
                          <a:spcPct val="115000"/>
                        </a:lnSpc>
                        <a:spcAft>
                          <a:spcPts val="1000"/>
                        </a:spcAft>
                      </a:pPr>
                      <a:r>
                        <a:rPr lang="tr-TR" sz="1100" b="1" dirty="0">
                          <a:effectLst/>
                          <a:latin typeface="Calibri"/>
                          <a:ea typeface="Calibri"/>
                          <a:cs typeface="Times New Roman"/>
                        </a:rPr>
                        <a:t>10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a:txBody>
                    <a:bodyPr/>
                    <a:lstStyle/>
                    <a:p>
                      <a:pPr algn="ctr">
                        <a:lnSpc>
                          <a:spcPct val="115000"/>
                        </a:lnSpc>
                        <a:spcAft>
                          <a:spcPts val="1000"/>
                        </a:spcAft>
                      </a:pPr>
                      <a:r>
                        <a:rPr lang="tr-TR" sz="1100" b="1" dirty="0">
                          <a:effectLst/>
                          <a:latin typeface="Calibri"/>
                          <a:ea typeface="Calibri"/>
                          <a:cs typeface="Times New Roman"/>
                        </a:rPr>
                        <a:t>30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40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0005"/>
                  </a:ext>
                </a:extLst>
              </a:tr>
              <a:tr h="254055">
                <a:tc>
                  <a:txBody>
                    <a:bodyPr/>
                    <a:lstStyle/>
                    <a:p>
                      <a:pPr algn="ctr">
                        <a:lnSpc>
                          <a:spcPct val="115000"/>
                        </a:lnSpc>
                        <a:spcAft>
                          <a:spcPts val="1000"/>
                        </a:spcAft>
                      </a:pPr>
                      <a:r>
                        <a:rPr lang="tr-TR" sz="1100" b="1" dirty="0" smtClean="0">
                          <a:effectLst/>
                          <a:latin typeface="+mn-lt"/>
                          <a:ea typeface="Calibri"/>
                          <a:cs typeface="Times New Roman"/>
                        </a:rPr>
                        <a:t>Dr. Öğr.</a:t>
                      </a:r>
                      <a:r>
                        <a:rPr lang="tr-TR" sz="1100" b="1" baseline="0" dirty="0" smtClean="0">
                          <a:effectLst/>
                          <a:latin typeface="+mn-lt"/>
                          <a:ea typeface="Calibri"/>
                          <a:cs typeface="Times New Roman"/>
                        </a:rPr>
                        <a:t> Üyesi</a:t>
                      </a:r>
                      <a:endParaRPr lang="tr-TR" sz="1100" dirty="0">
                        <a:effectLst/>
                        <a:latin typeface="+mn-lt"/>
                        <a:ea typeface="Calibri"/>
                        <a:cs typeface="Times New Roman"/>
                      </a:endParaRPr>
                    </a:p>
                  </a:txBody>
                  <a:tcPr marL="71755" marR="7175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10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8</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a:effectLst/>
                          <a:latin typeface="Calibri"/>
                          <a:ea typeface="Calibri"/>
                          <a:cs typeface="Times New Roman"/>
                        </a:rPr>
                        <a:t>12</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algn="ctr">
                        <a:lnSpc>
                          <a:spcPct val="115000"/>
                        </a:lnSpc>
                        <a:spcAft>
                          <a:spcPts val="1000"/>
                        </a:spcAft>
                      </a:pPr>
                      <a:r>
                        <a:rPr lang="tr-TR" sz="1100" b="1">
                          <a:effectLst/>
                          <a:latin typeface="Calibri"/>
                          <a:ea typeface="Calibri"/>
                          <a:cs typeface="Times New Roman"/>
                        </a:rPr>
                        <a:t>10</a:t>
                      </a:r>
                      <a:endParaRPr lang="tr-TR" sz="110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a:txBody>
                    <a:bodyPr/>
                    <a:lstStyle/>
                    <a:p>
                      <a:pPr algn="ctr">
                        <a:lnSpc>
                          <a:spcPct val="115000"/>
                        </a:lnSpc>
                        <a:spcAft>
                          <a:spcPts val="1000"/>
                        </a:spcAft>
                      </a:pPr>
                      <a:r>
                        <a:rPr lang="tr-TR" sz="1100" b="1" dirty="0">
                          <a:effectLst/>
                          <a:latin typeface="Calibri"/>
                          <a:ea typeface="Calibri"/>
                          <a:cs typeface="Times New Roman"/>
                        </a:rPr>
                        <a:t>30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algn="ctr">
                        <a:lnSpc>
                          <a:spcPct val="115000"/>
                        </a:lnSpc>
                        <a:spcAft>
                          <a:spcPts val="1000"/>
                        </a:spcAft>
                      </a:pPr>
                      <a:r>
                        <a:rPr lang="tr-TR" sz="1100" b="1" dirty="0">
                          <a:effectLst/>
                          <a:latin typeface="Calibri"/>
                          <a:ea typeface="Calibri"/>
                          <a:cs typeface="Times New Roman"/>
                        </a:rPr>
                        <a:t>40</a:t>
                      </a:r>
                      <a:endParaRPr lang="tr-TR" sz="1100" dirty="0">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0006"/>
                  </a:ext>
                </a:extLst>
              </a:tr>
              <a:tr h="323220">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Öğretim </a:t>
                      </a:r>
                      <a:r>
                        <a:rPr lang="tr-TR" sz="1100" b="1" kern="1200" dirty="0" smtClean="0">
                          <a:solidFill>
                            <a:schemeClr val="tx1"/>
                          </a:solidFill>
                          <a:effectLst/>
                          <a:latin typeface="Calibri"/>
                          <a:ea typeface="Calibri"/>
                          <a:cs typeface="Times New Roman"/>
                        </a:rPr>
                        <a:t>Görevlisi</a:t>
                      </a:r>
                      <a:endParaRPr lang="tr-TR" sz="1100" b="1" kern="1200" dirty="0">
                        <a:solidFill>
                          <a:schemeClr val="tx1"/>
                        </a:solidFill>
                        <a:effectLst/>
                        <a:latin typeface="Calibri"/>
                        <a:ea typeface="Calibri"/>
                        <a:cs typeface="Times New Roman"/>
                      </a:endParaRPr>
                    </a:p>
                  </a:txBody>
                  <a:tcPr marL="71755" marR="7175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12</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12</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8</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10</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30</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a:solidFill>
                            <a:schemeClr val="tx1"/>
                          </a:solidFill>
                          <a:effectLst/>
                          <a:latin typeface="Calibri"/>
                          <a:ea typeface="Calibri"/>
                          <a:cs typeface="Times New Roman"/>
                        </a:rPr>
                        <a:t>42</a:t>
                      </a: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0007"/>
                  </a:ext>
                </a:extLst>
              </a:tr>
              <a:tr h="285407">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Araştırma Görevlisi</a:t>
                      </a:r>
                      <a:endParaRPr lang="tr-TR" sz="1100" b="1" kern="1200" dirty="0">
                        <a:solidFill>
                          <a:schemeClr val="tx1"/>
                        </a:solidFill>
                        <a:effectLst/>
                        <a:latin typeface="Calibri"/>
                        <a:ea typeface="Calibri"/>
                        <a:cs typeface="Times New Roman"/>
                      </a:endParaRPr>
                    </a:p>
                  </a:txBody>
                  <a:tcPr marL="71755" marR="7175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12</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gridSpan="2">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10</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a:txBody>
                    <a:bodyPr/>
                    <a:lstStyle/>
                    <a:p>
                      <a:pPr marL="0" algn="ctr" defTabSz="914400" rtl="0" eaLnBrk="1" latinLnBrk="0" hangingPunct="1">
                        <a:lnSpc>
                          <a:spcPct val="115000"/>
                        </a:lnSpc>
                        <a:spcAft>
                          <a:spcPts val="1000"/>
                        </a:spcAft>
                      </a:pPr>
                      <a:r>
                        <a:rPr lang="tr-TR" sz="1100" b="1" kern="1200" dirty="0" smtClean="0">
                          <a:solidFill>
                            <a:schemeClr val="tx1"/>
                          </a:solidFill>
                          <a:effectLst/>
                          <a:latin typeface="Calibri"/>
                          <a:ea typeface="Calibri"/>
                          <a:cs typeface="Times New Roman"/>
                        </a:rPr>
                        <a:t>22</a:t>
                      </a:r>
                      <a:endParaRPr lang="tr-TR" sz="1100" b="1" kern="1200" dirty="0">
                        <a:solidFill>
                          <a:schemeClr val="tx1"/>
                        </a:solidFill>
                        <a:effectLst/>
                        <a:latin typeface="Calibri"/>
                        <a:ea typeface="Calibri"/>
                        <a:cs typeface="Times New Roman"/>
                      </a:endParaRPr>
                    </a:p>
                  </a:txBody>
                  <a:tcPr marL="9525" marR="9525" marT="9525" marB="9525"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extLst>
                  <a:ext uri="{0D108BD9-81ED-4DB2-BD59-A6C34878D82A}">
                    <a16:rowId xmlns:a16="http://schemas.microsoft.com/office/drawing/2014/main" val="1209349770"/>
                  </a:ext>
                </a:extLst>
              </a:tr>
              <a:tr h="229077">
                <a:tc gridSpan="8">
                  <a:txBody>
                    <a:bodyPr/>
                    <a:lstStyle/>
                    <a:p>
                      <a:pPr algn="ctr">
                        <a:lnSpc>
                          <a:spcPct val="115000"/>
                        </a:lnSpc>
                        <a:spcAft>
                          <a:spcPts val="1000"/>
                        </a:spcAft>
                      </a:pPr>
                      <a:r>
                        <a:rPr lang="tr-TR" sz="1100" dirty="0">
                          <a:solidFill>
                            <a:schemeClr val="bg1"/>
                          </a:solidFill>
                          <a:effectLst/>
                          <a:latin typeface="Calibri"/>
                          <a:ea typeface="Calibri"/>
                          <a:cs typeface="Times New Roman"/>
                        </a:rPr>
                        <a:t>2914 SAYILI KANUN 11 İNCİ MADDE (EK DERS SAAT ÜCRETİ)</a:t>
                      </a: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3C484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9"/>
                  </a:ext>
                </a:extLst>
              </a:tr>
              <a:tr h="242631">
                <a:tc gridSpan="5">
                  <a:txBody>
                    <a:bodyPr/>
                    <a:lstStyle/>
                    <a:p>
                      <a:pPr>
                        <a:lnSpc>
                          <a:spcPct val="115000"/>
                        </a:lnSpc>
                        <a:spcAft>
                          <a:spcPts val="1000"/>
                        </a:spcAft>
                      </a:pPr>
                      <a:r>
                        <a:rPr lang="tr-TR" sz="1100" b="1" dirty="0">
                          <a:effectLst/>
                          <a:latin typeface="Calibri"/>
                          <a:ea typeface="Calibri"/>
                          <a:cs typeface="Times New Roman"/>
                        </a:rPr>
                        <a:t>Profesör</a:t>
                      </a:r>
                      <a:endParaRPr lang="tr-TR" sz="1100" dirty="0">
                        <a:effectLst/>
                        <a:latin typeface="Calibri"/>
                        <a:ea typeface="Calibri"/>
                        <a:cs typeface="Times New Roman"/>
                      </a:endParaRPr>
                    </a:p>
                  </a:txBody>
                  <a:tcPr marL="14414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1000"/>
                        </a:spcAft>
                      </a:pPr>
                      <a:r>
                        <a:rPr lang="tr-TR" sz="1100" b="1" dirty="0">
                          <a:effectLst/>
                          <a:latin typeface="Calibri"/>
                          <a:ea typeface="Calibri"/>
                          <a:cs typeface="Times New Roman"/>
                        </a:rPr>
                        <a:t>300 X Aylık Katsayı</a:t>
                      </a:r>
                      <a:endParaRPr lang="tr-TR" sz="1100" dirty="0">
                        <a:effectLst/>
                        <a:latin typeface="Calibri"/>
                        <a:ea typeface="Calibri"/>
                        <a:cs typeface="Times New Roman"/>
                      </a:endParaRP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242631">
                <a:tc gridSpan="5">
                  <a:txBody>
                    <a:bodyPr/>
                    <a:lstStyle/>
                    <a:p>
                      <a:pPr>
                        <a:lnSpc>
                          <a:spcPct val="115000"/>
                        </a:lnSpc>
                        <a:spcAft>
                          <a:spcPts val="1000"/>
                        </a:spcAft>
                      </a:pPr>
                      <a:r>
                        <a:rPr lang="tr-TR" sz="1100" b="1">
                          <a:effectLst/>
                          <a:latin typeface="Calibri"/>
                          <a:ea typeface="Calibri"/>
                          <a:cs typeface="Times New Roman"/>
                        </a:rPr>
                        <a:t>Doçent</a:t>
                      </a:r>
                      <a:endParaRPr lang="tr-TR" sz="1100">
                        <a:effectLst/>
                        <a:latin typeface="Calibri"/>
                        <a:ea typeface="Calibri"/>
                        <a:cs typeface="Times New Roman"/>
                      </a:endParaRPr>
                    </a:p>
                  </a:txBody>
                  <a:tcPr marL="14414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1000"/>
                        </a:spcAft>
                      </a:pPr>
                      <a:r>
                        <a:rPr lang="tr-TR" sz="1100" b="1" dirty="0">
                          <a:effectLst/>
                          <a:latin typeface="Calibri"/>
                          <a:ea typeface="Calibri"/>
                          <a:cs typeface="Times New Roman"/>
                        </a:rPr>
                        <a:t>250 X Aylık Katsayı</a:t>
                      </a:r>
                      <a:endParaRPr lang="tr-TR" sz="1100" dirty="0">
                        <a:effectLst/>
                        <a:latin typeface="Calibri"/>
                        <a:ea typeface="Calibri"/>
                        <a:cs typeface="Times New Roman"/>
                      </a:endParaRP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EDEAF0"/>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1"/>
                  </a:ext>
                </a:extLst>
              </a:tr>
              <a:tr h="242631">
                <a:tc gridSpan="5">
                  <a:txBody>
                    <a:bodyPr/>
                    <a:lstStyle/>
                    <a:p>
                      <a:pPr>
                        <a:lnSpc>
                          <a:spcPct val="115000"/>
                        </a:lnSpc>
                        <a:spcAft>
                          <a:spcPts val="1000"/>
                        </a:spcAft>
                      </a:pPr>
                      <a:r>
                        <a:rPr lang="tr-TR" sz="1100" b="1" dirty="0" smtClean="0">
                          <a:effectLst/>
                          <a:latin typeface="Calibri"/>
                          <a:ea typeface="Calibri"/>
                          <a:cs typeface="Times New Roman"/>
                        </a:rPr>
                        <a:t>Dr. Öğr.</a:t>
                      </a:r>
                      <a:r>
                        <a:rPr lang="tr-TR" sz="1100" b="1" baseline="0" dirty="0" smtClean="0">
                          <a:effectLst/>
                          <a:latin typeface="Calibri"/>
                          <a:ea typeface="Calibri"/>
                          <a:cs typeface="Times New Roman"/>
                        </a:rPr>
                        <a:t> Üyesi</a:t>
                      </a:r>
                      <a:endParaRPr lang="tr-TR" sz="1100" dirty="0">
                        <a:effectLst/>
                        <a:latin typeface="Calibri"/>
                        <a:ea typeface="Calibri"/>
                        <a:cs typeface="Times New Roman"/>
                      </a:endParaRPr>
                    </a:p>
                  </a:txBody>
                  <a:tcPr marL="14414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1000"/>
                        </a:spcAft>
                      </a:pPr>
                      <a:r>
                        <a:rPr lang="tr-TR" sz="1100" b="1">
                          <a:effectLst/>
                          <a:latin typeface="Calibri"/>
                          <a:ea typeface="Calibri"/>
                          <a:cs typeface="Times New Roman"/>
                        </a:rPr>
                        <a:t>200 X Aylık Katsayı</a:t>
                      </a:r>
                      <a:endParaRPr lang="tr-TR" sz="1100">
                        <a:effectLst/>
                        <a:latin typeface="Calibri"/>
                        <a:ea typeface="Calibri"/>
                        <a:cs typeface="Times New Roman"/>
                      </a:endParaRP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2"/>
                  </a:ext>
                </a:extLst>
              </a:tr>
              <a:tr h="242631">
                <a:tc gridSpan="5">
                  <a:txBody>
                    <a:bodyPr/>
                    <a:lstStyle/>
                    <a:p>
                      <a:pPr>
                        <a:lnSpc>
                          <a:spcPct val="115000"/>
                        </a:lnSpc>
                        <a:spcAft>
                          <a:spcPts val="1000"/>
                        </a:spcAft>
                      </a:pPr>
                      <a:r>
                        <a:rPr lang="tr-TR" sz="1100" b="1" dirty="0">
                          <a:effectLst/>
                          <a:latin typeface="Calibri"/>
                          <a:ea typeface="Calibri"/>
                          <a:cs typeface="Times New Roman"/>
                        </a:rPr>
                        <a:t>Öğretim Görevlisi</a:t>
                      </a:r>
                      <a:endParaRPr lang="tr-TR" sz="1100" dirty="0">
                        <a:effectLst/>
                        <a:latin typeface="Calibri"/>
                        <a:ea typeface="Calibri"/>
                        <a:cs typeface="Times New Roman"/>
                      </a:endParaRPr>
                    </a:p>
                  </a:txBody>
                  <a:tcPr marL="14414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algn="ctr">
                        <a:lnSpc>
                          <a:spcPct val="115000"/>
                        </a:lnSpc>
                        <a:spcAft>
                          <a:spcPts val="1000"/>
                        </a:spcAft>
                      </a:pPr>
                      <a:r>
                        <a:rPr lang="tr-TR" sz="1100" b="1" dirty="0">
                          <a:effectLst/>
                          <a:latin typeface="Calibri"/>
                          <a:ea typeface="Calibri"/>
                          <a:cs typeface="Times New Roman"/>
                        </a:rPr>
                        <a:t>160 X Aylık Katsayı</a:t>
                      </a:r>
                      <a:endParaRPr lang="tr-TR" sz="1100" dirty="0">
                        <a:effectLst/>
                        <a:latin typeface="Calibri"/>
                        <a:ea typeface="Calibri"/>
                        <a:cs typeface="Times New Roman"/>
                      </a:endParaRP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EDEAF0"/>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3"/>
                  </a:ext>
                </a:extLst>
              </a:tr>
              <a:tr h="242631">
                <a:tc gridSpan="5">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tr-TR" sz="1100" b="1" kern="1200" dirty="0" smtClean="0">
                          <a:solidFill>
                            <a:schemeClr val="tx1"/>
                          </a:solidFill>
                          <a:effectLst/>
                          <a:latin typeface="+mn-lt"/>
                          <a:ea typeface="Calibri"/>
                          <a:cs typeface="Times New Roman"/>
                        </a:rPr>
                        <a:t>Araştırma Görevlisi</a:t>
                      </a:r>
                    </a:p>
                  </a:txBody>
                  <a:tcPr marL="14414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FCFCFC"/>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tr-TR" sz="1100" b="1" dirty="0" smtClean="0">
                          <a:effectLst/>
                          <a:latin typeface="+mn-lt"/>
                          <a:ea typeface="Calibri"/>
                          <a:cs typeface="Times New Roman"/>
                        </a:rPr>
                        <a:t>160 X Aylık Katsayı</a:t>
                      </a:r>
                      <a:endParaRPr lang="tr-TR" sz="1100" dirty="0" smtClean="0">
                        <a:effectLst/>
                        <a:latin typeface="+mn-lt"/>
                        <a:ea typeface="Calibri"/>
                        <a:cs typeface="Times New Roman"/>
                      </a:endParaRPr>
                    </a:p>
                  </a:txBody>
                  <a:tcPr marL="9525" marR="9525" marT="9525" marB="0" anchor="b">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solidFill>
                      <a:srgbClr val="EDEAF0"/>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88651090"/>
                  </a:ext>
                </a:extLst>
              </a:tr>
            </a:tbl>
          </a:graphicData>
        </a:graphic>
      </p:graphicFrame>
    </p:spTree>
    <p:extLst>
      <p:ext uri="{BB962C8B-B14F-4D97-AF65-F5344CB8AC3E}">
        <p14:creationId xmlns:p14="http://schemas.microsoft.com/office/powerpoint/2010/main" val="1967076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rgbClr val="C00000"/>
                </a:solidFill>
                <a:latin typeface="Times New Roman" panose="02020603050405020304" pitchFamily="18" charset="0"/>
                <a:cs typeface="Times New Roman" panose="02020603050405020304" pitchFamily="18" charset="0"/>
              </a:rPr>
              <a:t>Haftalık Ders Yükü Denklikleri</a:t>
            </a:r>
          </a:p>
        </p:txBody>
      </p:sp>
      <p:sp>
        <p:nvSpPr>
          <p:cNvPr id="3" name="İçerik Yer Tutucusu 2"/>
          <p:cNvSpPr>
            <a:spLocks noGrp="1"/>
          </p:cNvSpPr>
          <p:nvPr>
            <p:ph idx="1"/>
          </p:nvPr>
        </p:nvSpPr>
        <p:spPr/>
        <p:txBody>
          <a:bodyPr>
            <a:normAutofit fontScale="92500" lnSpcReduction="10000"/>
          </a:bodyPr>
          <a:lstStyle/>
          <a:p>
            <a:pPr algn="just"/>
            <a:r>
              <a:rPr lang="tr-TR" altLang="tr-TR" b="1" dirty="0">
                <a:solidFill>
                  <a:srgbClr val="FF0000"/>
                </a:solidFill>
                <a:latin typeface="Times New Roman" panose="02020603050405020304" pitchFamily="18" charset="0"/>
                <a:cs typeface="Times New Roman" panose="02020603050405020304" pitchFamily="18" charset="0"/>
              </a:rPr>
              <a:t>Teorik </a:t>
            </a:r>
            <a:r>
              <a:rPr lang="tr-TR" altLang="tr-TR" b="1" dirty="0" smtClean="0">
                <a:solidFill>
                  <a:srgbClr val="FF0000"/>
                </a:solidFill>
                <a:latin typeface="Times New Roman" panose="02020603050405020304" pitchFamily="18" charset="0"/>
                <a:cs typeface="Times New Roman" panose="02020603050405020304" pitchFamily="18" charset="0"/>
              </a:rPr>
              <a:t>Dersler: </a:t>
            </a:r>
            <a:r>
              <a:rPr lang="tr-TR" dirty="0">
                <a:latin typeface="Times New Roman" pitchFamily="18" charset="0"/>
                <a:cs typeface="Times New Roman" pitchFamily="18" charset="0"/>
              </a:rPr>
              <a:t>Haftalık ders programında yer alan, günü, saati ve yeri belirlenmiş, öğrenciye hitap eden, </a:t>
            </a:r>
            <a:r>
              <a:rPr lang="tr-TR" b="1" u="sng" dirty="0">
                <a:latin typeface="Times New Roman" pitchFamily="18" charset="0"/>
                <a:cs typeface="Times New Roman" pitchFamily="18" charset="0"/>
              </a:rPr>
              <a:t>öğretim elemanının aktif olarak katıldığı </a:t>
            </a:r>
            <a:r>
              <a:rPr lang="tr-TR" dirty="0">
                <a:latin typeface="Times New Roman" pitchFamily="18" charset="0"/>
                <a:cs typeface="Times New Roman" pitchFamily="18" charset="0"/>
              </a:rPr>
              <a:t>eğitim - öğretim faaliyetleri olup, her ders saati bir ders yüküne eş değerdir. Bu dersler ön lisans, lisans ve lisansüstü (yüksek lisans, doktora, tıpta uzmanlık, sanatta yeterlik) düzeyde açılabilir. Benzer tez konularında çalışan lisansüstü öğrenciler için ilgili yönetmeliklere uygun olarak açılabilecek uzmanlık alan dersleri de yukarıdaki koşulları sağlamak kaydıyla bu kapsamda değerlendirilir. </a:t>
            </a:r>
            <a:endParaRPr lang="tr-TR" dirty="0" smtClean="0">
              <a:latin typeface="Times New Roman" pitchFamily="18" charset="0"/>
              <a:cs typeface="Times New Roman" pitchFamily="18" charset="0"/>
            </a:endParaRPr>
          </a:p>
          <a:p>
            <a:pPr algn="just"/>
            <a:r>
              <a:rPr lang="tr-TR" b="1" dirty="0" smtClean="0">
                <a:solidFill>
                  <a:srgbClr val="FF0000"/>
                </a:solidFill>
                <a:latin typeface="Times New Roman" pitchFamily="18" charset="0"/>
                <a:cs typeface="Times New Roman" pitchFamily="18" charset="0"/>
              </a:rPr>
              <a:t>Uzmanlık </a:t>
            </a:r>
            <a:r>
              <a:rPr lang="tr-TR" b="1" dirty="0">
                <a:solidFill>
                  <a:srgbClr val="FF0000"/>
                </a:solidFill>
                <a:latin typeface="Times New Roman" pitchFamily="18" charset="0"/>
                <a:cs typeface="Times New Roman" pitchFamily="18" charset="0"/>
              </a:rPr>
              <a:t>alan dersleri</a:t>
            </a:r>
            <a:r>
              <a:rPr lang="tr-TR" dirty="0">
                <a:latin typeface="Times New Roman" pitchFamily="18" charset="0"/>
                <a:cs typeface="Times New Roman" pitchFamily="18" charset="0"/>
              </a:rPr>
              <a:t>, Enstitü Yönetim Kurulunca tez danışmanının atandığı tarihte başlar ve Enstitü Yönetim Kurulunun öğrencinin mezuniyetine karar verdiği tarihe kadar devam eder. Bu dersler yarı yıl ve yaz tatillerinde de devam edebilir.  </a:t>
            </a:r>
            <a:endParaRPr lang="tr-TR" altLang="tr-TR" b="1" dirty="0">
              <a:latin typeface="Times New Roman" panose="02020603050405020304" pitchFamily="18" charset="0"/>
              <a:cs typeface="Times New Roman" panose="02020603050405020304" pitchFamily="18" charset="0"/>
            </a:endParaRPr>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3439390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altLang="tr-TR" sz="3200" b="1" dirty="0">
                <a:solidFill>
                  <a:srgbClr val="C00000"/>
                </a:solidFill>
                <a:latin typeface="Times New Roman" panose="02020603050405020304" pitchFamily="18" charset="0"/>
                <a:cs typeface="Times New Roman" panose="02020603050405020304" pitchFamily="18" charset="0"/>
              </a:rPr>
              <a:t>Haftalık Ders Yükü Denklikleri</a:t>
            </a:r>
          </a:p>
        </p:txBody>
      </p:sp>
      <p:sp>
        <p:nvSpPr>
          <p:cNvPr id="3" name="İçerik Yer Tutucusu 2"/>
          <p:cNvSpPr>
            <a:spLocks noGrp="1"/>
          </p:cNvSpPr>
          <p:nvPr>
            <p:ph idx="1"/>
          </p:nvPr>
        </p:nvSpPr>
        <p:spPr/>
        <p:txBody>
          <a:bodyPr>
            <a:normAutofit fontScale="62500" lnSpcReduction="20000"/>
          </a:bodyPr>
          <a:lstStyle/>
          <a:p>
            <a:pPr algn="just"/>
            <a:r>
              <a:rPr lang="tr-TR" altLang="tr-TR" b="1" dirty="0" smtClean="0">
                <a:solidFill>
                  <a:srgbClr val="FF0000"/>
                </a:solidFill>
                <a:latin typeface="Times New Roman" panose="02020603050405020304" pitchFamily="18" charset="0"/>
                <a:cs typeface="Times New Roman" panose="02020603050405020304" pitchFamily="18" charset="0"/>
              </a:rPr>
              <a:t>Diğer Faaliyetler: </a:t>
            </a:r>
            <a:r>
              <a:rPr lang="tr-TR" dirty="0" smtClean="0">
                <a:latin typeface="Times New Roman" pitchFamily="18" charset="0"/>
                <a:cs typeface="Times New Roman" pitchFamily="18" charset="0"/>
              </a:rPr>
              <a:t>Teorik </a:t>
            </a:r>
            <a:r>
              <a:rPr lang="tr-TR" dirty="0">
                <a:latin typeface="Times New Roman" pitchFamily="18" charset="0"/>
                <a:cs typeface="Times New Roman" pitchFamily="18" charset="0"/>
              </a:rPr>
              <a:t>dersler dışındaki tüm eğitim- öğretim faaliyetlerini kapsar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1-</a:t>
            </a:r>
            <a:r>
              <a:rPr lang="tr-TR" dirty="0">
                <a:latin typeface="Times New Roman" pitchFamily="18" charset="0"/>
                <a:cs typeface="Times New Roman" pitchFamily="18" charset="0"/>
              </a:rPr>
              <a:t> Haftalık ders programında günü, yeri, saati belirlenmiş, öğrenciye hitap eden, </a:t>
            </a:r>
            <a:r>
              <a:rPr lang="tr-TR" b="1" u="sng" dirty="0">
                <a:latin typeface="Times New Roman" pitchFamily="18" charset="0"/>
                <a:cs typeface="Times New Roman" pitchFamily="18" charset="0"/>
              </a:rPr>
              <a:t>öğrencilerin aktif olarak katıldığı </a:t>
            </a:r>
            <a:r>
              <a:rPr lang="tr-TR" dirty="0">
                <a:latin typeface="Times New Roman" pitchFamily="18" charset="0"/>
                <a:cs typeface="Times New Roman" pitchFamily="18" charset="0"/>
              </a:rPr>
              <a:t>uygulamalı dersler ile teorik derslerin uygulamalarının ve laboratuvar, tıbbi ve cerrahi klinik uygulamaları, seminer ve diğer benzeri faaliyetlerin her ders saati bir ders yüküdür</a:t>
            </a:r>
            <a:r>
              <a:rPr lang="tr-TR" dirty="0" smtClean="0">
                <a:latin typeface="Times New Roman" pitchFamily="18" charset="0"/>
                <a:cs typeface="Times New Roman" pitchFamily="18" charset="0"/>
              </a:rPr>
              <a:t>.</a:t>
            </a:r>
            <a:r>
              <a:rPr lang="tr-TR" b="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2- </a:t>
            </a:r>
            <a:r>
              <a:rPr lang="tr-TR" dirty="0">
                <a:latin typeface="Times New Roman" pitchFamily="18" charset="0"/>
                <a:cs typeface="Times New Roman" pitchFamily="18" charset="0"/>
              </a:rPr>
              <a:t>Bitirme ödevi, bitirme projesi, diploma projesi, proje ve staj raporu değerlendirme ve benzeri eğitim, öğretim faaliyetlerini yöneten öğretim elemanları, öğrenci sayısına bakılmaksızın toplam 2 saat /hafta uygulamalı ders yükü yüklenmiş sayılır.</a:t>
            </a:r>
            <a:r>
              <a:rPr lang="tr-TR" i="1" dirty="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3- </a:t>
            </a:r>
            <a:r>
              <a:rPr lang="tr-TR" dirty="0">
                <a:latin typeface="Times New Roman" pitchFamily="18" charset="0"/>
                <a:cs typeface="Times New Roman" pitchFamily="18" charset="0"/>
              </a:rPr>
              <a:t>Lisansüstü eğitimde (yüksek lisans, doktora, tıpta uzmanlık, sanatta yeterlik) tez danışmanlığı, her bir öğrenci için, 1 saat/ hafta ders yüküdür. Tezsiz yüksek lisans programlarında yürütülen dönem projesi danışmanlığı için aynı şekilde uygulama yapılır</a:t>
            </a:r>
            <a:r>
              <a:rPr lang="tr-TR" b="1" dirty="0">
                <a:latin typeface="Times New Roman" pitchFamily="18" charset="0"/>
                <a:cs typeface="Times New Roman" pitchFamily="18" charset="0"/>
              </a:rPr>
              <a:t>.(Yükseköğretim Kurulu Başkanlığının 21/11/2005 t.ve 26084 s. yazısıyla eklenen cümle)</a:t>
            </a:r>
            <a:r>
              <a:rPr lang="tr-TR" dirty="0">
                <a:latin typeface="Times New Roman" pitchFamily="18" charset="0"/>
                <a:cs typeface="Times New Roman" pitchFamily="18" charset="0"/>
              </a:rPr>
              <a:t>. Ancak bir öğretim üyesinin lisansüstü eğitim tez ve dönem projesi(</a:t>
            </a:r>
            <a:r>
              <a:rPr lang="tr-TR" b="1" dirty="0">
                <a:latin typeface="Times New Roman" pitchFamily="18" charset="0"/>
                <a:cs typeface="Times New Roman" pitchFamily="18" charset="0"/>
              </a:rPr>
              <a:t>21/11/2005 t.ve 26084 s. yazıyla eklenen ibare)</a:t>
            </a:r>
            <a:r>
              <a:rPr lang="tr-TR" dirty="0">
                <a:latin typeface="Times New Roman" pitchFamily="18" charset="0"/>
                <a:cs typeface="Times New Roman" pitchFamily="18" charset="0"/>
              </a:rPr>
              <a:t> </a:t>
            </a:r>
            <a:r>
              <a:rPr lang="tr-TR" b="1" dirty="0">
                <a:solidFill>
                  <a:srgbClr val="FF0000"/>
                </a:solidFill>
                <a:latin typeface="Times New Roman" pitchFamily="18" charset="0"/>
                <a:cs typeface="Times New Roman" pitchFamily="18" charset="0"/>
              </a:rPr>
              <a:t>danışmalıklarından kazanabileceği azami ders yükü 10 saat/ </a:t>
            </a:r>
            <a:r>
              <a:rPr lang="tr-TR" b="1" dirty="0" err="1">
                <a:solidFill>
                  <a:srgbClr val="FF0000"/>
                </a:solidFill>
                <a:latin typeface="Times New Roman" pitchFamily="18" charset="0"/>
                <a:cs typeface="Times New Roman" pitchFamily="18" charset="0"/>
              </a:rPr>
              <a:t>hafta’yı</a:t>
            </a:r>
            <a:r>
              <a:rPr lang="tr-TR" b="1" dirty="0">
                <a:solidFill>
                  <a:srgbClr val="FF0000"/>
                </a:solidFill>
                <a:latin typeface="Times New Roman" pitchFamily="18" charset="0"/>
                <a:cs typeface="Times New Roman" pitchFamily="18" charset="0"/>
              </a:rPr>
              <a:t> geçemez. </a:t>
            </a:r>
            <a:r>
              <a:rPr lang="tr-TR" dirty="0">
                <a:latin typeface="Times New Roman" pitchFamily="18" charset="0"/>
                <a:cs typeface="Times New Roman" pitchFamily="18" charset="0"/>
              </a:rPr>
              <a:t>Lisansüstü eğitim tez danışmanlığı, öğretim üyesinin (ders saati ücreti karşılığı ders görevi verilen emekli öğretim üyeleri dahil) öğrencinin danışmanlığına (ders ve tez dönemleri için) ilgili Yönetim Kurulunca atandığı tarihte başlar ve ilgili Yönetim Kurulunun öğrencinin mezuniyetine karar verdiği tarihe kadar devam eder.</a:t>
            </a:r>
            <a:r>
              <a:rPr lang="tr-TR" b="1" dirty="0">
                <a:latin typeface="Times New Roman" pitchFamily="18" charset="0"/>
                <a:cs typeface="Times New Roman" pitchFamily="18" charset="0"/>
              </a:rPr>
              <a:t> (YÖK Yürütme kurulunun 06/04/2014 tarihli toplantısında alınan kararla eklenen cümle)</a:t>
            </a:r>
            <a:r>
              <a:rPr lang="tr-TR" dirty="0">
                <a:latin typeface="Times New Roman" pitchFamily="18" charset="0"/>
                <a:cs typeface="Times New Roman" pitchFamily="18" charset="0"/>
              </a:rPr>
              <a:t> </a:t>
            </a:r>
            <a:r>
              <a:rPr lang="tr-TR" b="1" dirty="0">
                <a:solidFill>
                  <a:srgbClr val="FF0000"/>
                </a:solidFill>
                <a:latin typeface="Times New Roman" pitchFamily="18" charset="0"/>
                <a:cs typeface="Times New Roman" pitchFamily="18" charset="0"/>
              </a:rPr>
              <a:t>Danışman öğretim üyelerinin uzun süreli yurt dışında görevlendirilmesi durumunda danışman öğretim üyelerine 3 aydan sonra ek ders ücreti ödenmeyecek ve 6 aydan sonra ise öğretim üyesinin danışmanlığı sona erecektir.</a:t>
            </a:r>
          </a:p>
          <a:p>
            <a:pPr marL="514350" indent="-514350">
              <a:buFont typeface="+mj-lt"/>
              <a:buAutoNum type="alphaLcPeriod"/>
            </a:pPr>
            <a:endParaRPr lang="tr-TR" altLang="tr-TR" b="1" dirty="0" smtClean="0">
              <a:latin typeface="Times New Roman" panose="02020603050405020304" pitchFamily="18" charset="0"/>
              <a:cs typeface="Times New Roman" panose="02020603050405020304" pitchFamily="18" charset="0"/>
            </a:endParaRPr>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2285323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Sınav Ücretleri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dirty="0" smtClean="0">
                <a:solidFill>
                  <a:srgbClr val="FF0000"/>
                </a:solidFill>
                <a:latin typeface="Times New Roman" panose="02020603050405020304" pitchFamily="18" charset="0"/>
                <a:cs typeface="Times New Roman" panose="02020603050405020304" pitchFamily="18" charset="0"/>
              </a:rPr>
              <a:t>(</a:t>
            </a:r>
            <a:r>
              <a:rPr lang="tr-TR" sz="3200" dirty="0">
                <a:solidFill>
                  <a:srgbClr val="FF0000"/>
                </a:solidFill>
                <a:latin typeface="Times New Roman" pitchFamily="18" charset="0"/>
                <a:cs typeface="Times New Roman" pitchFamily="18" charset="0"/>
              </a:rPr>
              <a:t>Bir yarı yıl içinde yapılan her ara sınav karşılığı </a:t>
            </a:r>
            <a:r>
              <a:rPr lang="tr-TR" sz="3200" dirty="0" smtClean="0">
                <a:solidFill>
                  <a:srgbClr val="FF0000"/>
                </a:solidFill>
                <a:latin typeface="Times New Roman" pitchFamily="18" charset="0"/>
                <a:cs typeface="Times New Roman" pitchFamily="18" charset="0"/>
              </a:rPr>
              <a:t/>
            </a:r>
            <a:br>
              <a:rPr lang="tr-TR" sz="3200" dirty="0" smtClean="0">
                <a:solidFill>
                  <a:srgbClr val="FF0000"/>
                </a:solidFill>
                <a:latin typeface="Times New Roman" pitchFamily="18" charset="0"/>
                <a:cs typeface="Times New Roman" pitchFamily="18" charset="0"/>
              </a:rPr>
            </a:br>
            <a:r>
              <a:rPr lang="tr-TR" sz="3200" dirty="0" smtClean="0">
                <a:solidFill>
                  <a:srgbClr val="FF0000"/>
                </a:solidFill>
                <a:latin typeface="Times New Roman" pitchFamily="18" charset="0"/>
                <a:cs typeface="Times New Roman" pitchFamily="18" charset="0"/>
              </a:rPr>
              <a:t>olarak </a:t>
            </a:r>
            <a:r>
              <a:rPr lang="tr-TR" sz="3200" dirty="0">
                <a:solidFill>
                  <a:srgbClr val="FF0000"/>
                </a:solidFill>
                <a:latin typeface="Times New Roman" pitchFamily="18" charset="0"/>
                <a:cs typeface="Times New Roman" pitchFamily="18" charset="0"/>
              </a:rPr>
              <a:t>derse kayıtlı öğrenci sayısına göre;</a:t>
            </a:r>
            <a:r>
              <a:rPr lang="tr-TR" altLang="tr-TR" sz="3200" dirty="0" smtClean="0">
                <a:solidFill>
                  <a:srgbClr val="FF0000"/>
                </a:solidFill>
                <a:latin typeface="Times New Roman" panose="02020603050405020304" pitchFamily="18" charset="0"/>
                <a:cs typeface="Times New Roman" panose="02020603050405020304" pitchFamily="18" charset="0"/>
              </a:rPr>
              <a:t>)</a:t>
            </a:r>
            <a:endParaRPr lang="tr-TR" sz="3200" dirty="0">
              <a:solidFill>
                <a:srgbClr val="FF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pic>
        <p:nvPicPr>
          <p:cNvPr id="2049" name="Picture 1"/>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17236" r="16300" b="13623"/>
          <a:stretch/>
        </p:blipFill>
        <p:spPr bwMode="auto">
          <a:xfrm>
            <a:off x="1828800" y="1894115"/>
            <a:ext cx="8392886" cy="3712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192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Sınav Ücretleri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(Öğrenci Sayısı ve Ders Yükü)</a:t>
            </a:r>
            <a:endParaRPr lang="tr-TR" sz="3200"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
        <p:nvSpPr>
          <p:cNvPr id="3" name="İçerik Yer Tutucusu 2"/>
          <p:cNvSpPr>
            <a:spLocks noGrp="1"/>
          </p:cNvSpPr>
          <p:nvPr>
            <p:ph idx="1"/>
          </p:nvPr>
        </p:nvSpPr>
        <p:spPr/>
        <p:txBody>
          <a:bodyPr/>
          <a:lstStyle/>
          <a:p>
            <a:pPr algn="just"/>
            <a:r>
              <a:rPr lang="tr-TR" dirty="0" smtClean="0">
                <a:latin typeface="Times New Roman" pitchFamily="18" charset="0"/>
                <a:cs typeface="Times New Roman" pitchFamily="18" charset="0"/>
              </a:rPr>
              <a:t>Ders </a:t>
            </a:r>
            <a:r>
              <a:rPr lang="tr-TR" dirty="0">
                <a:latin typeface="Times New Roman" pitchFamily="18" charset="0"/>
                <a:cs typeface="Times New Roman" pitchFamily="18" charset="0"/>
              </a:rPr>
              <a:t>yükü sınavın yapıldığı haftanın ders yüküne aynen eklenir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Ara sınavlar için öngörülen yük her bir dersin ara sınavı için haftada </a:t>
            </a:r>
            <a:r>
              <a:rPr lang="tr-TR" b="1" dirty="0">
                <a:solidFill>
                  <a:srgbClr val="FF0000"/>
                </a:solidFill>
                <a:latin typeface="Times New Roman" pitchFamily="18" charset="0"/>
                <a:cs typeface="Times New Roman" pitchFamily="18" charset="0"/>
              </a:rPr>
              <a:t>beş saati aşamaz</a:t>
            </a:r>
            <a:r>
              <a:rPr lang="tr-TR" b="1" dirty="0" smtClean="0">
                <a:solidFill>
                  <a:srgbClr val="FF0000"/>
                </a:solidFill>
                <a:latin typeface="Times New Roman" pitchFamily="18" charset="0"/>
                <a:cs typeface="Times New Roman" pitchFamily="18" charset="0"/>
              </a:rPr>
              <a:t>.</a:t>
            </a:r>
            <a:endParaRPr lang="tr-TR" b="1" dirty="0">
              <a:solidFill>
                <a:srgbClr val="FF0000"/>
              </a:solidFill>
              <a:latin typeface="Times New Roman" pitchFamily="18" charset="0"/>
              <a:cs typeface="Times New Roman" pitchFamily="18" charset="0"/>
            </a:endParaRPr>
          </a:p>
          <a:p>
            <a:pPr algn="just"/>
            <a:r>
              <a:rPr lang="tr-TR" dirty="0">
                <a:latin typeface="Times New Roman" pitchFamily="18" charset="0"/>
                <a:cs typeface="Times New Roman" pitchFamily="18" charset="0"/>
              </a:rPr>
              <a:t>Laboratuvar, uygulamalı dersler, güzel sanat ve beden eğitimi derslerindeki öğrencilerin yarı yıl içindeki faaliyetlerinin değerlendirilmesi de ara sınav olarak kabul edilir.</a:t>
            </a:r>
          </a:p>
          <a:p>
            <a:endParaRPr lang="tr-TR" dirty="0"/>
          </a:p>
        </p:txBody>
      </p:sp>
    </p:spTree>
    <p:extLst>
      <p:ext uri="{BB962C8B-B14F-4D97-AF65-F5344CB8AC3E}">
        <p14:creationId xmlns:p14="http://schemas.microsoft.com/office/powerpoint/2010/main" val="113437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Ek Ders Mevzuatı</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617045"/>
            <a:ext cx="10515600" cy="5014762"/>
          </a:xfrm>
        </p:spPr>
        <p:txBody>
          <a:bodyPr>
            <a:noAutofit/>
          </a:bodyPr>
          <a:lstStyle/>
          <a:p>
            <a:pPr algn="just" fontAlgn="auto">
              <a:spcAft>
                <a:spcPts val="0"/>
              </a:spcAft>
              <a:defRPr/>
            </a:pPr>
            <a:r>
              <a:rPr lang="tr-TR" sz="2000" dirty="0">
                <a:latin typeface="Times New Roman" panose="02020603050405020304" pitchFamily="18" charset="0"/>
                <a:cs typeface="Times New Roman" panose="02020603050405020304" pitchFamily="18" charset="0"/>
              </a:rPr>
              <a:t>2914 sayılı Yükseköğretim Personel Kanunu,</a:t>
            </a:r>
          </a:p>
          <a:p>
            <a:pPr algn="just" fontAlgn="auto">
              <a:spcAft>
                <a:spcPts val="0"/>
              </a:spcAft>
              <a:defRPr/>
            </a:pPr>
            <a:r>
              <a:rPr lang="tr-TR" sz="2000" dirty="0">
                <a:latin typeface="Times New Roman" panose="02020603050405020304" pitchFamily="18" charset="0"/>
                <a:cs typeface="Times New Roman" panose="02020603050405020304" pitchFamily="18" charset="0"/>
              </a:rPr>
              <a:t>2547 sayılı Yükseköğretim Kanunu</a:t>
            </a:r>
            <a:r>
              <a:rPr lang="tr-TR" sz="2000" dirty="0" smtClean="0">
                <a:latin typeface="Times New Roman" panose="02020603050405020304" pitchFamily="18" charset="0"/>
                <a:cs typeface="Times New Roman" panose="02020603050405020304" pitchFamily="18" charset="0"/>
              </a:rPr>
              <a:t>,</a:t>
            </a:r>
          </a:p>
          <a:p>
            <a:pPr algn="just" fontAlgn="auto">
              <a:spcAft>
                <a:spcPts val="0"/>
              </a:spcAft>
              <a:defRPr/>
            </a:pPr>
            <a:r>
              <a:rPr lang="tr-TR" sz="2000" dirty="0" smtClean="0">
                <a:latin typeface="Times New Roman" panose="02020603050405020304" pitchFamily="18" charset="0"/>
                <a:cs typeface="Times New Roman" panose="02020603050405020304" pitchFamily="18" charset="0"/>
              </a:rPr>
              <a:t>657 Sayılı Devlet Memurları Kanunu,</a:t>
            </a:r>
            <a:endParaRPr lang="tr-TR" sz="2000" dirty="0">
              <a:latin typeface="Times New Roman" panose="02020603050405020304" pitchFamily="18" charset="0"/>
              <a:cs typeface="Times New Roman" panose="02020603050405020304" pitchFamily="18" charset="0"/>
            </a:endParaRPr>
          </a:p>
          <a:p>
            <a:pPr algn="just" fontAlgn="auto">
              <a:spcAft>
                <a:spcPts val="0"/>
              </a:spcAft>
              <a:defRPr/>
            </a:pPr>
            <a:r>
              <a:rPr lang="tr-TR" sz="2000" dirty="0">
                <a:latin typeface="Times New Roman" panose="02020603050405020304" pitchFamily="18" charset="0"/>
                <a:cs typeface="Times New Roman" panose="02020603050405020304" pitchFamily="18" charset="0"/>
              </a:rPr>
              <a:t>3843 sayılı Yükseköğretim Kurumlarında İkili Öğretim Yapılması,</a:t>
            </a:r>
            <a:r>
              <a:rPr lang="tr-TR" sz="2000" b="1" dirty="0">
                <a:latin typeface="Times New Roman" panose="02020603050405020304" pitchFamily="18" charset="0"/>
                <a:ea typeface="Calibri"/>
                <a:cs typeface="Times New Roman" panose="02020603050405020304" pitchFamily="18" charset="0"/>
              </a:rPr>
              <a:t> </a:t>
            </a:r>
            <a:r>
              <a:rPr lang="tr-TR" sz="2000" dirty="0">
                <a:latin typeface="Times New Roman" panose="02020603050405020304" pitchFamily="18" charset="0"/>
                <a:ea typeface="Calibri"/>
                <a:cs typeface="Times New Roman" panose="02020603050405020304" pitchFamily="18" charset="0"/>
              </a:rPr>
              <a:t>2547 Sayılı Yükseköğretim Kanununun Bazı Maddelerinin Değiştirilmesi ve Bu Kanuna Bir Ek Madde Eklenmesi</a:t>
            </a:r>
            <a:r>
              <a:rPr lang="tr-TR" sz="2000" dirty="0">
                <a:latin typeface="Times New Roman" panose="02020603050405020304" pitchFamily="18" charset="0"/>
                <a:cs typeface="Times New Roman" panose="02020603050405020304" pitchFamily="18" charset="0"/>
              </a:rPr>
              <a:t>  Hakkında Kanun, </a:t>
            </a:r>
          </a:p>
          <a:p>
            <a:pPr algn="just" fontAlgn="auto">
              <a:spcAft>
                <a:spcPts val="0"/>
              </a:spcAft>
              <a:defRPr/>
            </a:pPr>
            <a:r>
              <a:rPr lang="tr-TR" sz="2000" dirty="0">
                <a:latin typeface="Times New Roman" panose="02020603050405020304" pitchFamily="18" charset="0"/>
                <a:cs typeface="Times New Roman" panose="02020603050405020304" pitchFamily="18" charset="0"/>
              </a:rPr>
              <a:t>Ders Yükü Tespiti ve Ek Ders Ücreti Ödemelerinde Uyulacak Esaslar,</a:t>
            </a:r>
          </a:p>
          <a:p>
            <a:pPr algn="just" fontAlgn="auto">
              <a:spcAft>
                <a:spcPts val="0"/>
              </a:spcAft>
              <a:defRPr/>
            </a:pPr>
            <a:r>
              <a:rPr lang="tr-TR" sz="2000" dirty="0">
                <a:latin typeface="Times New Roman" panose="02020603050405020304" pitchFamily="18" charset="0"/>
                <a:cs typeface="Times New Roman" panose="02020603050405020304" pitchFamily="18" charset="0"/>
              </a:rPr>
              <a:t>5510 sayılı </a:t>
            </a:r>
            <a:r>
              <a:rPr lang="tr-TR" sz="2000" dirty="0" smtClean="0">
                <a:latin typeface="Times New Roman" panose="02020603050405020304" pitchFamily="18" charset="0"/>
                <a:cs typeface="Times New Roman" panose="02020603050405020304" pitchFamily="18" charset="0"/>
              </a:rPr>
              <a:t>SGK Kanunu,</a:t>
            </a:r>
            <a:endParaRPr lang="tr-TR" sz="2000" dirty="0">
              <a:latin typeface="Times New Roman" panose="02020603050405020304" pitchFamily="18" charset="0"/>
              <a:cs typeface="Times New Roman" panose="02020603050405020304" pitchFamily="18" charset="0"/>
            </a:endParaRPr>
          </a:p>
          <a:p>
            <a:pPr algn="just" fontAlgn="auto">
              <a:spcAft>
                <a:spcPts val="0"/>
              </a:spcAft>
              <a:defRPr/>
            </a:pPr>
            <a:r>
              <a:rPr lang="tr-TR" sz="2000" dirty="0">
                <a:latin typeface="Times New Roman" panose="02020603050405020304" pitchFamily="18" charset="0"/>
                <a:cs typeface="Times New Roman" panose="02020603050405020304" pitchFamily="18" charset="0"/>
              </a:rPr>
              <a:t>193 </a:t>
            </a:r>
            <a:r>
              <a:rPr lang="tr-TR" sz="2000" dirty="0" smtClean="0">
                <a:latin typeface="Times New Roman" panose="02020603050405020304" pitchFamily="18" charset="0"/>
                <a:cs typeface="Times New Roman" panose="02020603050405020304" pitchFamily="18" charset="0"/>
              </a:rPr>
              <a:t>Gelir Vergisi Kanunu,</a:t>
            </a:r>
            <a:endParaRPr lang="tr-TR" sz="2000" dirty="0">
              <a:latin typeface="Times New Roman" panose="02020603050405020304" pitchFamily="18" charset="0"/>
              <a:cs typeface="Times New Roman" panose="02020603050405020304" pitchFamily="18" charset="0"/>
            </a:endParaRPr>
          </a:p>
          <a:p>
            <a:pPr algn="just" fontAlgn="auto">
              <a:spcAft>
                <a:spcPts val="0"/>
              </a:spcAft>
              <a:defRPr/>
            </a:pPr>
            <a:r>
              <a:rPr lang="tr-TR" sz="2000" dirty="0">
                <a:latin typeface="Times New Roman" panose="02020603050405020304" pitchFamily="18" charset="0"/>
                <a:cs typeface="Times New Roman" panose="02020603050405020304" pitchFamily="18" charset="0"/>
              </a:rPr>
              <a:t>488 </a:t>
            </a:r>
            <a:r>
              <a:rPr lang="tr-TR" sz="2000" dirty="0" smtClean="0">
                <a:latin typeface="Times New Roman" panose="02020603050405020304" pitchFamily="18" charset="0"/>
                <a:cs typeface="Times New Roman" panose="02020603050405020304" pitchFamily="18" charset="0"/>
              </a:rPr>
              <a:t>Damga Vergisi Kanunu,</a:t>
            </a:r>
            <a:endParaRPr lang="tr-TR" sz="2000" dirty="0">
              <a:latin typeface="Times New Roman" panose="02020603050405020304" pitchFamily="18" charset="0"/>
              <a:cs typeface="Times New Roman" panose="02020603050405020304" pitchFamily="18" charset="0"/>
            </a:endParaRPr>
          </a:p>
          <a:p>
            <a:pPr algn="just" fontAlgn="auto">
              <a:spcAft>
                <a:spcPts val="0"/>
              </a:spcAft>
              <a:defRPr/>
            </a:pPr>
            <a:r>
              <a:rPr lang="tr-TR" sz="2000" dirty="0" smtClean="0">
                <a:latin typeface="Times New Roman" panose="02020603050405020304" pitchFamily="18" charset="0"/>
                <a:cs typeface="Times New Roman" panose="02020603050405020304" pitchFamily="18" charset="0"/>
              </a:rPr>
              <a:t>2022 yılı </a:t>
            </a:r>
            <a:r>
              <a:rPr lang="tr-TR" sz="2000" dirty="0">
                <a:latin typeface="Times New Roman" panose="02020603050405020304" pitchFamily="18" charset="0"/>
                <a:cs typeface="Times New Roman" panose="02020603050405020304" pitchFamily="18" charset="0"/>
              </a:rPr>
              <a:t>Merkezi Yönetim Bütçe Kanunu,</a:t>
            </a:r>
          </a:p>
          <a:p>
            <a:pPr algn="just" fontAlgn="auto">
              <a:spcAft>
                <a:spcPts val="0"/>
              </a:spcAft>
              <a:defRPr/>
            </a:pPr>
            <a:r>
              <a:rPr lang="tr-TR" sz="2000" dirty="0">
                <a:latin typeface="Times New Roman" panose="02020603050405020304" pitchFamily="18" charset="0"/>
                <a:cs typeface="Times New Roman" panose="02020603050405020304" pitchFamily="18" charset="0"/>
              </a:rPr>
              <a:t>Merkezi Yönetim Harcama Belgeleri Yönetmeliği</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Tree>
    <p:extLst>
      <p:ext uri="{BB962C8B-B14F-4D97-AF65-F5344CB8AC3E}">
        <p14:creationId xmlns:p14="http://schemas.microsoft.com/office/powerpoint/2010/main" val="3746990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Ders Telafi Ücretleri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defRPr/>
            </a:pPr>
            <a:r>
              <a:rPr lang="tr-TR" dirty="0">
                <a:latin typeface="Times New Roman" pitchFamily="18" charset="0"/>
                <a:cs typeface="Times New Roman" pitchFamily="18" charset="0"/>
              </a:rPr>
              <a:t>Öğretim elemanlarına geçici görev, sevk, rapor ve izinli olmaları gibi nedenlerle haftalık ders programında belirtilen gün, saat ve yerde ders verme görevlerini yerine getirememeleri halinde anılan mazeretlerin bitiminden sonra vermek istedikleri dersler ve yürütülen faaliyetler için, Yönetim Kurulunun ders programlarının tespitinde takip ettiği prosedüre göre haftalık ders programında yapacağı değişiklik neticesinde belirlenen tarihteki hafta esas alınarak ( 2914 sayılı Kanunun 11 inci maddesindeki ek ders ücreti ödenebilecek ders saati sınırları içinde kalmak ve anılan maddenin son fıkrası hükmüne göre herhangi bir fazla ödemeye yol açmamak üzere) ek ders ücreti ödenir. Boş geçen derslerin, müfredat programında değişiklik yapılmaksızın ilgili öğretim elemanı yerine bir başka öğretim elemanı tarafından telafi edilmesi halinde, ek ders ücreti bu dersleri fiilen ve bizzat veren öğretim elemanına (2914 sayılı Kanunun 11 inci maddesindeki ek ders ücreti ödenebilecek ders saati sınırları içinde kalmak kaydıyla) ödenir.</a:t>
            </a:r>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4125229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a:solidFill>
                  <a:srgbClr val="C00000"/>
                </a:solidFill>
                <a:latin typeface="Times New Roman" panose="02020603050405020304" pitchFamily="18" charset="0"/>
                <a:cs typeface="Times New Roman" panose="02020603050405020304" pitchFamily="18" charset="0"/>
              </a:rPr>
              <a:t>Sınav Ücretleri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dirty="0">
                <a:latin typeface="Times New Roman" pitchFamily="18" charset="0"/>
                <a:cs typeface="Times New Roman" pitchFamily="18" charset="0"/>
              </a:rPr>
              <a:t>Dersi veren öğretim elemanına, her ders için ayrı ayrı olmak üzere, yarı yıl ve yıl sonu genel sınav dönemlerinde her 50 öğrenci için 300 gösterge rakamının memur aylık katsayısı ile çarpımı sonucu bulunacak tutar kadar sınav ücreti ödenir. Öğrenci sayısının göz önüne alınmasında küsurlar tama iblağ edilir ve 500 öğrenciden fazlası dikkate alınmaz. Ara sınavlar ve bütünleme sınavları için sınav ücreti ödenmez.</a:t>
            </a:r>
          </a:p>
          <a:p>
            <a:pPr algn="just"/>
            <a:r>
              <a:rPr lang="tr-TR" dirty="0" smtClean="0">
                <a:latin typeface="Times New Roman" pitchFamily="18" charset="0"/>
                <a:cs typeface="Times New Roman" pitchFamily="18" charset="0"/>
              </a:rPr>
              <a:t>Sınavın </a:t>
            </a:r>
            <a:r>
              <a:rPr lang="tr-TR" dirty="0">
                <a:latin typeface="Times New Roman" pitchFamily="18" charset="0"/>
                <a:cs typeface="Times New Roman" pitchFamily="18" charset="0"/>
              </a:rPr>
              <a:t>dersi veren öğretim elemanı tarafından yapılmaması halinde sınav ücreti ödenmez.</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3577629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a:solidFill>
                  <a:srgbClr val="C00000"/>
                </a:solidFill>
                <a:latin typeface="Times New Roman" panose="02020603050405020304" pitchFamily="18" charset="0"/>
                <a:cs typeface="Times New Roman" panose="02020603050405020304" pitchFamily="18" charset="0"/>
              </a:rPr>
              <a:t>Sınav </a:t>
            </a:r>
            <a:r>
              <a:rPr lang="tr-TR" altLang="tr-TR" sz="3200" b="1" dirty="0" smtClean="0">
                <a:solidFill>
                  <a:srgbClr val="C00000"/>
                </a:solidFill>
                <a:latin typeface="Times New Roman" panose="02020603050405020304" pitchFamily="18" charset="0"/>
                <a:cs typeface="Times New Roman" panose="02020603050405020304" pitchFamily="18" charset="0"/>
              </a:rPr>
              <a:t>Ücretleri Tablosu</a:t>
            </a:r>
            <a:endParaRPr lang="tr-TR" sz="3200" dirty="0">
              <a:solidFill>
                <a:srgbClr val="C00000"/>
              </a:solidFill>
              <a:latin typeface="Times New Roman" panose="02020603050405020304" pitchFamily="18" charset="0"/>
              <a:cs typeface="Times New Roman" panose="02020603050405020304" pitchFamily="18" charset="0"/>
            </a:endParaRP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937023185"/>
              </p:ext>
            </p:extLst>
          </p:nvPr>
        </p:nvGraphicFramePr>
        <p:xfrm>
          <a:off x="1632853" y="1825625"/>
          <a:ext cx="9089571" cy="4351337"/>
        </p:xfrm>
        <a:graphic>
          <a:graphicData uri="http://schemas.openxmlformats.org/drawingml/2006/table">
            <a:tbl>
              <a:tblPr/>
              <a:tblGrid>
                <a:gridCol w="3029857">
                  <a:extLst>
                    <a:ext uri="{9D8B030D-6E8A-4147-A177-3AD203B41FA5}">
                      <a16:colId xmlns:a16="http://schemas.microsoft.com/office/drawing/2014/main" val="20000"/>
                    </a:ext>
                  </a:extLst>
                </a:gridCol>
                <a:gridCol w="3029857">
                  <a:extLst>
                    <a:ext uri="{9D8B030D-6E8A-4147-A177-3AD203B41FA5}">
                      <a16:colId xmlns:a16="http://schemas.microsoft.com/office/drawing/2014/main" val="20001"/>
                    </a:ext>
                  </a:extLst>
                </a:gridCol>
                <a:gridCol w="3029857">
                  <a:extLst>
                    <a:ext uri="{9D8B030D-6E8A-4147-A177-3AD203B41FA5}">
                      <a16:colId xmlns:a16="http://schemas.microsoft.com/office/drawing/2014/main" val="20002"/>
                    </a:ext>
                  </a:extLst>
                </a:gridCol>
              </a:tblGrid>
              <a:tr h="419747">
                <a:tc>
                  <a:txBody>
                    <a:bodyPr/>
                    <a:lstStyle/>
                    <a:p>
                      <a:pPr algn="ctr">
                        <a:lnSpc>
                          <a:spcPct val="115000"/>
                        </a:lnSpc>
                        <a:spcAft>
                          <a:spcPts val="1000"/>
                        </a:spcAft>
                      </a:pPr>
                      <a:r>
                        <a:rPr lang="tr-TR" sz="900" b="1" dirty="0">
                          <a:solidFill>
                            <a:schemeClr val="bg1"/>
                          </a:solidFill>
                          <a:effectLst/>
                          <a:latin typeface="Times New Roman"/>
                          <a:ea typeface="Calibri"/>
                          <a:cs typeface="Times New Roman"/>
                        </a:rPr>
                        <a:t>Öğrenci Sayısı</a:t>
                      </a:r>
                      <a:endParaRPr lang="tr-TR" sz="900" dirty="0">
                        <a:solidFill>
                          <a:schemeClr val="bg1"/>
                        </a:solidFill>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tr-TR" sz="900" b="1" dirty="0">
                          <a:solidFill>
                            <a:schemeClr val="bg1"/>
                          </a:solidFill>
                          <a:effectLst/>
                          <a:latin typeface="Times New Roman"/>
                          <a:ea typeface="Calibri"/>
                          <a:cs typeface="Times New Roman"/>
                        </a:rPr>
                        <a:t>Normal Öğretim Göstergesi</a:t>
                      </a:r>
                      <a:endParaRPr lang="tr-TR" sz="900" dirty="0">
                        <a:solidFill>
                          <a:schemeClr val="bg1"/>
                        </a:solidFill>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tr-TR" sz="900" b="1" dirty="0">
                          <a:solidFill>
                            <a:schemeClr val="bg1"/>
                          </a:solidFill>
                          <a:effectLst/>
                          <a:latin typeface="Times New Roman"/>
                          <a:ea typeface="Calibri"/>
                          <a:cs typeface="Times New Roman"/>
                        </a:rPr>
                        <a:t>İkinci Öğretim Göstergesi</a:t>
                      </a:r>
                      <a:endParaRPr lang="tr-TR" sz="900" dirty="0">
                        <a:solidFill>
                          <a:schemeClr val="bg1"/>
                        </a:solidFill>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r h="393159">
                <a:tc>
                  <a:txBody>
                    <a:bodyPr/>
                    <a:lstStyle/>
                    <a:p>
                      <a:pPr algn="ctr">
                        <a:lnSpc>
                          <a:spcPct val="115000"/>
                        </a:lnSpc>
                        <a:spcAft>
                          <a:spcPts val="1000"/>
                        </a:spcAft>
                      </a:pPr>
                      <a:r>
                        <a:rPr lang="tr-TR" sz="900" dirty="0">
                          <a:effectLst/>
                          <a:latin typeface="Times New Roman"/>
                          <a:ea typeface="Calibri"/>
                          <a:cs typeface="Times New Roman"/>
                        </a:rPr>
                        <a:t>0-50</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300      (300*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300*2     (600*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3159">
                <a:tc>
                  <a:txBody>
                    <a:bodyPr/>
                    <a:lstStyle/>
                    <a:p>
                      <a:pPr algn="ctr">
                        <a:lnSpc>
                          <a:spcPct val="115000"/>
                        </a:lnSpc>
                        <a:spcAft>
                          <a:spcPts val="1000"/>
                        </a:spcAft>
                      </a:pPr>
                      <a:r>
                        <a:rPr lang="tr-TR" sz="900" dirty="0">
                          <a:effectLst/>
                          <a:latin typeface="Times New Roman"/>
                          <a:ea typeface="Calibri"/>
                          <a:cs typeface="Times New Roman"/>
                        </a:rPr>
                        <a:t>51-100</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600      (600*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600*2    (1200*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3159">
                <a:tc>
                  <a:txBody>
                    <a:bodyPr/>
                    <a:lstStyle/>
                    <a:p>
                      <a:pPr algn="ctr">
                        <a:lnSpc>
                          <a:spcPct val="115000"/>
                        </a:lnSpc>
                        <a:spcAft>
                          <a:spcPts val="1000"/>
                        </a:spcAft>
                      </a:pPr>
                      <a:r>
                        <a:rPr lang="tr-TR" sz="900" dirty="0">
                          <a:effectLst/>
                          <a:latin typeface="Times New Roman"/>
                          <a:ea typeface="Calibri"/>
                          <a:cs typeface="Times New Roman"/>
                        </a:rPr>
                        <a:t>101-150</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900      (900*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900*2    (1800*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3159">
                <a:tc>
                  <a:txBody>
                    <a:bodyPr/>
                    <a:lstStyle/>
                    <a:p>
                      <a:pPr algn="ctr">
                        <a:lnSpc>
                          <a:spcPct val="115000"/>
                        </a:lnSpc>
                        <a:spcAft>
                          <a:spcPts val="1000"/>
                        </a:spcAft>
                      </a:pPr>
                      <a:r>
                        <a:rPr lang="tr-TR" sz="900" dirty="0">
                          <a:effectLst/>
                          <a:latin typeface="Times New Roman"/>
                          <a:ea typeface="Calibri"/>
                          <a:cs typeface="Times New Roman"/>
                        </a:rPr>
                        <a:t>151-200</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1200    (1200*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1200*2   (2400*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3159">
                <a:tc>
                  <a:txBody>
                    <a:bodyPr/>
                    <a:lstStyle/>
                    <a:p>
                      <a:pPr algn="ctr">
                        <a:lnSpc>
                          <a:spcPct val="115000"/>
                        </a:lnSpc>
                        <a:spcAft>
                          <a:spcPts val="1000"/>
                        </a:spcAft>
                      </a:pPr>
                      <a:r>
                        <a:rPr lang="tr-TR" sz="900">
                          <a:effectLst/>
                          <a:latin typeface="Times New Roman"/>
                          <a:ea typeface="Calibri"/>
                          <a:cs typeface="Times New Roman"/>
                        </a:rPr>
                        <a:t>201-250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1500    (1500*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1500*2   (3000*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3159">
                <a:tc>
                  <a:txBody>
                    <a:bodyPr/>
                    <a:lstStyle/>
                    <a:p>
                      <a:pPr algn="ctr">
                        <a:lnSpc>
                          <a:spcPct val="115000"/>
                        </a:lnSpc>
                        <a:spcAft>
                          <a:spcPts val="1000"/>
                        </a:spcAft>
                      </a:pPr>
                      <a:r>
                        <a:rPr lang="tr-TR" sz="900">
                          <a:effectLst/>
                          <a:latin typeface="Times New Roman"/>
                          <a:ea typeface="Calibri"/>
                          <a:cs typeface="Times New Roman"/>
                        </a:rPr>
                        <a:t>251-300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1800    (1800*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1800*2   (3600*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3159">
                <a:tc>
                  <a:txBody>
                    <a:bodyPr/>
                    <a:lstStyle/>
                    <a:p>
                      <a:pPr algn="ctr">
                        <a:lnSpc>
                          <a:spcPct val="115000"/>
                        </a:lnSpc>
                        <a:spcAft>
                          <a:spcPts val="1000"/>
                        </a:spcAft>
                      </a:pPr>
                      <a:r>
                        <a:rPr lang="tr-TR" sz="900">
                          <a:effectLst/>
                          <a:latin typeface="Times New Roman"/>
                          <a:ea typeface="Calibri"/>
                          <a:cs typeface="Times New Roman"/>
                        </a:rPr>
                        <a:t>301-350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2100    (2100*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2100*2   (4200*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3159">
                <a:tc>
                  <a:txBody>
                    <a:bodyPr/>
                    <a:lstStyle/>
                    <a:p>
                      <a:pPr algn="ctr">
                        <a:lnSpc>
                          <a:spcPct val="115000"/>
                        </a:lnSpc>
                        <a:spcAft>
                          <a:spcPts val="1000"/>
                        </a:spcAft>
                      </a:pPr>
                      <a:r>
                        <a:rPr lang="tr-TR" sz="900">
                          <a:effectLst/>
                          <a:latin typeface="Times New Roman"/>
                          <a:ea typeface="Calibri"/>
                          <a:cs typeface="Times New Roman"/>
                        </a:rPr>
                        <a:t>351-400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2400    (2400*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2400*2   (4800*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3159">
                <a:tc>
                  <a:txBody>
                    <a:bodyPr/>
                    <a:lstStyle/>
                    <a:p>
                      <a:pPr algn="ctr">
                        <a:lnSpc>
                          <a:spcPct val="115000"/>
                        </a:lnSpc>
                        <a:spcAft>
                          <a:spcPts val="1000"/>
                        </a:spcAft>
                      </a:pPr>
                      <a:r>
                        <a:rPr lang="tr-TR" sz="900">
                          <a:effectLst/>
                          <a:latin typeface="Times New Roman"/>
                          <a:ea typeface="Calibri"/>
                          <a:cs typeface="Times New Roman"/>
                        </a:rPr>
                        <a:t>401-450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2700    (2700*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2700*2   (5400*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93159">
                <a:tc>
                  <a:txBody>
                    <a:bodyPr/>
                    <a:lstStyle/>
                    <a:p>
                      <a:pPr algn="ctr">
                        <a:lnSpc>
                          <a:spcPct val="115000"/>
                        </a:lnSpc>
                        <a:spcAft>
                          <a:spcPts val="1000"/>
                        </a:spcAft>
                      </a:pPr>
                      <a:r>
                        <a:rPr lang="tr-TR" sz="900">
                          <a:effectLst/>
                          <a:latin typeface="Times New Roman"/>
                          <a:ea typeface="Calibri"/>
                          <a:cs typeface="Times New Roman"/>
                        </a:rPr>
                        <a:t>451-500</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a:effectLst/>
                          <a:latin typeface="Times New Roman"/>
                          <a:ea typeface="Calibri"/>
                          <a:cs typeface="Times New Roman"/>
                        </a:rPr>
                        <a:t>3000    (3000* Maaş Katsayısı)</a:t>
                      </a:r>
                      <a:endParaRPr lang="tr-TR" sz="90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900" dirty="0">
                          <a:effectLst/>
                          <a:latin typeface="Times New Roman"/>
                          <a:ea typeface="Calibri"/>
                          <a:cs typeface="Times New Roman"/>
                        </a:rPr>
                        <a:t>3000*2   (6000* Maaş Katsayısı)</a:t>
                      </a:r>
                      <a:endParaRPr lang="tr-TR" sz="900" dirty="0">
                        <a:effectLst/>
                        <a:latin typeface="Calibri"/>
                        <a:ea typeface="Calibri"/>
                        <a:cs typeface="Times New Roman"/>
                      </a:endParaRPr>
                    </a:p>
                  </a:txBody>
                  <a:tcPr marL="75366" marR="75366" marT="37683" marB="3768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537805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Yaz Okulu Ders Ücretleri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a:t>Yaz okullarında ders vermekle görevlendirilen öğretim elemanları için haftalık zorunlu ders yükü aranmaz. </a:t>
            </a:r>
            <a:endParaRPr lang="tr-TR" dirty="0" smtClean="0"/>
          </a:p>
          <a:p>
            <a:pPr algn="just" fontAlgn="auto">
              <a:spcAft>
                <a:spcPts val="0"/>
              </a:spcAft>
              <a:defRPr/>
            </a:pPr>
            <a:r>
              <a:rPr lang="tr-TR" dirty="0" smtClean="0"/>
              <a:t>Yaz </a:t>
            </a:r>
            <a:r>
              <a:rPr lang="tr-TR" dirty="0"/>
              <a:t>ve yarıyıl tatillerinde yürütülen eğitim-öğretim faaliyetlerinde öğretim elemanlarının unvanları itibarıyla haftada verebilecekleri ücretli azami ders saati; 2547 sayılı Kanun’un 36’ncı maddesinde öngörülen haftalık zorunlu ders saati ile 2914 saylı Kanun’un 1l’inci maddesinde belirlenen ödenebilecek ek ders saatinin toplamını (</a:t>
            </a:r>
            <a:r>
              <a:rPr lang="tr-TR" b="1" u="sng" dirty="0">
                <a:solidFill>
                  <a:srgbClr val="FF0000"/>
                </a:solidFill>
              </a:rPr>
              <a:t>öğretim üyeleri için 30, öğretim görevlileri için 32 saati) geçemez</a:t>
            </a:r>
            <a:r>
              <a:rPr lang="tr-TR" dirty="0"/>
              <a:t>. </a:t>
            </a:r>
            <a:endParaRPr lang="tr-TR" dirty="0" smtClean="0"/>
          </a:p>
          <a:p>
            <a:pPr algn="just" fontAlgn="auto">
              <a:spcAft>
                <a:spcPts val="0"/>
              </a:spcAft>
              <a:defRPr/>
            </a:pPr>
            <a:r>
              <a:rPr lang="tr-TR" dirty="0" smtClean="0"/>
              <a:t>Yaz </a:t>
            </a:r>
            <a:r>
              <a:rPr lang="tr-TR" dirty="0"/>
              <a:t>okullarına ilişkin yukarıda belirtilmeyen diğer hususlarda 2547 ve 2914 sayılı Kanunların ilgili hükümlerine göre işlem yapılır.</a:t>
            </a:r>
            <a:endParaRPr lang="tr-TR" dirty="0">
              <a:latin typeface="Times New Roman" pitchFamily="18" charset="0"/>
              <a:cs typeface="Times New Roman"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2943168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Uzaktan Eğitim</a:t>
            </a:r>
            <a:endParaRPr lang="tr-TR" sz="3200"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
        <p:nvSpPr>
          <p:cNvPr id="3" name="İçerik Yer Tutucusu 2"/>
          <p:cNvSpPr>
            <a:spLocks noGrp="1"/>
          </p:cNvSpPr>
          <p:nvPr>
            <p:ph idx="1"/>
          </p:nvPr>
        </p:nvSpPr>
        <p:spPr/>
        <p:txBody>
          <a:bodyPr>
            <a:normAutofit fontScale="77500" lnSpcReduction="20000"/>
          </a:bodyPr>
          <a:lstStyle/>
          <a:p>
            <a:r>
              <a:rPr lang="tr-TR" dirty="0" smtClean="0">
                <a:latin typeface="Times New Roman" pitchFamily="18" charset="0"/>
                <a:cs typeface="Times New Roman" pitchFamily="18" charset="0"/>
              </a:rPr>
              <a:t>YÖK Uzaktan Öğretime İlişkin Usul ve Esaslar</a:t>
            </a:r>
          </a:p>
          <a:p>
            <a:r>
              <a:rPr lang="tr-TR" dirty="0" smtClean="0">
                <a:latin typeface="Times New Roman" pitchFamily="18" charset="0"/>
                <a:cs typeface="Times New Roman" pitchFamily="18" charset="0"/>
              </a:rPr>
              <a:t>Yüksek Lisans Öğrenci 1 Şubede 50 Öğrenci</a:t>
            </a:r>
          </a:p>
          <a:p>
            <a:r>
              <a:rPr lang="tr-TR" dirty="0" smtClean="0">
                <a:latin typeface="Times New Roman" pitchFamily="18" charset="0"/>
                <a:cs typeface="Times New Roman" pitchFamily="18" charset="0"/>
              </a:rPr>
              <a:t>Lisans </a:t>
            </a:r>
            <a:r>
              <a:rPr lang="tr-TR" dirty="0">
                <a:latin typeface="Times New Roman" pitchFamily="18" charset="0"/>
                <a:cs typeface="Times New Roman" pitchFamily="18" charset="0"/>
              </a:rPr>
              <a:t>Öğrenci 1 Şubede </a:t>
            </a:r>
            <a:r>
              <a:rPr lang="tr-TR" dirty="0" smtClean="0">
                <a:latin typeface="Times New Roman" pitchFamily="18" charset="0"/>
                <a:cs typeface="Times New Roman" pitchFamily="18" charset="0"/>
              </a:rPr>
              <a:t>100 Öğrenci</a:t>
            </a:r>
          </a:p>
          <a:p>
            <a:r>
              <a:rPr lang="tr-TR" dirty="0" smtClean="0">
                <a:latin typeface="Times New Roman" pitchFamily="18" charset="0"/>
                <a:cs typeface="Times New Roman" pitchFamily="18" charset="0"/>
              </a:rPr>
              <a:t>Ön </a:t>
            </a:r>
            <a:r>
              <a:rPr lang="tr-TR" dirty="0">
                <a:latin typeface="Times New Roman" pitchFamily="18" charset="0"/>
                <a:cs typeface="Times New Roman" pitchFamily="18" charset="0"/>
              </a:rPr>
              <a:t>Lisans Öğrenci 1 Şubede </a:t>
            </a:r>
            <a:r>
              <a:rPr lang="tr-TR" dirty="0" smtClean="0">
                <a:latin typeface="Times New Roman" pitchFamily="18" charset="0"/>
                <a:cs typeface="Times New Roman" pitchFamily="18" charset="0"/>
              </a:rPr>
              <a:t>150 Öğrenci</a:t>
            </a:r>
          </a:p>
          <a:p>
            <a:r>
              <a:rPr lang="tr-TR" dirty="0" smtClean="0">
                <a:latin typeface="Times New Roman" pitchFamily="18" charset="0"/>
                <a:cs typeface="Times New Roman" pitchFamily="18" charset="0"/>
              </a:rPr>
              <a:t>Birden fazla şube açılabilir. Ancak bir öğretim elemanı en fazla 2 şubeye bakabilir.</a:t>
            </a:r>
          </a:p>
          <a:p>
            <a:r>
              <a:rPr lang="tr-TR" dirty="0" smtClean="0">
                <a:latin typeface="Times New Roman" pitchFamily="18" charset="0"/>
                <a:cs typeface="Times New Roman" pitchFamily="18" charset="0"/>
              </a:rPr>
              <a:t>Birinci ve İkinci Öğretim Ders Programın %30 hem örgün hem uzaktan eğitimden yapılıyorsa; Haftalık on (10) saatti aşmayacak ve beş (5) katını geçmeyecek 2914 sayılı kanun 11’inci maddesi ile 3843 sayılı kanunun 10’uncu maddesi uygulanmaz.</a:t>
            </a:r>
          </a:p>
          <a:p>
            <a:r>
              <a:rPr lang="tr-TR" dirty="0" smtClean="0">
                <a:latin typeface="Times New Roman" pitchFamily="18" charset="0"/>
                <a:cs typeface="Times New Roman" pitchFamily="18" charset="0"/>
              </a:rPr>
              <a:t>Yeterli Öğretim Elemanın bulunmaması ile YÖK görevlendirme; </a:t>
            </a:r>
            <a:r>
              <a:rPr lang="tr-TR" dirty="0">
                <a:latin typeface="Times New Roman" pitchFamily="18" charset="0"/>
                <a:cs typeface="Times New Roman" pitchFamily="18" charset="0"/>
              </a:rPr>
              <a:t>Haftalık on (10) saatti aşmayacak ve </a:t>
            </a:r>
            <a:r>
              <a:rPr lang="tr-TR" dirty="0" smtClean="0">
                <a:latin typeface="Times New Roman" pitchFamily="18" charset="0"/>
                <a:cs typeface="Times New Roman" pitchFamily="18" charset="0"/>
              </a:rPr>
              <a:t>dört (4) </a:t>
            </a:r>
            <a:r>
              <a:rPr lang="tr-TR" dirty="0">
                <a:latin typeface="Times New Roman" pitchFamily="18" charset="0"/>
                <a:cs typeface="Times New Roman" pitchFamily="18" charset="0"/>
              </a:rPr>
              <a:t>katını geçmeyecek </a:t>
            </a:r>
            <a:r>
              <a:rPr lang="tr-TR" dirty="0" smtClean="0">
                <a:latin typeface="Times New Roman" pitchFamily="18" charset="0"/>
                <a:cs typeface="Times New Roman" pitchFamily="18" charset="0"/>
              </a:rPr>
              <a:t>öz gelirlerle ilişkilendirilmeden hazine yardımından karşılanmak üzere;2914 </a:t>
            </a:r>
            <a:r>
              <a:rPr lang="tr-TR" dirty="0">
                <a:latin typeface="Times New Roman" pitchFamily="18" charset="0"/>
                <a:cs typeface="Times New Roman" pitchFamily="18" charset="0"/>
              </a:rPr>
              <a:t>sayılı kanun 11’inci maddesi ile 3843 sayılı kanunun 10’uncu maddesi uygulanmaz</a:t>
            </a:r>
            <a:r>
              <a:rPr lang="tr-TR" dirty="0" smtClean="0">
                <a:latin typeface="Times New Roman" pitchFamily="18" charset="0"/>
                <a:cs typeface="Times New Roman" pitchFamily="18" charset="0"/>
              </a:rPr>
              <a:t>.</a:t>
            </a:r>
          </a:p>
          <a:p>
            <a:r>
              <a:rPr lang="tr-TR" dirty="0">
                <a:latin typeface="Times New Roman" pitchFamily="18" charset="0"/>
                <a:cs typeface="Times New Roman" pitchFamily="18" charset="0"/>
              </a:rPr>
              <a:t>Birinci ve İkinci Öğretim Ders Programın %30 </a:t>
            </a:r>
            <a:r>
              <a:rPr lang="tr-TR" dirty="0" smtClean="0">
                <a:latin typeface="Times New Roman" pitchFamily="18" charset="0"/>
                <a:cs typeface="Times New Roman" pitchFamily="18" charset="0"/>
              </a:rPr>
              <a:t>sadece uzaktan </a:t>
            </a:r>
            <a:r>
              <a:rPr lang="tr-TR" dirty="0">
                <a:latin typeface="Times New Roman" pitchFamily="18" charset="0"/>
                <a:cs typeface="Times New Roman" pitchFamily="18" charset="0"/>
              </a:rPr>
              <a:t>eğitimden yapılıyorsa; </a:t>
            </a:r>
            <a:r>
              <a:rPr lang="tr-TR" dirty="0" smtClean="0">
                <a:latin typeface="Times New Roman" pitchFamily="18" charset="0"/>
                <a:cs typeface="Times New Roman" pitchFamily="18" charset="0"/>
              </a:rPr>
              <a:t>Ek ders ve sınav ücreti örgün öğretime ilişkin usul ve esaslar uygulanır</a:t>
            </a:r>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a:p>
            <a:endParaRPr lang="tr-TR" dirty="0"/>
          </a:p>
          <a:p>
            <a:endParaRPr lang="tr-TR" dirty="0"/>
          </a:p>
        </p:txBody>
      </p:sp>
    </p:spTree>
    <p:extLst>
      <p:ext uri="{BB962C8B-B14F-4D97-AF65-F5344CB8AC3E}">
        <p14:creationId xmlns:p14="http://schemas.microsoft.com/office/powerpoint/2010/main" val="749835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2547 sayılı Yasanın 31’inci Maddesi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Gereğince Görevlendirilme </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0000" lnSpcReduction="20000"/>
          </a:bodyPr>
          <a:lstStyle/>
          <a:p>
            <a:pPr algn="just" fontAlgn="auto">
              <a:spcAft>
                <a:spcPts val="0"/>
              </a:spcAft>
              <a:defRPr/>
            </a:pPr>
            <a:r>
              <a:rPr lang="tr-TR" dirty="0" smtClean="0">
                <a:latin typeface="Times New Roman" pitchFamily="18" charset="0"/>
                <a:cs typeface="Times New Roman" pitchFamily="18" charset="0"/>
              </a:rPr>
              <a:t>Öğretim </a:t>
            </a:r>
            <a:r>
              <a:rPr lang="tr-TR" dirty="0">
                <a:latin typeface="Times New Roman" pitchFamily="18" charset="0"/>
                <a:cs typeface="Times New Roman" pitchFamily="18" charset="0"/>
              </a:rPr>
              <a:t>görevlileri; üniversitelerde ve bağlı birimlerinde bu Kanun uyarınca atanmış öğretim üyesi bulunmayan dersler veya herhangi bir dersin özel bilgi ve uzmanlık isteyen konularının eğitim - öğretim ve uygulamaları için, kendi uzmanlık alanlarındaki çalışma ve eserleri ile </a:t>
            </a:r>
            <a:r>
              <a:rPr lang="tr-TR" dirty="0" smtClean="0">
                <a:latin typeface="Times New Roman" pitchFamily="18" charset="0"/>
                <a:cs typeface="Times New Roman" pitchFamily="18" charset="0"/>
              </a:rPr>
              <a:t>tanınmış </a:t>
            </a:r>
            <a:r>
              <a:rPr lang="tr-TR" dirty="0">
                <a:latin typeface="Times New Roman" pitchFamily="18" charset="0"/>
                <a:cs typeface="Times New Roman" pitchFamily="18" charset="0"/>
              </a:rPr>
              <a:t>kişiler, </a:t>
            </a:r>
            <a:r>
              <a:rPr lang="tr-TR" b="1" dirty="0">
                <a:solidFill>
                  <a:srgbClr val="FF0000"/>
                </a:solidFill>
                <a:latin typeface="Times New Roman" pitchFamily="18" charset="0"/>
                <a:cs typeface="Times New Roman" pitchFamily="18" charset="0"/>
              </a:rPr>
              <a:t>süreli veya ders saati ücreti ile görevlendirilebilirler</a:t>
            </a:r>
            <a:r>
              <a:rPr lang="tr-TR" dirty="0">
                <a:latin typeface="Times New Roman" pitchFamily="18" charset="0"/>
                <a:cs typeface="Times New Roman" pitchFamily="18" charset="0"/>
              </a:rPr>
              <a:t>. Öğretim görevlileri, ilgili yönetim kurullarının görüşleri alınarak fakültelerde dekanların, rektörlüğe bağlı bölümlerde bölüm başkanlarının önerileri üzerine ve rektörün onayı ile öğretim üyesi, öğretim üye yardımcısı ve öğretim görevlisi kadrolarına atanabilirler veya kadro şartı aranmaksızın ders saati ücreti veya sözleşmeli olarak istihdam edilebilirler. Öğretim üyesi kadrolarına öğretim görevlileri en çok iki yıl süre ile atanabilirler; bu süre sonunda işgal ettikleri kadroya başvuran öğretim üyesi bulunmadığı ve görevlerine devamda yarar görüldüğü takdirde aynı usulle yeniden atanabilirler. Atanma süresi sonunda görevleri kendiliğinden sona erer. Bunların yeniden atanmaları mümkündür. Bu takdirde ilk atama usulü uygulanır. Konservatuvarlar ile meslek yüksekokullarına gerektiğinde sürekli olarak öğretim görevlisi atanabilir</a:t>
            </a:r>
            <a:r>
              <a:rPr lang="tr-TR" dirty="0" smtClean="0">
                <a:latin typeface="Times New Roman" pitchFamily="18" charset="0"/>
                <a:cs typeface="Times New Roman" pitchFamily="18" charset="0"/>
              </a:rPr>
              <a:t>.</a:t>
            </a:r>
          </a:p>
          <a:p>
            <a:pPr algn="just">
              <a:defRPr/>
            </a:pPr>
            <a:r>
              <a:rPr lang="tr-TR" dirty="0">
                <a:latin typeface="Times New Roman" pitchFamily="18" charset="0"/>
                <a:cs typeface="Times New Roman" pitchFamily="18" charset="0"/>
              </a:rPr>
              <a:t>Sosyal Sigorta İşlemleri Yönetmeliği 101’inci maddesi (İş sözleşmesi saat ücreti karşılığı yapılmış ise kısmi süreli çalışan sigortalıların ay içinde çalıştığı toplam sürenin, 4857 sayılı İş Kanununa göre günlük olağan çalışma süresi olan 7,5 saate bölünmesiyle, sigortalı için bildirilmesi gereken prim ödeme gün sayısı hesaplanır. Bu şekilde yapılacak hesaplamalarda 7,5 saatin altındaki çalışmalar 1 güne tamamlanır.)</a:t>
            </a:r>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3198893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2547 sayılı Yasanın 31’inci Maddesi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Gereğince Görevlendirilme </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smtClean="0">
                <a:latin typeface="Times New Roman" pitchFamily="18" charset="0"/>
                <a:cs typeface="Times New Roman" pitchFamily="18" charset="0"/>
              </a:rPr>
              <a:t>5510 Sayılı Kanunun 4’üncü maddesinin f bendi</a:t>
            </a:r>
          </a:p>
          <a:p>
            <a:pPr algn="just" fontAlgn="auto">
              <a:spcAft>
                <a:spcPts val="0"/>
              </a:spcAft>
              <a:defRPr/>
            </a:pPr>
            <a:r>
              <a:rPr lang="tr-TR" dirty="0" smtClean="0">
                <a:latin typeface="Times New Roman" pitchFamily="18" charset="0"/>
                <a:cs typeface="Times New Roman" pitchFamily="18" charset="0"/>
              </a:rPr>
              <a:t>Sosyal Sigorta İşlemleri Yönetmeliği 9’uncu maddesinin f bendi</a:t>
            </a:r>
          </a:p>
          <a:p>
            <a:pPr algn="just" fontAlgn="auto">
              <a:spcAft>
                <a:spcPts val="0"/>
              </a:spcAft>
              <a:defRPr/>
            </a:pPr>
            <a:r>
              <a:rPr lang="tr-TR" dirty="0">
                <a:latin typeface="Times New Roman" pitchFamily="18" charset="0"/>
                <a:cs typeface="Times New Roman" pitchFamily="18" charset="0"/>
              </a:rPr>
              <a:t>Sosyal Sigorta İşlemleri Yönetmeliği 101’inci maddesi</a:t>
            </a:r>
            <a:endParaRPr lang="tr-TR" dirty="0" smtClean="0">
              <a:latin typeface="Times New Roman" pitchFamily="18" charset="0"/>
              <a:cs typeface="Times New Roman" pitchFamily="18" charset="0"/>
            </a:endParaRPr>
          </a:p>
          <a:p>
            <a:pPr algn="just">
              <a:defRPr/>
            </a:pPr>
            <a:r>
              <a:rPr lang="tr-TR" dirty="0">
                <a:latin typeface="Times New Roman" pitchFamily="18" charset="0"/>
                <a:cs typeface="Times New Roman" pitchFamily="18" charset="0"/>
              </a:rPr>
              <a:t>İşveren Uygulama Tebliğini </a:t>
            </a:r>
            <a:r>
              <a:rPr lang="tr-TR" b="1" dirty="0">
                <a:solidFill>
                  <a:srgbClr val="FF0000"/>
                </a:solidFill>
                <a:latin typeface="Times New Roman" pitchFamily="18" charset="0"/>
                <a:cs typeface="Times New Roman" pitchFamily="18" charset="0"/>
              </a:rPr>
              <a:t>2.1.3- Belgeye İlişkin Bilgiler</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başlıklı maddesi </a:t>
            </a:r>
            <a:endParaRPr lang="tr-TR" dirty="0" smtClean="0">
              <a:latin typeface="Times New Roman" pitchFamily="18" charset="0"/>
              <a:cs typeface="Times New Roman" pitchFamily="18" charset="0"/>
            </a:endParaRPr>
          </a:p>
          <a:p>
            <a:pPr algn="just">
              <a:defRPr/>
            </a:pPr>
            <a:endParaRPr lang="tr-TR" dirty="0"/>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2440393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2914 Sayılı YÖK Personel Kanunun 17’nci Maddesi</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a:solidFill>
                  <a:srgbClr val="C00000"/>
                </a:solidFill>
                <a:latin typeface="Times New Roman" panose="02020603050405020304" pitchFamily="18" charset="0"/>
                <a:cs typeface="Times New Roman" panose="02020603050405020304" pitchFamily="18" charset="0"/>
              </a:rPr>
              <a:t>(</a:t>
            </a:r>
            <a:r>
              <a:rPr lang="tr-TR" altLang="tr-TR" sz="3200" b="1" dirty="0" smtClean="0">
                <a:solidFill>
                  <a:srgbClr val="C00000"/>
                </a:solidFill>
                <a:latin typeface="Times New Roman" panose="02020603050405020304" pitchFamily="18" charset="0"/>
                <a:cs typeface="Times New Roman" panose="02020603050405020304" pitchFamily="18" charset="0"/>
              </a:rPr>
              <a:t>Emekli Öğretim Elemanlarının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Sözleşmeli Olarak Görevlendirilmesi)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a:latin typeface="Times New Roman" pitchFamily="18" charset="0"/>
                <a:cs typeface="Times New Roman" pitchFamily="18" charset="0"/>
              </a:rPr>
              <a:t>Üniversiteler, ihtiyaç duydukları dallarda 5434 sayılı T. C. Emekli Sandığı veya 506 sayılı Sosyal Sigortalar Kanununa göre 65 yaşını doldurmak suretiyle emekli olmuş öğretim elemanlarını emekli aylıkları kesilmeksizin ve yaş kaydı aranmaksızın sözleşme ile çalıştırabilirler. Bu gibilere ödenecek ücret Bakanlar Kurulunca belirlenecek esaslar dahilinde Yükseköğretim Kurulu tarafından tespit edilir.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078213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808522" y="375385"/>
            <a:ext cx="9859478" cy="4004110"/>
          </a:xfrm>
        </p:spPr>
        <p:txBody>
          <a:bodyPr anchor="b">
            <a:normAutofit/>
          </a:bodyPr>
          <a:lstStyle/>
          <a:p>
            <a:r>
              <a:rPr lang="tr-TR" sz="4200" b="1" dirty="0" smtClean="0">
                <a:solidFill>
                  <a:srgbClr val="C00000"/>
                </a:solidFill>
                <a:latin typeface="Times New Roman" panose="02020603050405020304" pitchFamily="18" charset="0"/>
                <a:cs typeface="Times New Roman" panose="02020603050405020304" pitchFamily="18" charset="0"/>
              </a:rPr>
              <a:t>İSKENDERUN TEKNİK ÜNİVERSİTESİ</a:t>
            </a:r>
            <a:br>
              <a:rPr lang="tr-TR" sz="4200" b="1" dirty="0" smtClean="0">
                <a:solidFill>
                  <a:srgbClr val="C00000"/>
                </a:solidFill>
                <a:latin typeface="Times New Roman" panose="02020603050405020304" pitchFamily="18" charset="0"/>
                <a:cs typeface="Times New Roman" panose="02020603050405020304" pitchFamily="18" charset="0"/>
              </a:rPr>
            </a:br>
            <a:r>
              <a:rPr lang="tr-TR" sz="4200" dirty="0" smtClean="0">
                <a:solidFill>
                  <a:srgbClr val="C00000"/>
                </a:solidFill>
                <a:latin typeface="Times New Roman" panose="02020603050405020304" pitchFamily="18" charset="0"/>
                <a:cs typeface="Times New Roman" panose="02020603050405020304" pitchFamily="18" charset="0"/>
              </a:rPr>
              <a:t/>
            </a:r>
            <a:br>
              <a:rPr lang="tr-TR" sz="4200" dirty="0" smtClean="0">
                <a:solidFill>
                  <a:srgbClr val="C00000"/>
                </a:solidFill>
                <a:latin typeface="Times New Roman" panose="02020603050405020304" pitchFamily="18" charset="0"/>
                <a:cs typeface="Times New Roman" panose="02020603050405020304" pitchFamily="18" charset="0"/>
              </a:rPr>
            </a:br>
            <a:r>
              <a:rPr lang="tr-TR" sz="3600" b="1" dirty="0" smtClean="0">
                <a:solidFill>
                  <a:srgbClr val="C00000"/>
                </a:solidFill>
                <a:latin typeface="Times New Roman" panose="02020603050405020304" pitchFamily="18" charset="0"/>
                <a:cs typeface="Times New Roman" panose="02020603050405020304" pitchFamily="18" charset="0"/>
              </a:rPr>
              <a:t>STRATEJİ GELİŞTİRME DAİRESİ BAŞKANLIĞI</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5" name="Alt Başlık 4"/>
          <p:cNvSpPr>
            <a:spLocks noGrp="1"/>
          </p:cNvSpPr>
          <p:nvPr>
            <p:ph type="subTitle" idx="1"/>
          </p:nvPr>
        </p:nvSpPr>
        <p:spPr>
          <a:xfrm>
            <a:off x="1524000" y="5669280"/>
            <a:ext cx="9144000" cy="1022684"/>
          </a:xfrm>
        </p:spPr>
        <p:txBody>
          <a:bodyPr anchor="b">
            <a:normAutofit/>
          </a:bodyPr>
          <a:lstStyle/>
          <a:p>
            <a:r>
              <a:rPr lang="tr-TR" sz="6000" dirty="0" smtClean="0">
                <a:solidFill>
                  <a:schemeClr val="bg2">
                    <a:lumMod val="50000"/>
                  </a:schemeClr>
                </a:solidFill>
                <a:latin typeface="Times New Roman" panose="02020603050405020304" pitchFamily="18" charset="0"/>
                <a:cs typeface="Times New Roman" panose="02020603050405020304" pitchFamily="18" charset="0"/>
              </a:rPr>
              <a:t>TEŞEKÜRLER…</a:t>
            </a:r>
            <a:endParaRPr lang="tr-TR" sz="6000"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6" name="Resim 5"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193533" y="452387"/>
            <a:ext cx="1309035" cy="1328287"/>
          </a:xfrm>
          <a:prstGeom prst="rect">
            <a:avLst/>
          </a:prstGeom>
          <a:noFill/>
          <a:ln>
            <a:noFill/>
          </a:ln>
        </p:spPr>
      </p:pic>
    </p:spTree>
    <p:extLst>
      <p:ext uri="{BB962C8B-B14F-4D97-AF65-F5344CB8AC3E}">
        <p14:creationId xmlns:p14="http://schemas.microsoft.com/office/powerpoint/2010/main" val="3383835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3200" b="1" dirty="0" smtClean="0">
                <a:solidFill>
                  <a:srgbClr val="C00000"/>
                </a:solidFill>
                <a:latin typeface="Times New Roman" panose="02020603050405020304" pitchFamily="18" charset="0"/>
                <a:cs typeface="Times New Roman" panose="02020603050405020304" pitchFamily="18" charset="0"/>
              </a:rPr>
              <a:t>2914 sayılı Yükseköğretim </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Personel Kanununun 11’inci Maddesi</a:t>
            </a:r>
            <a:br>
              <a:rPr lang="tr-TR" altLang="tr-TR" sz="3200" b="1" dirty="0" smtClean="0">
                <a:solidFill>
                  <a:srgbClr val="C00000"/>
                </a:solidFill>
                <a:latin typeface="Times New Roman" panose="02020603050405020304" pitchFamily="18" charset="0"/>
                <a:cs typeface="Times New Roman" panose="02020603050405020304" pitchFamily="18" charset="0"/>
              </a:rPr>
            </a:br>
            <a:r>
              <a:rPr lang="tr-TR" altLang="tr-TR" sz="3200" b="1" dirty="0" smtClean="0">
                <a:solidFill>
                  <a:srgbClr val="C00000"/>
                </a:solidFill>
                <a:latin typeface="Times New Roman" panose="02020603050405020304" pitchFamily="18" charset="0"/>
                <a:cs typeface="Times New Roman" panose="02020603050405020304" pitchFamily="18" charset="0"/>
              </a:rPr>
              <a:t>(Ek Ders Ücreti)</a:t>
            </a:r>
            <a:endParaRPr lang="tr-TR" sz="32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a:latin typeface="Times New Roman" pitchFamily="18" charset="0"/>
                <a:cs typeface="Times New Roman" pitchFamily="18" charset="0"/>
              </a:rPr>
              <a:t>2547 Sayılı Yükseköğretim Kanununun </a:t>
            </a:r>
            <a:r>
              <a:rPr lang="tr-TR" dirty="0" smtClean="0">
                <a:latin typeface="Times New Roman" pitchFamily="18" charset="0"/>
                <a:cs typeface="Times New Roman" pitchFamily="18" charset="0"/>
              </a:rPr>
              <a:t>36’ncı </a:t>
            </a:r>
            <a:r>
              <a:rPr lang="tr-TR" dirty="0">
                <a:latin typeface="Times New Roman" pitchFamily="18" charset="0"/>
                <a:cs typeface="Times New Roman" pitchFamily="18" charset="0"/>
              </a:rPr>
              <a:t>maddesine göre haftalık okutulması mecburi ders yükü saati dışında, kısmi statüde bulunanlar dahil öğretim elamanlarına görev unvanlarına göre Maliye Bakanlığının görüşü üzerine Yükseköğretim Kurulu tarafından belirlenen mecburi ve isteğe bağlı dersler ve diğer faaliyetler  için bu ders ve faaliyetlerin haftalık ders programında yer alması ve fiilen yapılması şartıyla </a:t>
            </a:r>
            <a:r>
              <a:rPr lang="tr-TR" b="1" dirty="0">
                <a:solidFill>
                  <a:srgbClr val="FF0000"/>
                </a:solidFill>
                <a:latin typeface="Times New Roman" pitchFamily="18" charset="0"/>
                <a:cs typeface="Times New Roman" pitchFamily="18" charset="0"/>
              </a:rPr>
              <a:t>en çok yirmi saate kadar</a:t>
            </a:r>
            <a:r>
              <a:rPr lang="tr-TR" dirty="0">
                <a:latin typeface="Times New Roman" pitchFamily="18" charset="0"/>
                <a:cs typeface="Times New Roman" pitchFamily="18" charset="0"/>
              </a:rPr>
              <a:t>, </a:t>
            </a:r>
            <a:r>
              <a:rPr lang="tr-TR" b="1" dirty="0">
                <a:solidFill>
                  <a:srgbClr val="FF0000"/>
                </a:solidFill>
                <a:latin typeface="Times New Roman" pitchFamily="18" charset="0"/>
                <a:cs typeface="Times New Roman" pitchFamily="18" charset="0"/>
              </a:rPr>
              <a:t>ikinci öğretimde ise en çok on saate kadar ek ders  ücreti ödenir.</a:t>
            </a:r>
            <a:r>
              <a:rPr lang="tr-TR" dirty="0">
                <a:latin typeface="Times New Roman" pitchFamily="18" charset="0"/>
                <a:cs typeface="Times New Roman" pitchFamily="18" charset="0"/>
              </a:rPr>
              <a:t> Ders yüklerinin tamamlanmasında öncelikle normal örgün öğretimde verilen ders ve faaliyetler dikkate alınır.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341990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3200" b="1" dirty="0">
                <a:solidFill>
                  <a:srgbClr val="C00000"/>
                </a:solidFill>
                <a:latin typeface="Times New Roman" panose="02020603050405020304" pitchFamily="18" charset="0"/>
                <a:cs typeface="Times New Roman" panose="02020603050405020304" pitchFamily="18" charset="0"/>
              </a:rPr>
              <a:t>Ek Ders Ücreti Ödenmesinde Kurallar</a:t>
            </a:r>
            <a:endParaRPr lang="tr-TR" sz="3200"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
        <p:nvSpPr>
          <p:cNvPr id="45" name="object 3"/>
          <p:cNvSpPr txBox="1"/>
          <p:nvPr/>
        </p:nvSpPr>
        <p:spPr>
          <a:xfrm>
            <a:off x="5156200" y="1823578"/>
            <a:ext cx="939800" cy="346075"/>
          </a:xfrm>
          <a:prstGeom prst="rect">
            <a:avLst/>
          </a:prstGeom>
        </p:spPr>
        <p:txBody>
          <a:bodyPr lIns="0" tIns="0" rIns="0" bIns="0">
            <a:spAutoFit/>
          </a:bodyPr>
          <a:lstStyle/>
          <a:p>
            <a:pPr marL="12700" fontAlgn="auto">
              <a:spcBef>
                <a:spcPts val="0"/>
              </a:spcBef>
              <a:spcAft>
                <a:spcPts val="0"/>
              </a:spcAft>
              <a:tabLst>
                <a:tab pos="925830" algn="l"/>
              </a:tabLst>
              <a:defRPr/>
            </a:pPr>
            <a:r>
              <a:rPr sz="2200" u="heavy" spc="-5" dirty="0" err="1" smtClean="0">
                <a:latin typeface="Times New Roman"/>
                <a:cs typeface="Times New Roman"/>
              </a:rPr>
              <a:t>Teorik</a:t>
            </a:r>
            <a:endParaRPr sz="2200" dirty="0">
              <a:latin typeface="Times New Roman"/>
              <a:cs typeface="Times New Roman"/>
            </a:endParaRPr>
          </a:p>
        </p:txBody>
      </p:sp>
      <p:sp>
        <p:nvSpPr>
          <p:cNvPr id="46" name="object 4"/>
          <p:cNvSpPr txBox="1"/>
          <p:nvPr/>
        </p:nvSpPr>
        <p:spPr>
          <a:xfrm>
            <a:off x="7241560" y="1843191"/>
            <a:ext cx="1187450" cy="346075"/>
          </a:xfrm>
          <a:prstGeom prst="rect">
            <a:avLst/>
          </a:prstGeom>
        </p:spPr>
        <p:txBody>
          <a:bodyPr lIns="0" tIns="0" rIns="0" bIns="0">
            <a:spAutoFit/>
          </a:bodyPr>
          <a:lstStyle/>
          <a:p>
            <a:pPr marL="12700" fontAlgn="auto">
              <a:spcBef>
                <a:spcPts val="0"/>
              </a:spcBef>
              <a:spcAft>
                <a:spcPts val="0"/>
              </a:spcAft>
              <a:defRPr/>
            </a:pPr>
            <a:r>
              <a:rPr sz="2200" u="heavy" spc="-5" dirty="0">
                <a:latin typeface="Times New Roman"/>
                <a:cs typeface="Times New Roman"/>
              </a:rPr>
              <a:t>U</a:t>
            </a:r>
            <a:r>
              <a:rPr sz="2200" u="heavy" spc="5" dirty="0">
                <a:latin typeface="Times New Roman"/>
                <a:cs typeface="Times New Roman"/>
              </a:rPr>
              <a:t>y</a:t>
            </a:r>
            <a:r>
              <a:rPr sz="2200" u="heavy" spc="-5" dirty="0">
                <a:latin typeface="Times New Roman"/>
                <a:cs typeface="Times New Roman"/>
              </a:rPr>
              <a:t>g</a:t>
            </a:r>
            <a:r>
              <a:rPr sz="2200" u="heavy" dirty="0">
                <a:latin typeface="Times New Roman"/>
                <a:cs typeface="Times New Roman"/>
              </a:rPr>
              <a:t>u</a:t>
            </a:r>
            <a:r>
              <a:rPr sz="2200" u="heavy" spc="-5" dirty="0">
                <a:latin typeface="Times New Roman"/>
                <a:cs typeface="Times New Roman"/>
              </a:rPr>
              <a:t>la</a:t>
            </a:r>
            <a:r>
              <a:rPr sz="2200" u="heavy" spc="-25" dirty="0">
                <a:latin typeface="Times New Roman"/>
                <a:cs typeface="Times New Roman"/>
              </a:rPr>
              <a:t>m</a:t>
            </a:r>
            <a:r>
              <a:rPr sz="2200" u="heavy" spc="-5" dirty="0">
                <a:latin typeface="Times New Roman"/>
                <a:cs typeface="Times New Roman"/>
              </a:rPr>
              <a:t>a</a:t>
            </a:r>
            <a:endParaRPr sz="2200" dirty="0">
              <a:latin typeface="Times New Roman"/>
              <a:cs typeface="Times New Roman"/>
            </a:endParaRPr>
          </a:p>
        </p:txBody>
      </p:sp>
      <p:sp>
        <p:nvSpPr>
          <p:cNvPr id="47" name="object 8"/>
          <p:cNvSpPr>
            <a:spLocks/>
          </p:cNvSpPr>
          <p:nvPr/>
        </p:nvSpPr>
        <p:spPr bwMode="auto">
          <a:xfrm>
            <a:off x="5139710" y="2340078"/>
            <a:ext cx="3671888" cy="647700"/>
          </a:xfrm>
          <a:custGeom>
            <a:avLst/>
            <a:gdLst>
              <a:gd name="T0" fmla="*/ 1684900 w 3672204"/>
              <a:gd name="T1" fmla="*/ 1073 h 647700"/>
              <a:gd name="T2" fmla="*/ 1394354 w 3672204"/>
              <a:gd name="T3" fmla="*/ 9414 h 647700"/>
              <a:gd name="T4" fmla="*/ 1120994 w 3672204"/>
              <a:gd name="T5" fmla="*/ 25455 h 647700"/>
              <a:gd name="T6" fmla="*/ 868597 w 3672204"/>
              <a:gd name="T7" fmla="*/ 48530 h 647700"/>
              <a:gd name="T8" fmla="*/ 695332 w 3672204"/>
              <a:gd name="T9" fmla="*/ 70049 h 647700"/>
              <a:gd name="T10" fmla="*/ 588340 w 3672204"/>
              <a:gd name="T11" fmla="*/ 86246 h 647700"/>
              <a:gd name="T12" fmla="*/ 488717 w 3672204"/>
              <a:gd name="T13" fmla="*/ 103826 h 647700"/>
              <a:gd name="T14" fmla="*/ 396932 w 3672204"/>
              <a:gd name="T15" fmla="*/ 122705 h 647700"/>
              <a:gd name="T16" fmla="*/ 313458 w 3672204"/>
              <a:gd name="T17" fmla="*/ 142800 h 647700"/>
              <a:gd name="T18" fmla="*/ 204863 w 3672204"/>
              <a:gd name="T19" fmla="*/ 175040 h 647700"/>
              <a:gd name="T20" fmla="*/ 93569 w 3672204"/>
              <a:gd name="T21" fmla="*/ 221504 h 647700"/>
              <a:gd name="T22" fmla="*/ 24022 w 3672204"/>
              <a:gd name="T23" fmla="*/ 271329 h 647700"/>
              <a:gd name="T24" fmla="*/ 0 w 3672204"/>
              <a:gd name="T25" fmla="*/ 323850 h 647700"/>
              <a:gd name="T26" fmla="*/ 24022 w 3672204"/>
              <a:gd name="T27" fmla="*/ 376370 h 647700"/>
              <a:gd name="T28" fmla="*/ 93569 w 3672204"/>
              <a:gd name="T29" fmla="*/ 426195 h 647700"/>
              <a:gd name="T30" fmla="*/ 204863 w 3672204"/>
              <a:gd name="T31" fmla="*/ 472659 h 647700"/>
              <a:gd name="T32" fmla="*/ 313458 w 3672204"/>
              <a:gd name="T33" fmla="*/ 504899 h 647700"/>
              <a:gd name="T34" fmla="*/ 396932 w 3672204"/>
              <a:gd name="T35" fmla="*/ 524994 h 647700"/>
              <a:gd name="T36" fmla="*/ 488717 w 3672204"/>
              <a:gd name="T37" fmla="*/ 543873 h 647700"/>
              <a:gd name="T38" fmla="*/ 588340 w 3672204"/>
              <a:gd name="T39" fmla="*/ 561453 h 647700"/>
              <a:gd name="T40" fmla="*/ 695332 w 3672204"/>
              <a:gd name="T41" fmla="*/ 577650 h 647700"/>
              <a:gd name="T42" fmla="*/ 868597 w 3672204"/>
              <a:gd name="T43" fmla="*/ 599169 h 647700"/>
              <a:gd name="T44" fmla="*/ 1120995 w 3672204"/>
              <a:gd name="T45" fmla="*/ 622244 h 647700"/>
              <a:gd name="T46" fmla="*/ 1394354 w 3672204"/>
              <a:gd name="T47" fmla="*/ 638285 h 647700"/>
              <a:gd name="T48" fmla="*/ 1684900 w 3672204"/>
              <a:gd name="T49" fmla="*/ 646626 h 647700"/>
              <a:gd name="T50" fmla="*/ 1911096 w 3672204"/>
              <a:gd name="T51" fmla="*/ 647429 h 647700"/>
              <a:gd name="T52" fmla="*/ 2060019 w 3672204"/>
              <a:gd name="T53" fmla="*/ 645299 h 647700"/>
              <a:gd name="T54" fmla="*/ 2205355 w 3672204"/>
              <a:gd name="T55" fmla="*/ 641118 h 647700"/>
              <a:gd name="T56" fmla="*/ 2346630 w 3672204"/>
              <a:gd name="T57" fmla="*/ 634971 h 647700"/>
              <a:gd name="T58" fmla="*/ 2549903 w 3672204"/>
              <a:gd name="T59" fmla="*/ 622244 h 647700"/>
              <a:gd name="T60" fmla="*/ 2802313 w 3672204"/>
              <a:gd name="T61" fmla="*/ 599169 h 647700"/>
              <a:gd name="T62" fmla="*/ 2975592 w 3672204"/>
              <a:gd name="T63" fmla="*/ 577650 h 647700"/>
              <a:gd name="T64" fmla="*/ 3082593 w 3672204"/>
              <a:gd name="T65" fmla="*/ 561453 h 647700"/>
              <a:gd name="T66" fmla="*/ 3182226 w 3672204"/>
              <a:gd name="T67" fmla="*/ 543873 h 647700"/>
              <a:gd name="T68" fmla="*/ 3274020 w 3672204"/>
              <a:gd name="T69" fmla="*/ 524994 h 647700"/>
              <a:gd name="T70" fmla="*/ 3357503 w 3672204"/>
              <a:gd name="T71" fmla="*/ 504899 h 647700"/>
              <a:gd name="T72" fmla="*/ 3466112 w 3672204"/>
              <a:gd name="T73" fmla="*/ 472659 h 647700"/>
              <a:gd name="T74" fmla="*/ 3577418 w 3672204"/>
              <a:gd name="T75" fmla="*/ 426195 h 647700"/>
              <a:gd name="T76" fmla="*/ 3646976 w 3672204"/>
              <a:gd name="T77" fmla="*/ 376370 h 647700"/>
              <a:gd name="T78" fmla="*/ 3671002 w 3672204"/>
              <a:gd name="T79" fmla="*/ 323850 h 647700"/>
              <a:gd name="T80" fmla="*/ 3646976 w 3672204"/>
              <a:gd name="T81" fmla="*/ 271329 h 647700"/>
              <a:gd name="T82" fmla="*/ 3577418 w 3672204"/>
              <a:gd name="T83" fmla="*/ 221504 h 647700"/>
              <a:gd name="T84" fmla="*/ 3466112 w 3672204"/>
              <a:gd name="T85" fmla="*/ 175040 h 647700"/>
              <a:gd name="T86" fmla="*/ 3357503 w 3672204"/>
              <a:gd name="T87" fmla="*/ 142800 h 647700"/>
              <a:gd name="T88" fmla="*/ 3274020 w 3672204"/>
              <a:gd name="T89" fmla="*/ 122705 h 647700"/>
              <a:gd name="T90" fmla="*/ 3182226 w 3672204"/>
              <a:gd name="T91" fmla="*/ 103826 h 647700"/>
              <a:gd name="T92" fmla="*/ 3082593 w 3672204"/>
              <a:gd name="T93" fmla="*/ 86246 h 647700"/>
              <a:gd name="T94" fmla="*/ 2975592 w 3672204"/>
              <a:gd name="T95" fmla="*/ 70049 h 647700"/>
              <a:gd name="T96" fmla="*/ 2802313 w 3672204"/>
              <a:gd name="T97" fmla="*/ 48530 h 647700"/>
              <a:gd name="T98" fmla="*/ 2549903 w 3672204"/>
              <a:gd name="T99" fmla="*/ 25455 h 647700"/>
              <a:gd name="T100" fmla="*/ 2346630 w 3672204"/>
              <a:gd name="T101" fmla="*/ 12728 h 647700"/>
              <a:gd name="T102" fmla="*/ 2205355 w 3672204"/>
              <a:gd name="T103" fmla="*/ 6581 h 647700"/>
              <a:gd name="T104" fmla="*/ 2060019 w 3672204"/>
              <a:gd name="T105" fmla="*/ 2400 h 647700"/>
              <a:gd name="T106" fmla="*/ 1911096 w 3672204"/>
              <a:gd name="T107" fmla="*/ 270 h 6477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672204"/>
              <a:gd name="T163" fmla="*/ 0 h 647700"/>
              <a:gd name="T164" fmla="*/ 3672204 w 3672204"/>
              <a:gd name="T165" fmla="*/ 647700 h 64770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672204" h="647700">
                <a:moveTo>
                  <a:pt x="1835912" y="0"/>
                </a:moveTo>
                <a:lnTo>
                  <a:pt x="1685335" y="1073"/>
                </a:lnTo>
                <a:lnTo>
                  <a:pt x="1538112" y="4239"/>
                </a:lnTo>
                <a:lnTo>
                  <a:pt x="1394714" y="9414"/>
                </a:lnTo>
                <a:lnTo>
                  <a:pt x="1255613" y="16514"/>
                </a:lnTo>
                <a:lnTo>
                  <a:pt x="1121282" y="25455"/>
                </a:lnTo>
                <a:lnTo>
                  <a:pt x="992195" y="36155"/>
                </a:lnTo>
                <a:lnTo>
                  <a:pt x="868822" y="48530"/>
                </a:lnTo>
                <a:lnTo>
                  <a:pt x="751636" y="62496"/>
                </a:lnTo>
                <a:lnTo>
                  <a:pt x="695512" y="70049"/>
                </a:lnTo>
                <a:lnTo>
                  <a:pt x="641111" y="77970"/>
                </a:lnTo>
                <a:lnTo>
                  <a:pt x="588493" y="86246"/>
                </a:lnTo>
                <a:lnTo>
                  <a:pt x="537718" y="94869"/>
                </a:lnTo>
                <a:lnTo>
                  <a:pt x="488843" y="103826"/>
                </a:lnTo>
                <a:lnTo>
                  <a:pt x="441929" y="113108"/>
                </a:lnTo>
                <a:lnTo>
                  <a:pt x="397034" y="122705"/>
                </a:lnTo>
                <a:lnTo>
                  <a:pt x="354218" y="132606"/>
                </a:lnTo>
                <a:lnTo>
                  <a:pt x="313539" y="142800"/>
                </a:lnTo>
                <a:lnTo>
                  <a:pt x="275056" y="153278"/>
                </a:lnTo>
                <a:lnTo>
                  <a:pt x="204917" y="175040"/>
                </a:lnTo>
                <a:lnTo>
                  <a:pt x="144271" y="197810"/>
                </a:lnTo>
                <a:lnTo>
                  <a:pt x="93593" y="221504"/>
                </a:lnTo>
                <a:lnTo>
                  <a:pt x="53355" y="246038"/>
                </a:lnTo>
                <a:lnTo>
                  <a:pt x="24028" y="271329"/>
                </a:lnTo>
                <a:lnTo>
                  <a:pt x="1531" y="310503"/>
                </a:lnTo>
                <a:lnTo>
                  <a:pt x="0" y="323850"/>
                </a:lnTo>
                <a:lnTo>
                  <a:pt x="1531" y="337196"/>
                </a:lnTo>
                <a:lnTo>
                  <a:pt x="24028" y="376370"/>
                </a:lnTo>
                <a:lnTo>
                  <a:pt x="53355" y="401661"/>
                </a:lnTo>
                <a:lnTo>
                  <a:pt x="93593" y="426195"/>
                </a:lnTo>
                <a:lnTo>
                  <a:pt x="144272" y="449889"/>
                </a:lnTo>
                <a:lnTo>
                  <a:pt x="204917" y="472659"/>
                </a:lnTo>
                <a:lnTo>
                  <a:pt x="275056" y="494421"/>
                </a:lnTo>
                <a:lnTo>
                  <a:pt x="313539" y="504899"/>
                </a:lnTo>
                <a:lnTo>
                  <a:pt x="354218" y="515093"/>
                </a:lnTo>
                <a:lnTo>
                  <a:pt x="397034" y="524994"/>
                </a:lnTo>
                <a:lnTo>
                  <a:pt x="441929" y="534591"/>
                </a:lnTo>
                <a:lnTo>
                  <a:pt x="488843" y="543873"/>
                </a:lnTo>
                <a:lnTo>
                  <a:pt x="537718" y="552831"/>
                </a:lnTo>
                <a:lnTo>
                  <a:pt x="588493" y="561453"/>
                </a:lnTo>
                <a:lnTo>
                  <a:pt x="641111" y="569729"/>
                </a:lnTo>
                <a:lnTo>
                  <a:pt x="695512" y="577650"/>
                </a:lnTo>
                <a:lnTo>
                  <a:pt x="751636" y="585203"/>
                </a:lnTo>
                <a:lnTo>
                  <a:pt x="868822" y="599169"/>
                </a:lnTo>
                <a:lnTo>
                  <a:pt x="992195" y="611544"/>
                </a:lnTo>
                <a:lnTo>
                  <a:pt x="1121283" y="622244"/>
                </a:lnTo>
                <a:lnTo>
                  <a:pt x="1255613" y="631185"/>
                </a:lnTo>
                <a:lnTo>
                  <a:pt x="1394714" y="638285"/>
                </a:lnTo>
                <a:lnTo>
                  <a:pt x="1538112" y="643460"/>
                </a:lnTo>
                <a:lnTo>
                  <a:pt x="1685335" y="646626"/>
                </a:lnTo>
                <a:lnTo>
                  <a:pt x="1835912" y="647700"/>
                </a:lnTo>
                <a:lnTo>
                  <a:pt x="1911589" y="647429"/>
                </a:lnTo>
                <a:lnTo>
                  <a:pt x="1986489" y="646626"/>
                </a:lnTo>
                <a:lnTo>
                  <a:pt x="2060550" y="645299"/>
                </a:lnTo>
                <a:lnTo>
                  <a:pt x="2133715" y="643460"/>
                </a:lnTo>
                <a:lnTo>
                  <a:pt x="2205924" y="641118"/>
                </a:lnTo>
                <a:lnTo>
                  <a:pt x="2277117" y="638285"/>
                </a:lnTo>
                <a:lnTo>
                  <a:pt x="2347237" y="634971"/>
                </a:lnTo>
                <a:lnTo>
                  <a:pt x="2416223" y="631185"/>
                </a:lnTo>
                <a:lnTo>
                  <a:pt x="2550560" y="622244"/>
                </a:lnTo>
                <a:lnTo>
                  <a:pt x="2679656" y="611544"/>
                </a:lnTo>
                <a:lnTo>
                  <a:pt x="2803037" y="599169"/>
                </a:lnTo>
                <a:lnTo>
                  <a:pt x="2920231" y="585203"/>
                </a:lnTo>
                <a:lnTo>
                  <a:pt x="2976361" y="577650"/>
                </a:lnTo>
                <a:lnTo>
                  <a:pt x="3030766" y="569729"/>
                </a:lnTo>
                <a:lnTo>
                  <a:pt x="3083389" y="561453"/>
                </a:lnTo>
                <a:lnTo>
                  <a:pt x="3134169" y="552830"/>
                </a:lnTo>
                <a:lnTo>
                  <a:pt x="3183048" y="543873"/>
                </a:lnTo>
                <a:lnTo>
                  <a:pt x="3229967" y="534591"/>
                </a:lnTo>
                <a:lnTo>
                  <a:pt x="3274866" y="524994"/>
                </a:lnTo>
                <a:lnTo>
                  <a:pt x="3317688" y="515093"/>
                </a:lnTo>
                <a:lnTo>
                  <a:pt x="3358371" y="504899"/>
                </a:lnTo>
                <a:lnTo>
                  <a:pt x="3396858" y="494421"/>
                </a:lnTo>
                <a:lnTo>
                  <a:pt x="3467006" y="472659"/>
                </a:lnTo>
                <a:lnTo>
                  <a:pt x="3527659" y="449889"/>
                </a:lnTo>
                <a:lnTo>
                  <a:pt x="3578343" y="426195"/>
                </a:lnTo>
                <a:lnTo>
                  <a:pt x="3618588" y="401661"/>
                </a:lnTo>
                <a:lnTo>
                  <a:pt x="3647919" y="376370"/>
                </a:lnTo>
                <a:lnTo>
                  <a:pt x="3670419" y="337196"/>
                </a:lnTo>
                <a:lnTo>
                  <a:pt x="3671951" y="323850"/>
                </a:lnTo>
                <a:lnTo>
                  <a:pt x="3670419" y="310503"/>
                </a:lnTo>
                <a:lnTo>
                  <a:pt x="3647919" y="271329"/>
                </a:lnTo>
                <a:lnTo>
                  <a:pt x="3618588" y="246038"/>
                </a:lnTo>
                <a:lnTo>
                  <a:pt x="3578343" y="221504"/>
                </a:lnTo>
                <a:lnTo>
                  <a:pt x="3527659" y="197810"/>
                </a:lnTo>
                <a:lnTo>
                  <a:pt x="3467006" y="175040"/>
                </a:lnTo>
                <a:lnTo>
                  <a:pt x="3396858" y="153278"/>
                </a:lnTo>
                <a:lnTo>
                  <a:pt x="3358371" y="142800"/>
                </a:lnTo>
                <a:lnTo>
                  <a:pt x="3317688" y="132606"/>
                </a:lnTo>
                <a:lnTo>
                  <a:pt x="3274866" y="122705"/>
                </a:lnTo>
                <a:lnTo>
                  <a:pt x="3229967" y="113108"/>
                </a:lnTo>
                <a:lnTo>
                  <a:pt x="3183048" y="103826"/>
                </a:lnTo>
                <a:lnTo>
                  <a:pt x="3134169" y="94868"/>
                </a:lnTo>
                <a:lnTo>
                  <a:pt x="3083389" y="86246"/>
                </a:lnTo>
                <a:lnTo>
                  <a:pt x="3030766" y="77970"/>
                </a:lnTo>
                <a:lnTo>
                  <a:pt x="2976361" y="70049"/>
                </a:lnTo>
                <a:lnTo>
                  <a:pt x="2920231" y="62496"/>
                </a:lnTo>
                <a:lnTo>
                  <a:pt x="2803037" y="48530"/>
                </a:lnTo>
                <a:lnTo>
                  <a:pt x="2679656" y="36155"/>
                </a:lnTo>
                <a:lnTo>
                  <a:pt x="2550560" y="25455"/>
                </a:lnTo>
                <a:lnTo>
                  <a:pt x="2416223" y="16514"/>
                </a:lnTo>
                <a:lnTo>
                  <a:pt x="2347237" y="12728"/>
                </a:lnTo>
                <a:lnTo>
                  <a:pt x="2277117" y="9414"/>
                </a:lnTo>
                <a:lnTo>
                  <a:pt x="2205924" y="6581"/>
                </a:lnTo>
                <a:lnTo>
                  <a:pt x="2133715" y="4239"/>
                </a:lnTo>
                <a:lnTo>
                  <a:pt x="2060550" y="2400"/>
                </a:lnTo>
                <a:lnTo>
                  <a:pt x="1986489" y="1073"/>
                </a:lnTo>
                <a:lnTo>
                  <a:pt x="1911589" y="270"/>
                </a:lnTo>
                <a:lnTo>
                  <a:pt x="1835912" y="0"/>
                </a:lnTo>
                <a:close/>
              </a:path>
            </a:pathLst>
          </a:custGeom>
          <a:solidFill>
            <a:schemeClr val="bg2">
              <a:lumMod val="75000"/>
            </a:schemeClr>
          </a:solidFill>
          <a:ln>
            <a:noFill/>
          </a:ln>
          <a:extLst/>
        </p:spPr>
        <p:txBody>
          <a:bodyPr lIns="0" tIns="0" rIns="0" bIns="0"/>
          <a:lstStyle/>
          <a:p>
            <a:endParaRPr lang="tr-TR"/>
          </a:p>
        </p:txBody>
      </p:sp>
      <p:sp>
        <p:nvSpPr>
          <p:cNvPr id="48" name="object 9"/>
          <p:cNvSpPr>
            <a:spLocks/>
          </p:cNvSpPr>
          <p:nvPr/>
        </p:nvSpPr>
        <p:spPr bwMode="auto">
          <a:xfrm>
            <a:off x="5139710" y="2340078"/>
            <a:ext cx="3671888" cy="647700"/>
          </a:xfrm>
          <a:custGeom>
            <a:avLst/>
            <a:gdLst>
              <a:gd name="T0" fmla="*/ 53340 w 3672204"/>
              <a:gd name="T1" fmla="*/ 246038 h 647700"/>
              <a:gd name="T2" fmla="*/ 204863 w 3672204"/>
              <a:gd name="T3" fmla="*/ 175040 h 647700"/>
              <a:gd name="T4" fmla="*/ 354128 w 3672204"/>
              <a:gd name="T5" fmla="*/ 132606 h 647700"/>
              <a:gd name="T6" fmla="*/ 488717 w 3672204"/>
              <a:gd name="T7" fmla="*/ 103826 h 647700"/>
              <a:gd name="T8" fmla="*/ 640946 w 3672204"/>
              <a:gd name="T9" fmla="*/ 77970 h 647700"/>
              <a:gd name="T10" fmla="*/ 809216 w 3672204"/>
              <a:gd name="T11" fmla="*/ 55319 h 647700"/>
              <a:gd name="T12" fmla="*/ 991940 w 3672204"/>
              <a:gd name="T13" fmla="*/ 36155 h 647700"/>
              <a:gd name="T14" fmla="*/ 1187516 w 3672204"/>
              <a:gd name="T15" fmla="*/ 20759 h 647700"/>
              <a:gd name="T16" fmla="*/ 1394354 w 3672204"/>
              <a:gd name="T17" fmla="*/ 9414 h 647700"/>
              <a:gd name="T18" fmla="*/ 1610858 w 3672204"/>
              <a:gd name="T19" fmla="*/ 2400 h 647700"/>
              <a:gd name="T20" fmla="*/ 1835438 w 3672204"/>
              <a:gd name="T21" fmla="*/ 0 h 647700"/>
              <a:gd name="T22" fmla="*/ 2060019 w 3672204"/>
              <a:gd name="T23" fmla="*/ 2400 h 647700"/>
              <a:gd name="T24" fmla="*/ 2276528 w 3672204"/>
              <a:gd name="T25" fmla="*/ 9414 h 647700"/>
              <a:gd name="T26" fmla="*/ 2483375 w 3672204"/>
              <a:gd name="T27" fmla="*/ 20759 h 647700"/>
              <a:gd name="T28" fmla="*/ 2678964 w 3672204"/>
              <a:gd name="T29" fmla="*/ 36155 h 647700"/>
              <a:gd name="T30" fmla="*/ 2861698 w 3672204"/>
              <a:gd name="T31" fmla="*/ 55319 h 647700"/>
              <a:gd name="T32" fmla="*/ 3029983 w 3672204"/>
              <a:gd name="T33" fmla="*/ 77970 h 647700"/>
              <a:gd name="T34" fmla="*/ 3182226 w 3672204"/>
              <a:gd name="T35" fmla="*/ 103826 h 647700"/>
              <a:gd name="T36" fmla="*/ 3316833 w 3672204"/>
              <a:gd name="T37" fmla="*/ 132606 h 647700"/>
              <a:gd name="T38" fmla="*/ 3466112 w 3672204"/>
              <a:gd name="T39" fmla="*/ 175040 h 647700"/>
              <a:gd name="T40" fmla="*/ 3617655 w 3672204"/>
              <a:gd name="T41" fmla="*/ 246038 h 647700"/>
              <a:gd name="T42" fmla="*/ 3671002 w 3672204"/>
              <a:gd name="T43" fmla="*/ 323850 h 647700"/>
              <a:gd name="T44" fmla="*/ 3617655 w 3672204"/>
              <a:gd name="T45" fmla="*/ 401661 h 647700"/>
              <a:gd name="T46" fmla="*/ 3466112 w 3672204"/>
              <a:gd name="T47" fmla="*/ 472659 h 647700"/>
              <a:gd name="T48" fmla="*/ 3316833 w 3672204"/>
              <a:gd name="T49" fmla="*/ 515093 h 647700"/>
              <a:gd name="T50" fmla="*/ 3182226 w 3672204"/>
              <a:gd name="T51" fmla="*/ 543873 h 647700"/>
              <a:gd name="T52" fmla="*/ 3029983 w 3672204"/>
              <a:gd name="T53" fmla="*/ 569729 h 647700"/>
              <a:gd name="T54" fmla="*/ 2861698 w 3672204"/>
              <a:gd name="T55" fmla="*/ 592380 h 647700"/>
              <a:gd name="T56" fmla="*/ 2678964 w 3672204"/>
              <a:gd name="T57" fmla="*/ 611544 h 647700"/>
              <a:gd name="T58" fmla="*/ 2483375 w 3672204"/>
              <a:gd name="T59" fmla="*/ 626940 h 647700"/>
              <a:gd name="T60" fmla="*/ 2276528 w 3672204"/>
              <a:gd name="T61" fmla="*/ 638285 h 647700"/>
              <a:gd name="T62" fmla="*/ 2060019 w 3672204"/>
              <a:gd name="T63" fmla="*/ 645299 h 647700"/>
              <a:gd name="T64" fmla="*/ 1835438 w 3672204"/>
              <a:gd name="T65" fmla="*/ 647700 h 647700"/>
              <a:gd name="T66" fmla="*/ 1610858 w 3672204"/>
              <a:gd name="T67" fmla="*/ 645299 h 647700"/>
              <a:gd name="T68" fmla="*/ 1394354 w 3672204"/>
              <a:gd name="T69" fmla="*/ 638285 h 647700"/>
              <a:gd name="T70" fmla="*/ 1187516 w 3672204"/>
              <a:gd name="T71" fmla="*/ 626940 h 647700"/>
              <a:gd name="T72" fmla="*/ 991940 w 3672204"/>
              <a:gd name="T73" fmla="*/ 611544 h 647700"/>
              <a:gd name="T74" fmla="*/ 809216 w 3672204"/>
              <a:gd name="T75" fmla="*/ 592380 h 647700"/>
              <a:gd name="T76" fmla="*/ 640946 w 3672204"/>
              <a:gd name="T77" fmla="*/ 569729 h 647700"/>
              <a:gd name="T78" fmla="*/ 488717 w 3672204"/>
              <a:gd name="T79" fmla="*/ 543873 h 647700"/>
              <a:gd name="T80" fmla="*/ 354128 w 3672204"/>
              <a:gd name="T81" fmla="*/ 515093 h 647700"/>
              <a:gd name="T82" fmla="*/ 204863 w 3672204"/>
              <a:gd name="T83" fmla="*/ 472659 h 647700"/>
              <a:gd name="T84" fmla="*/ 53340 w 3672204"/>
              <a:gd name="T85" fmla="*/ 401661 h 647700"/>
              <a:gd name="T86" fmla="*/ 0 w 3672204"/>
              <a:gd name="T87" fmla="*/ 323850 h 6477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672204"/>
              <a:gd name="T133" fmla="*/ 0 h 647700"/>
              <a:gd name="T134" fmla="*/ 3672204 w 3672204"/>
              <a:gd name="T135" fmla="*/ 647700 h 6477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672204" h="647700">
                <a:moveTo>
                  <a:pt x="0" y="323850"/>
                </a:moveTo>
                <a:lnTo>
                  <a:pt x="13604" y="284233"/>
                </a:lnTo>
                <a:lnTo>
                  <a:pt x="53355" y="246038"/>
                </a:lnTo>
                <a:lnTo>
                  <a:pt x="93593" y="221504"/>
                </a:lnTo>
                <a:lnTo>
                  <a:pt x="144271" y="197810"/>
                </a:lnTo>
                <a:lnTo>
                  <a:pt x="204917" y="175040"/>
                </a:lnTo>
                <a:lnTo>
                  <a:pt x="275056" y="153278"/>
                </a:lnTo>
                <a:lnTo>
                  <a:pt x="313539" y="142800"/>
                </a:lnTo>
                <a:lnTo>
                  <a:pt x="354218" y="132606"/>
                </a:lnTo>
                <a:lnTo>
                  <a:pt x="397034" y="122705"/>
                </a:lnTo>
                <a:lnTo>
                  <a:pt x="441929" y="113108"/>
                </a:lnTo>
                <a:lnTo>
                  <a:pt x="488843" y="103826"/>
                </a:lnTo>
                <a:lnTo>
                  <a:pt x="537718" y="94869"/>
                </a:lnTo>
                <a:lnTo>
                  <a:pt x="588493" y="86246"/>
                </a:lnTo>
                <a:lnTo>
                  <a:pt x="641111" y="77970"/>
                </a:lnTo>
                <a:lnTo>
                  <a:pt x="695512" y="70049"/>
                </a:lnTo>
                <a:lnTo>
                  <a:pt x="751636" y="62496"/>
                </a:lnTo>
                <a:lnTo>
                  <a:pt x="809426" y="55319"/>
                </a:lnTo>
                <a:lnTo>
                  <a:pt x="868822" y="48530"/>
                </a:lnTo>
                <a:lnTo>
                  <a:pt x="929764" y="42138"/>
                </a:lnTo>
                <a:lnTo>
                  <a:pt x="992195" y="36155"/>
                </a:lnTo>
                <a:lnTo>
                  <a:pt x="1056054" y="30590"/>
                </a:lnTo>
                <a:lnTo>
                  <a:pt x="1121282" y="25455"/>
                </a:lnTo>
                <a:lnTo>
                  <a:pt x="1187822" y="20759"/>
                </a:lnTo>
                <a:lnTo>
                  <a:pt x="1255613" y="16514"/>
                </a:lnTo>
                <a:lnTo>
                  <a:pt x="1324596" y="12728"/>
                </a:lnTo>
                <a:lnTo>
                  <a:pt x="1394714" y="9414"/>
                </a:lnTo>
                <a:lnTo>
                  <a:pt x="1465905" y="6581"/>
                </a:lnTo>
                <a:lnTo>
                  <a:pt x="1538112" y="4239"/>
                </a:lnTo>
                <a:lnTo>
                  <a:pt x="1611275" y="2400"/>
                </a:lnTo>
                <a:lnTo>
                  <a:pt x="1685335" y="1073"/>
                </a:lnTo>
                <a:lnTo>
                  <a:pt x="1760234" y="270"/>
                </a:lnTo>
                <a:lnTo>
                  <a:pt x="1835912" y="0"/>
                </a:lnTo>
                <a:lnTo>
                  <a:pt x="1911589" y="270"/>
                </a:lnTo>
                <a:lnTo>
                  <a:pt x="1986489" y="1073"/>
                </a:lnTo>
                <a:lnTo>
                  <a:pt x="2060550" y="2400"/>
                </a:lnTo>
                <a:lnTo>
                  <a:pt x="2133715" y="4239"/>
                </a:lnTo>
                <a:lnTo>
                  <a:pt x="2205924" y="6581"/>
                </a:lnTo>
                <a:lnTo>
                  <a:pt x="2277117" y="9414"/>
                </a:lnTo>
                <a:lnTo>
                  <a:pt x="2347237" y="12728"/>
                </a:lnTo>
                <a:lnTo>
                  <a:pt x="2416223" y="16514"/>
                </a:lnTo>
                <a:lnTo>
                  <a:pt x="2484017" y="20759"/>
                </a:lnTo>
                <a:lnTo>
                  <a:pt x="2550560" y="25455"/>
                </a:lnTo>
                <a:lnTo>
                  <a:pt x="2615793" y="30590"/>
                </a:lnTo>
                <a:lnTo>
                  <a:pt x="2679656" y="36155"/>
                </a:lnTo>
                <a:lnTo>
                  <a:pt x="2742090" y="42138"/>
                </a:lnTo>
                <a:lnTo>
                  <a:pt x="2803037" y="48530"/>
                </a:lnTo>
                <a:lnTo>
                  <a:pt x="2862437" y="55319"/>
                </a:lnTo>
                <a:lnTo>
                  <a:pt x="2920231" y="62496"/>
                </a:lnTo>
                <a:lnTo>
                  <a:pt x="2976361" y="70049"/>
                </a:lnTo>
                <a:lnTo>
                  <a:pt x="3030766" y="77970"/>
                </a:lnTo>
                <a:lnTo>
                  <a:pt x="3083389" y="86246"/>
                </a:lnTo>
                <a:lnTo>
                  <a:pt x="3134169" y="94868"/>
                </a:lnTo>
                <a:lnTo>
                  <a:pt x="3183048" y="103826"/>
                </a:lnTo>
                <a:lnTo>
                  <a:pt x="3229967" y="113108"/>
                </a:lnTo>
                <a:lnTo>
                  <a:pt x="3274866" y="122705"/>
                </a:lnTo>
                <a:lnTo>
                  <a:pt x="3317688" y="132606"/>
                </a:lnTo>
                <a:lnTo>
                  <a:pt x="3358371" y="142800"/>
                </a:lnTo>
                <a:lnTo>
                  <a:pt x="3396858" y="153278"/>
                </a:lnTo>
                <a:lnTo>
                  <a:pt x="3467006" y="175040"/>
                </a:lnTo>
                <a:lnTo>
                  <a:pt x="3527659" y="197810"/>
                </a:lnTo>
                <a:lnTo>
                  <a:pt x="3578343" y="221504"/>
                </a:lnTo>
                <a:lnTo>
                  <a:pt x="3618588" y="246038"/>
                </a:lnTo>
                <a:lnTo>
                  <a:pt x="3647919" y="271329"/>
                </a:lnTo>
                <a:lnTo>
                  <a:pt x="3670419" y="310503"/>
                </a:lnTo>
                <a:lnTo>
                  <a:pt x="3671951" y="323850"/>
                </a:lnTo>
                <a:lnTo>
                  <a:pt x="3670419" y="337196"/>
                </a:lnTo>
                <a:lnTo>
                  <a:pt x="3647919" y="376370"/>
                </a:lnTo>
                <a:lnTo>
                  <a:pt x="3618588" y="401661"/>
                </a:lnTo>
                <a:lnTo>
                  <a:pt x="3578343" y="426195"/>
                </a:lnTo>
                <a:lnTo>
                  <a:pt x="3527659" y="449889"/>
                </a:lnTo>
                <a:lnTo>
                  <a:pt x="3467006" y="472659"/>
                </a:lnTo>
                <a:lnTo>
                  <a:pt x="3396858" y="494421"/>
                </a:lnTo>
                <a:lnTo>
                  <a:pt x="3358371" y="504899"/>
                </a:lnTo>
                <a:lnTo>
                  <a:pt x="3317688" y="515093"/>
                </a:lnTo>
                <a:lnTo>
                  <a:pt x="3274866" y="524994"/>
                </a:lnTo>
                <a:lnTo>
                  <a:pt x="3229967" y="534591"/>
                </a:lnTo>
                <a:lnTo>
                  <a:pt x="3183048" y="543873"/>
                </a:lnTo>
                <a:lnTo>
                  <a:pt x="3134169" y="552830"/>
                </a:lnTo>
                <a:lnTo>
                  <a:pt x="3083389" y="561453"/>
                </a:lnTo>
                <a:lnTo>
                  <a:pt x="3030766" y="569729"/>
                </a:lnTo>
                <a:lnTo>
                  <a:pt x="2976361" y="577650"/>
                </a:lnTo>
                <a:lnTo>
                  <a:pt x="2920231" y="585203"/>
                </a:lnTo>
                <a:lnTo>
                  <a:pt x="2862437" y="592380"/>
                </a:lnTo>
                <a:lnTo>
                  <a:pt x="2803037" y="599169"/>
                </a:lnTo>
                <a:lnTo>
                  <a:pt x="2742090" y="605561"/>
                </a:lnTo>
                <a:lnTo>
                  <a:pt x="2679656" y="611544"/>
                </a:lnTo>
                <a:lnTo>
                  <a:pt x="2615793" y="617109"/>
                </a:lnTo>
                <a:lnTo>
                  <a:pt x="2550560" y="622244"/>
                </a:lnTo>
                <a:lnTo>
                  <a:pt x="2484017" y="626940"/>
                </a:lnTo>
                <a:lnTo>
                  <a:pt x="2416223" y="631185"/>
                </a:lnTo>
                <a:lnTo>
                  <a:pt x="2347237" y="634971"/>
                </a:lnTo>
                <a:lnTo>
                  <a:pt x="2277117" y="638285"/>
                </a:lnTo>
                <a:lnTo>
                  <a:pt x="2205924" y="641118"/>
                </a:lnTo>
                <a:lnTo>
                  <a:pt x="2133715" y="643460"/>
                </a:lnTo>
                <a:lnTo>
                  <a:pt x="2060550" y="645299"/>
                </a:lnTo>
                <a:lnTo>
                  <a:pt x="1986489" y="646626"/>
                </a:lnTo>
                <a:lnTo>
                  <a:pt x="1911589" y="647429"/>
                </a:lnTo>
                <a:lnTo>
                  <a:pt x="1835912" y="647700"/>
                </a:lnTo>
                <a:lnTo>
                  <a:pt x="1760234" y="647429"/>
                </a:lnTo>
                <a:lnTo>
                  <a:pt x="1685335" y="646626"/>
                </a:lnTo>
                <a:lnTo>
                  <a:pt x="1611275" y="645299"/>
                </a:lnTo>
                <a:lnTo>
                  <a:pt x="1538112" y="643460"/>
                </a:lnTo>
                <a:lnTo>
                  <a:pt x="1465905" y="641118"/>
                </a:lnTo>
                <a:lnTo>
                  <a:pt x="1394714" y="638285"/>
                </a:lnTo>
                <a:lnTo>
                  <a:pt x="1324596" y="634971"/>
                </a:lnTo>
                <a:lnTo>
                  <a:pt x="1255613" y="631185"/>
                </a:lnTo>
                <a:lnTo>
                  <a:pt x="1187822" y="626940"/>
                </a:lnTo>
                <a:lnTo>
                  <a:pt x="1121283" y="622244"/>
                </a:lnTo>
                <a:lnTo>
                  <a:pt x="1056054" y="617109"/>
                </a:lnTo>
                <a:lnTo>
                  <a:pt x="992195" y="611544"/>
                </a:lnTo>
                <a:lnTo>
                  <a:pt x="929764" y="605561"/>
                </a:lnTo>
                <a:lnTo>
                  <a:pt x="868822" y="599169"/>
                </a:lnTo>
                <a:lnTo>
                  <a:pt x="809426" y="592380"/>
                </a:lnTo>
                <a:lnTo>
                  <a:pt x="751636" y="585203"/>
                </a:lnTo>
                <a:lnTo>
                  <a:pt x="695512" y="577650"/>
                </a:lnTo>
                <a:lnTo>
                  <a:pt x="641111" y="569729"/>
                </a:lnTo>
                <a:lnTo>
                  <a:pt x="588493" y="561453"/>
                </a:lnTo>
                <a:lnTo>
                  <a:pt x="537718" y="552831"/>
                </a:lnTo>
                <a:lnTo>
                  <a:pt x="488843" y="543873"/>
                </a:lnTo>
                <a:lnTo>
                  <a:pt x="441929" y="534591"/>
                </a:lnTo>
                <a:lnTo>
                  <a:pt x="397034" y="524994"/>
                </a:lnTo>
                <a:lnTo>
                  <a:pt x="354218" y="515093"/>
                </a:lnTo>
                <a:lnTo>
                  <a:pt x="313539" y="504899"/>
                </a:lnTo>
                <a:lnTo>
                  <a:pt x="275056" y="494421"/>
                </a:lnTo>
                <a:lnTo>
                  <a:pt x="204917" y="472659"/>
                </a:lnTo>
                <a:lnTo>
                  <a:pt x="144272" y="449889"/>
                </a:lnTo>
                <a:lnTo>
                  <a:pt x="93593" y="426195"/>
                </a:lnTo>
                <a:lnTo>
                  <a:pt x="53355" y="401661"/>
                </a:lnTo>
                <a:lnTo>
                  <a:pt x="24028" y="376370"/>
                </a:lnTo>
                <a:lnTo>
                  <a:pt x="1531" y="337196"/>
                </a:lnTo>
                <a:lnTo>
                  <a:pt x="0" y="32385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tr-TR"/>
          </a:p>
        </p:txBody>
      </p:sp>
      <p:sp>
        <p:nvSpPr>
          <p:cNvPr id="49" name="object 10"/>
          <p:cNvSpPr txBox="1"/>
          <p:nvPr/>
        </p:nvSpPr>
        <p:spPr>
          <a:xfrm>
            <a:off x="5981085" y="2486128"/>
            <a:ext cx="1169988" cy="508000"/>
          </a:xfrm>
          <a:prstGeom prst="rect">
            <a:avLst/>
          </a:prstGeom>
        </p:spPr>
        <p:txBody>
          <a:bodyPr lIns="0" tIns="0" rIns="0" bIns="0">
            <a:spAutoFit/>
          </a:bodyPr>
          <a:lstStyle/>
          <a:p>
            <a:pPr marL="12700" fontAlgn="auto">
              <a:spcBef>
                <a:spcPts val="0"/>
              </a:spcBef>
              <a:spcAft>
                <a:spcPts val="0"/>
              </a:spcAft>
              <a:defRPr/>
            </a:pPr>
            <a:r>
              <a:rPr sz="2000" b="1" dirty="0">
                <a:solidFill>
                  <a:srgbClr val="FFFFFF"/>
                </a:solidFill>
                <a:latin typeface="Tahoma"/>
                <a:cs typeface="Tahoma"/>
              </a:rPr>
              <a:t>20</a:t>
            </a:r>
            <a:r>
              <a:rPr sz="2000" b="1" spc="-10" dirty="0">
                <a:solidFill>
                  <a:srgbClr val="FFFFFF"/>
                </a:solidFill>
                <a:latin typeface="Tahoma"/>
                <a:cs typeface="Tahoma"/>
              </a:rPr>
              <a:t> </a:t>
            </a:r>
            <a:r>
              <a:rPr sz="2000" b="1" dirty="0">
                <a:solidFill>
                  <a:srgbClr val="FFFFFF"/>
                </a:solidFill>
                <a:latin typeface="Tahoma"/>
                <a:cs typeface="Tahoma"/>
              </a:rPr>
              <a:t>saat </a:t>
            </a:r>
            <a:r>
              <a:rPr sz="2000" b="1" spc="-295" dirty="0">
                <a:solidFill>
                  <a:srgbClr val="FFFFFF"/>
                </a:solidFill>
                <a:latin typeface="Tahoma"/>
                <a:cs typeface="Tahoma"/>
              </a:rPr>
              <a:t> </a:t>
            </a:r>
            <a:r>
              <a:rPr sz="3300" spc="-7" baseline="-32828" dirty="0">
                <a:latin typeface="Times New Roman"/>
                <a:cs typeface="Times New Roman"/>
              </a:rPr>
              <a:t>-</a:t>
            </a:r>
            <a:endParaRPr sz="3300" baseline="-32828" dirty="0">
              <a:latin typeface="Times New Roman"/>
              <a:cs typeface="Times New Roman"/>
            </a:endParaRPr>
          </a:p>
        </p:txBody>
      </p:sp>
      <p:sp>
        <p:nvSpPr>
          <p:cNvPr id="50" name="object 11"/>
          <p:cNvSpPr>
            <a:spLocks/>
          </p:cNvSpPr>
          <p:nvPr/>
        </p:nvSpPr>
        <p:spPr bwMode="auto">
          <a:xfrm>
            <a:off x="5068273" y="3275116"/>
            <a:ext cx="3671887" cy="574675"/>
          </a:xfrm>
          <a:custGeom>
            <a:avLst/>
            <a:gdLst>
              <a:gd name="T0" fmla="*/ 1757847 w 3672204"/>
              <a:gd name="T1" fmla="*/ 251 h 574675"/>
              <a:gd name="T2" fmla="*/ 1605197 w 3672204"/>
              <a:gd name="T3" fmla="*/ 2236 h 574675"/>
              <a:gd name="T4" fmla="*/ 1456342 w 3672204"/>
              <a:gd name="T5" fmla="*/ 6130 h 574675"/>
              <a:gd name="T6" fmla="*/ 1311791 w 3672204"/>
              <a:gd name="T7" fmla="*/ 11853 h 574675"/>
              <a:gd name="T8" fmla="*/ 1172050 w 3672204"/>
              <a:gd name="T9" fmla="*/ 19325 h 574675"/>
              <a:gd name="T10" fmla="*/ 1037631 w 3672204"/>
              <a:gd name="T11" fmla="*/ 28467 h 574675"/>
              <a:gd name="T12" fmla="*/ 909048 w 3672204"/>
              <a:gd name="T13" fmla="*/ 39200 h 574675"/>
              <a:gd name="T14" fmla="*/ 786802 w 3672204"/>
              <a:gd name="T15" fmla="*/ 51444 h 574675"/>
              <a:gd name="T16" fmla="*/ 616442 w 3672204"/>
              <a:gd name="T17" fmla="*/ 72469 h 574675"/>
              <a:gd name="T18" fmla="*/ 512281 w 3672204"/>
              <a:gd name="T19" fmla="*/ 88142 h 574675"/>
              <a:gd name="T20" fmla="*/ 416244 w 3672204"/>
              <a:gd name="T21" fmla="*/ 105048 h 574675"/>
              <a:gd name="T22" fmla="*/ 328844 w 3672204"/>
              <a:gd name="T23" fmla="*/ 123107 h 574675"/>
              <a:gd name="T24" fmla="*/ 250584 w 3672204"/>
              <a:gd name="T25" fmla="*/ 142239 h 574675"/>
              <a:gd name="T26" fmla="*/ 123542 w 3672204"/>
              <a:gd name="T27" fmla="*/ 183407 h 574675"/>
              <a:gd name="T28" fmla="*/ 39193 w 3672204"/>
              <a:gd name="T29" fmla="*/ 227913 h 574675"/>
              <a:gd name="T30" fmla="*/ 0 w 3672204"/>
              <a:gd name="T31" fmla="*/ 287274 h 574675"/>
              <a:gd name="T32" fmla="*/ 25253 w 3672204"/>
              <a:gd name="T33" fmla="*/ 335063 h 574675"/>
              <a:gd name="T34" fmla="*/ 98295 w 3672204"/>
              <a:gd name="T35" fmla="*/ 380316 h 574675"/>
              <a:gd name="T36" fmla="*/ 215044 w 3672204"/>
              <a:gd name="T37" fmla="*/ 422392 h 574675"/>
              <a:gd name="T38" fmla="*/ 328844 w 3672204"/>
              <a:gd name="T39" fmla="*/ 451482 h 574675"/>
              <a:gd name="T40" fmla="*/ 416244 w 3672204"/>
              <a:gd name="T41" fmla="*/ 469550 h 574675"/>
              <a:gd name="T42" fmla="*/ 512281 w 3672204"/>
              <a:gd name="T43" fmla="*/ 486466 h 574675"/>
              <a:gd name="T44" fmla="*/ 616442 w 3672204"/>
              <a:gd name="T45" fmla="*/ 502149 h 574675"/>
              <a:gd name="T46" fmla="*/ 728217 w 3672204"/>
              <a:gd name="T47" fmla="*/ 516520 h 574675"/>
              <a:gd name="T48" fmla="*/ 972578 w 3672204"/>
              <a:gd name="T49" fmla="*/ 541005 h 574675"/>
              <a:gd name="T50" fmla="*/ 1241287 w 3672204"/>
              <a:gd name="T51" fmla="*/ 559285 h 574675"/>
              <a:gd name="T52" fmla="*/ 1530265 w 3672204"/>
              <a:gd name="T53" fmla="*/ 570721 h 574675"/>
              <a:gd name="T54" fmla="*/ 1681081 w 3672204"/>
              <a:gd name="T55" fmla="*/ 573673 h 574675"/>
              <a:gd name="T56" fmla="*/ 1835438 w 3672204"/>
              <a:gd name="T57" fmla="*/ 574675 h 574675"/>
              <a:gd name="T58" fmla="*/ 2214529 w 3672204"/>
              <a:gd name="T59" fmla="*/ 568538 h 574675"/>
              <a:gd name="T60" fmla="*/ 2498823 w 3672204"/>
              <a:gd name="T61" fmla="*/ 555332 h 574675"/>
              <a:gd name="T62" fmla="*/ 2761826 w 3672204"/>
              <a:gd name="T63" fmla="*/ 535441 h 574675"/>
              <a:gd name="T64" fmla="*/ 2999463 w 3672204"/>
              <a:gd name="T65" fmla="*/ 509503 h 574675"/>
              <a:gd name="T66" fmla="*/ 3107496 w 3672204"/>
              <a:gd name="T67" fmla="*/ 494466 h 574675"/>
              <a:gd name="T68" fmla="*/ 3207657 w 3672204"/>
              <a:gd name="T69" fmla="*/ 478157 h 574675"/>
              <a:gd name="T70" fmla="*/ 3299439 w 3672204"/>
              <a:gd name="T71" fmla="*/ 460655 h 574675"/>
              <a:gd name="T72" fmla="*/ 3382332 w 3672204"/>
              <a:gd name="T73" fmla="*/ 442040 h 574675"/>
              <a:gd name="T74" fmla="*/ 3488889 w 3672204"/>
              <a:gd name="T75" fmla="*/ 412206 h 574675"/>
              <a:gd name="T76" fmla="*/ 3595098 w 3672204"/>
              <a:gd name="T77" fmla="*/ 369275 h 574675"/>
              <a:gd name="T78" fmla="*/ 3664476 w 3672204"/>
              <a:gd name="T79" fmla="*/ 311446 h 574675"/>
              <a:gd name="T80" fmla="*/ 3669261 w 3672204"/>
              <a:gd name="T81" fmla="*/ 275123 h 574675"/>
              <a:gd name="T82" fmla="*/ 3614818 w 3672204"/>
              <a:gd name="T83" fmla="*/ 216508 h 574675"/>
              <a:gd name="T84" fmla="*/ 3519412 w 3672204"/>
              <a:gd name="T85" fmla="*/ 172777 h 574675"/>
              <a:gd name="T86" fmla="*/ 3382332 w 3672204"/>
              <a:gd name="T87" fmla="*/ 132544 h 574675"/>
              <a:gd name="T88" fmla="*/ 3299439 w 3672204"/>
              <a:gd name="T89" fmla="*/ 113938 h 574675"/>
              <a:gd name="T90" fmla="*/ 3207657 w 3672204"/>
              <a:gd name="T91" fmla="*/ 96446 h 574675"/>
              <a:gd name="T92" fmla="*/ 3107496 w 3672204"/>
              <a:gd name="T93" fmla="*/ 80147 h 574675"/>
              <a:gd name="T94" fmla="*/ 2999463 w 3672204"/>
              <a:gd name="T95" fmla="*/ 65119 h 574675"/>
              <a:gd name="T96" fmla="*/ 2761826 w 3672204"/>
              <a:gd name="T97" fmla="*/ 39200 h 574675"/>
              <a:gd name="T98" fmla="*/ 2498823 w 3672204"/>
              <a:gd name="T99" fmla="*/ 19325 h 574675"/>
              <a:gd name="T100" fmla="*/ 2214529 w 3672204"/>
              <a:gd name="T101" fmla="*/ 6130 h 574675"/>
              <a:gd name="T102" fmla="*/ 1835438 w 3672204"/>
              <a:gd name="T103" fmla="*/ 0 h 57467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672204"/>
              <a:gd name="T157" fmla="*/ 0 h 574675"/>
              <a:gd name="T158" fmla="*/ 3672204 w 3672204"/>
              <a:gd name="T159" fmla="*/ 574675 h 57467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672204" h="574675">
                <a:moveTo>
                  <a:pt x="1835912" y="0"/>
                </a:moveTo>
                <a:lnTo>
                  <a:pt x="1758303" y="251"/>
                </a:lnTo>
                <a:lnTo>
                  <a:pt x="1681516" y="1000"/>
                </a:lnTo>
                <a:lnTo>
                  <a:pt x="1605614" y="2236"/>
                </a:lnTo>
                <a:lnTo>
                  <a:pt x="1530661" y="3949"/>
                </a:lnTo>
                <a:lnTo>
                  <a:pt x="1456720" y="6130"/>
                </a:lnTo>
                <a:lnTo>
                  <a:pt x="1383855" y="8768"/>
                </a:lnTo>
                <a:lnTo>
                  <a:pt x="1312130" y="11853"/>
                </a:lnTo>
                <a:lnTo>
                  <a:pt x="1241608" y="15375"/>
                </a:lnTo>
                <a:lnTo>
                  <a:pt x="1172353" y="19325"/>
                </a:lnTo>
                <a:lnTo>
                  <a:pt x="1104430" y="23692"/>
                </a:lnTo>
                <a:lnTo>
                  <a:pt x="1037901" y="28467"/>
                </a:lnTo>
                <a:lnTo>
                  <a:pt x="972830" y="33640"/>
                </a:lnTo>
                <a:lnTo>
                  <a:pt x="909282" y="39200"/>
                </a:lnTo>
                <a:lnTo>
                  <a:pt x="847319" y="45138"/>
                </a:lnTo>
                <a:lnTo>
                  <a:pt x="787006" y="51444"/>
                </a:lnTo>
                <a:lnTo>
                  <a:pt x="671583" y="65119"/>
                </a:lnTo>
                <a:lnTo>
                  <a:pt x="616601" y="72469"/>
                </a:lnTo>
                <a:lnTo>
                  <a:pt x="563522" y="80147"/>
                </a:lnTo>
                <a:lnTo>
                  <a:pt x="512413" y="88142"/>
                </a:lnTo>
                <a:lnTo>
                  <a:pt x="463334" y="96446"/>
                </a:lnTo>
                <a:lnTo>
                  <a:pt x="416352" y="105048"/>
                </a:lnTo>
                <a:lnTo>
                  <a:pt x="371528" y="113938"/>
                </a:lnTo>
                <a:lnTo>
                  <a:pt x="328928" y="123107"/>
                </a:lnTo>
                <a:lnTo>
                  <a:pt x="288614" y="132544"/>
                </a:lnTo>
                <a:lnTo>
                  <a:pt x="250650" y="142239"/>
                </a:lnTo>
                <a:lnTo>
                  <a:pt x="182030" y="162366"/>
                </a:lnTo>
                <a:lnTo>
                  <a:pt x="123575" y="183407"/>
                </a:lnTo>
                <a:lnTo>
                  <a:pt x="75795" y="205282"/>
                </a:lnTo>
                <a:lnTo>
                  <a:pt x="39202" y="227913"/>
                </a:lnTo>
                <a:lnTo>
                  <a:pt x="6399" y="263102"/>
                </a:lnTo>
                <a:lnTo>
                  <a:pt x="0" y="287274"/>
                </a:lnTo>
                <a:lnTo>
                  <a:pt x="1610" y="299424"/>
                </a:lnTo>
                <a:lnTo>
                  <a:pt x="25259" y="335063"/>
                </a:lnTo>
                <a:lnTo>
                  <a:pt x="56069" y="358047"/>
                </a:lnTo>
                <a:lnTo>
                  <a:pt x="98319" y="380316"/>
                </a:lnTo>
                <a:lnTo>
                  <a:pt x="151499" y="401791"/>
                </a:lnTo>
                <a:lnTo>
                  <a:pt x="215101" y="422392"/>
                </a:lnTo>
                <a:lnTo>
                  <a:pt x="288614" y="442040"/>
                </a:lnTo>
                <a:lnTo>
                  <a:pt x="328928" y="451482"/>
                </a:lnTo>
                <a:lnTo>
                  <a:pt x="371528" y="460655"/>
                </a:lnTo>
                <a:lnTo>
                  <a:pt x="416352" y="469550"/>
                </a:lnTo>
                <a:lnTo>
                  <a:pt x="463334" y="478157"/>
                </a:lnTo>
                <a:lnTo>
                  <a:pt x="512413" y="486466"/>
                </a:lnTo>
                <a:lnTo>
                  <a:pt x="563522" y="494466"/>
                </a:lnTo>
                <a:lnTo>
                  <a:pt x="616601" y="502149"/>
                </a:lnTo>
                <a:lnTo>
                  <a:pt x="671583" y="509503"/>
                </a:lnTo>
                <a:lnTo>
                  <a:pt x="728406" y="516520"/>
                </a:lnTo>
                <a:lnTo>
                  <a:pt x="847319" y="529498"/>
                </a:lnTo>
                <a:lnTo>
                  <a:pt x="972830" y="541005"/>
                </a:lnTo>
                <a:lnTo>
                  <a:pt x="1104430" y="550961"/>
                </a:lnTo>
                <a:lnTo>
                  <a:pt x="1241608" y="559285"/>
                </a:lnTo>
                <a:lnTo>
                  <a:pt x="1383855" y="565898"/>
                </a:lnTo>
                <a:lnTo>
                  <a:pt x="1530661" y="570721"/>
                </a:lnTo>
                <a:lnTo>
                  <a:pt x="1605614" y="572436"/>
                </a:lnTo>
                <a:lnTo>
                  <a:pt x="1681516" y="573673"/>
                </a:lnTo>
                <a:lnTo>
                  <a:pt x="1758303" y="574422"/>
                </a:lnTo>
                <a:lnTo>
                  <a:pt x="1835912" y="574675"/>
                </a:lnTo>
                <a:lnTo>
                  <a:pt x="2066209" y="572436"/>
                </a:lnTo>
                <a:lnTo>
                  <a:pt x="2215103" y="568538"/>
                </a:lnTo>
                <a:lnTo>
                  <a:pt x="2359693" y="562811"/>
                </a:lnTo>
                <a:lnTo>
                  <a:pt x="2499470" y="555332"/>
                </a:lnTo>
                <a:lnTo>
                  <a:pt x="2633922" y="546182"/>
                </a:lnTo>
                <a:lnTo>
                  <a:pt x="2762541" y="535441"/>
                </a:lnTo>
                <a:lnTo>
                  <a:pt x="2884817" y="523188"/>
                </a:lnTo>
                <a:lnTo>
                  <a:pt x="3000240" y="509503"/>
                </a:lnTo>
                <a:lnTo>
                  <a:pt x="3055222" y="502149"/>
                </a:lnTo>
                <a:lnTo>
                  <a:pt x="3108301" y="494466"/>
                </a:lnTo>
                <a:lnTo>
                  <a:pt x="3159410" y="486466"/>
                </a:lnTo>
                <a:lnTo>
                  <a:pt x="3208489" y="478157"/>
                </a:lnTo>
                <a:lnTo>
                  <a:pt x="3255471" y="469550"/>
                </a:lnTo>
                <a:lnTo>
                  <a:pt x="3300295" y="460655"/>
                </a:lnTo>
                <a:lnTo>
                  <a:pt x="3342895" y="451482"/>
                </a:lnTo>
                <a:lnTo>
                  <a:pt x="3383209" y="442040"/>
                </a:lnTo>
                <a:lnTo>
                  <a:pt x="3421173" y="432340"/>
                </a:lnTo>
                <a:lnTo>
                  <a:pt x="3489793" y="412206"/>
                </a:lnTo>
                <a:lnTo>
                  <a:pt x="3548248" y="391157"/>
                </a:lnTo>
                <a:lnTo>
                  <a:pt x="3596028" y="369275"/>
                </a:lnTo>
                <a:lnTo>
                  <a:pt x="3632621" y="346639"/>
                </a:lnTo>
                <a:lnTo>
                  <a:pt x="3665424" y="311446"/>
                </a:lnTo>
                <a:lnTo>
                  <a:pt x="3671824" y="287274"/>
                </a:lnTo>
                <a:lnTo>
                  <a:pt x="3670213" y="275123"/>
                </a:lnTo>
                <a:lnTo>
                  <a:pt x="3646564" y="239487"/>
                </a:lnTo>
                <a:lnTo>
                  <a:pt x="3615754" y="216508"/>
                </a:lnTo>
                <a:lnTo>
                  <a:pt x="3573504" y="194245"/>
                </a:lnTo>
                <a:lnTo>
                  <a:pt x="3520324" y="172777"/>
                </a:lnTo>
                <a:lnTo>
                  <a:pt x="3456722" y="152183"/>
                </a:lnTo>
                <a:lnTo>
                  <a:pt x="3383209" y="132544"/>
                </a:lnTo>
                <a:lnTo>
                  <a:pt x="3342895" y="123107"/>
                </a:lnTo>
                <a:lnTo>
                  <a:pt x="3300295" y="113938"/>
                </a:lnTo>
                <a:lnTo>
                  <a:pt x="3255471" y="105048"/>
                </a:lnTo>
                <a:lnTo>
                  <a:pt x="3208489" y="96446"/>
                </a:lnTo>
                <a:lnTo>
                  <a:pt x="3159410" y="88142"/>
                </a:lnTo>
                <a:lnTo>
                  <a:pt x="3108301" y="80147"/>
                </a:lnTo>
                <a:lnTo>
                  <a:pt x="3055222" y="72469"/>
                </a:lnTo>
                <a:lnTo>
                  <a:pt x="3000240" y="65119"/>
                </a:lnTo>
                <a:lnTo>
                  <a:pt x="2884817" y="51444"/>
                </a:lnTo>
                <a:lnTo>
                  <a:pt x="2762541" y="39200"/>
                </a:lnTo>
                <a:lnTo>
                  <a:pt x="2633922" y="28467"/>
                </a:lnTo>
                <a:lnTo>
                  <a:pt x="2499470" y="19325"/>
                </a:lnTo>
                <a:lnTo>
                  <a:pt x="2359693" y="11853"/>
                </a:lnTo>
                <a:lnTo>
                  <a:pt x="2215103" y="6130"/>
                </a:lnTo>
                <a:lnTo>
                  <a:pt x="1990307" y="1000"/>
                </a:lnTo>
                <a:lnTo>
                  <a:pt x="1835912" y="0"/>
                </a:lnTo>
                <a:close/>
              </a:path>
            </a:pathLst>
          </a:cu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1" name="object 12"/>
          <p:cNvSpPr>
            <a:spLocks/>
          </p:cNvSpPr>
          <p:nvPr/>
        </p:nvSpPr>
        <p:spPr bwMode="auto">
          <a:xfrm>
            <a:off x="5068273" y="3275116"/>
            <a:ext cx="3671887" cy="574675"/>
          </a:xfrm>
          <a:custGeom>
            <a:avLst/>
            <a:gdLst>
              <a:gd name="T0" fmla="*/ 56054 w 3672204"/>
              <a:gd name="T1" fmla="*/ 216508 h 574675"/>
              <a:gd name="T2" fmla="*/ 215044 w 3672204"/>
              <a:gd name="T3" fmla="*/ 152183 h 574675"/>
              <a:gd name="T4" fmla="*/ 371432 w 3672204"/>
              <a:gd name="T5" fmla="*/ 113938 h 574675"/>
              <a:gd name="T6" fmla="*/ 512281 w 3672204"/>
              <a:gd name="T7" fmla="*/ 88142 h 574675"/>
              <a:gd name="T8" fmla="*/ 671409 w 3672204"/>
              <a:gd name="T9" fmla="*/ 65119 h 574675"/>
              <a:gd name="T10" fmla="*/ 847100 w 3672204"/>
              <a:gd name="T11" fmla="*/ 45138 h 574675"/>
              <a:gd name="T12" fmla="*/ 1037631 w 3672204"/>
              <a:gd name="T13" fmla="*/ 28467 h 574675"/>
              <a:gd name="T14" fmla="*/ 1241287 w 3672204"/>
              <a:gd name="T15" fmla="*/ 15375 h 574675"/>
              <a:gd name="T16" fmla="*/ 1456342 w 3672204"/>
              <a:gd name="T17" fmla="*/ 6130 h 574675"/>
              <a:gd name="T18" fmla="*/ 1681081 w 3672204"/>
              <a:gd name="T19" fmla="*/ 1000 h 574675"/>
              <a:gd name="T20" fmla="*/ 1913025 w 3672204"/>
              <a:gd name="T21" fmla="*/ 251 h 574675"/>
              <a:gd name="T22" fmla="*/ 2140608 w 3672204"/>
              <a:gd name="T23" fmla="*/ 3949 h 574675"/>
              <a:gd name="T24" fmla="*/ 2359081 w 3672204"/>
              <a:gd name="T25" fmla="*/ 11853 h 574675"/>
              <a:gd name="T26" fmla="*/ 2566727 w 3672204"/>
              <a:gd name="T27" fmla="*/ 23692 h 574675"/>
              <a:gd name="T28" fmla="*/ 2761826 w 3672204"/>
              <a:gd name="T29" fmla="*/ 39200 h 574675"/>
              <a:gd name="T30" fmla="*/ 2942654 w 3672204"/>
              <a:gd name="T31" fmla="*/ 58108 h 574675"/>
              <a:gd name="T32" fmla="*/ 3107496 w 3672204"/>
              <a:gd name="T33" fmla="*/ 80147 h 574675"/>
              <a:gd name="T34" fmla="*/ 3254627 w 3672204"/>
              <a:gd name="T35" fmla="*/ 105048 h 574675"/>
              <a:gd name="T36" fmla="*/ 3382332 w 3672204"/>
              <a:gd name="T37" fmla="*/ 132544 h 574675"/>
              <a:gd name="T38" fmla="*/ 3547330 w 3672204"/>
              <a:gd name="T39" fmla="*/ 183407 h 574675"/>
              <a:gd name="T40" fmla="*/ 3664476 w 3672204"/>
              <a:gd name="T41" fmla="*/ 263102 h 574675"/>
              <a:gd name="T42" fmla="*/ 3645619 w 3672204"/>
              <a:gd name="T43" fmla="*/ 335063 h 574675"/>
              <a:gd name="T44" fmla="*/ 3519412 w 3672204"/>
              <a:gd name="T45" fmla="*/ 401791 h 574675"/>
              <a:gd name="T46" fmla="*/ 3342028 w 3672204"/>
              <a:gd name="T47" fmla="*/ 451482 h 574675"/>
              <a:gd name="T48" fmla="*/ 3207657 w 3672204"/>
              <a:gd name="T49" fmla="*/ 478157 h 574675"/>
              <a:gd name="T50" fmla="*/ 3054430 w 3672204"/>
              <a:gd name="T51" fmla="*/ 502149 h 574675"/>
              <a:gd name="T52" fmla="*/ 2884069 w 3672204"/>
              <a:gd name="T53" fmla="*/ 523188 h 574675"/>
              <a:gd name="T54" fmla="*/ 2698293 w 3672204"/>
              <a:gd name="T55" fmla="*/ 541005 h 574675"/>
              <a:gd name="T56" fmla="*/ 2498823 w 3672204"/>
              <a:gd name="T57" fmla="*/ 555332 h 574675"/>
              <a:gd name="T58" fmla="*/ 2287377 w 3672204"/>
              <a:gd name="T59" fmla="*/ 565898 h 574675"/>
              <a:gd name="T60" fmla="*/ 2065675 w 3672204"/>
              <a:gd name="T61" fmla="*/ 572436 h 574675"/>
              <a:gd name="T62" fmla="*/ 1835438 w 3672204"/>
              <a:gd name="T63" fmla="*/ 574675 h 574675"/>
              <a:gd name="T64" fmla="*/ 1605197 w 3672204"/>
              <a:gd name="T65" fmla="*/ 572436 h 574675"/>
              <a:gd name="T66" fmla="*/ 1383498 w 3672204"/>
              <a:gd name="T67" fmla="*/ 565898 h 574675"/>
              <a:gd name="T68" fmla="*/ 1172050 w 3672204"/>
              <a:gd name="T69" fmla="*/ 555332 h 574675"/>
              <a:gd name="T70" fmla="*/ 972578 w 3672204"/>
              <a:gd name="T71" fmla="*/ 541005 h 574675"/>
              <a:gd name="T72" fmla="*/ 786802 w 3672204"/>
              <a:gd name="T73" fmla="*/ 523188 h 574675"/>
              <a:gd name="T74" fmla="*/ 616442 w 3672204"/>
              <a:gd name="T75" fmla="*/ 502149 h 574675"/>
              <a:gd name="T76" fmla="*/ 463214 w 3672204"/>
              <a:gd name="T77" fmla="*/ 478157 h 574675"/>
              <a:gd name="T78" fmla="*/ 328844 w 3672204"/>
              <a:gd name="T79" fmla="*/ 451482 h 574675"/>
              <a:gd name="T80" fmla="*/ 181982 w 3672204"/>
              <a:gd name="T81" fmla="*/ 412206 h 574675"/>
              <a:gd name="T82" fmla="*/ 39193 w 3672204"/>
              <a:gd name="T83" fmla="*/ 346639 h 5746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672204"/>
              <a:gd name="T127" fmla="*/ 0 h 574675"/>
              <a:gd name="T128" fmla="*/ 3672204 w 3672204"/>
              <a:gd name="T129" fmla="*/ 574675 h 5746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672204" h="574675">
                <a:moveTo>
                  <a:pt x="0" y="287274"/>
                </a:moveTo>
                <a:lnTo>
                  <a:pt x="14304" y="251220"/>
                </a:lnTo>
                <a:lnTo>
                  <a:pt x="56069" y="216508"/>
                </a:lnTo>
                <a:lnTo>
                  <a:pt x="98319" y="194245"/>
                </a:lnTo>
                <a:lnTo>
                  <a:pt x="151499" y="172777"/>
                </a:lnTo>
                <a:lnTo>
                  <a:pt x="215101" y="152183"/>
                </a:lnTo>
                <a:lnTo>
                  <a:pt x="288614" y="132544"/>
                </a:lnTo>
                <a:lnTo>
                  <a:pt x="328928" y="123107"/>
                </a:lnTo>
                <a:lnTo>
                  <a:pt x="371528" y="113938"/>
                </a:lnTo>
                <a:lnTo>
                  <a:pt x="416352" y="105048"/>
                </a:lnTo>
                <a:lnTo>
                  <a:pt x="463334" y="96446"/>
                </a:lnTo>
                <a:lnTo>
                  <a:pt x="512413" y="88142"/>
                </a:lnTo>
                <a:lnTo>
                  <a:pt x="563522" y="80147"/>
                </a:lnTo>
                <a:lnTo>
                  <a:pt x="616601" y="72469"/>
                </a:lnTo>
                <a:lnTo>
                  <a:pt x="671583" y="65119"/>
                </a:lnTo>
                <a:lnTo>
                  <a:pt x="728406" y="58108"/>
                </a:lnTo>
                <a:lnTo>
                  <a:pt x="787006" y="51444"/>
                </a:lnTo>
                <a:lnTo>
                  <a:pt x="847319" y="45138"/>
                </a:lnTo>
                <a:lnTo>
                  <a:pt x="909282" y="39200"/>
                </a:lnTo>
                <a:lnTo>
                  <a:pt x="972830" y="33640"/>
                </a:lnTo>
                <a:lnTo>
                  <a:pt x="1037901" y="28467"/>
                </a:lnTo>
                <a:lnTo>
                  <a:pt x="1104430" y="23692"/>
                </a:lnTo>
                <a:lnTo>
                  <a:pt x="1172353" y="19325"/>
                </a:lnTo>
                <a:lnTo>
                  <a:pt x="1241608" y="15375"/>
                </a:lnTo>
                <a:lnTo>
                  <a:pt x="1312130" y="11853"/>
                </a:lnTo>
                <a:lnTo>
                  <a:pt x="1383855" y="8768"/>
                </a:lnTo>
                <a:lnTo>
                  <a:pt x="1456720" y="6130"/>
                </a:lnTo>
                <a:lnTo>
                  <a:pt x="1530661" y="3949"/>
                </a:lnTo>
                <a:lnTo>
                  <a:pt x="1605614" y="2236"/>
                </a:lnTo>
                <a:lnTo>
                  <a:pt x="1681516" y="1000"/>
                </a:lnTo>
                <a:lnTo>
                  <a:pt x="1758303" y="251"/>
                </a:lnTo>
                <a:lnTo>
                  <a:pt x="1835912" y="0"/>
                </a:lnTo>
                <a:lnTo>
                  <a:pt x="1913520" y="251"/>
                </a:lnTo>
                <a:lnTo>
                  <a:pt x="1990307" y="1000"/>
                </a:lnTo>
                <a:lnTo>
                  <a:pt x="2066209" y="2236"/>
                </a:lnTo>
                <a:lnTo>
                  <a:pt x="2141162" y="3949"/>
                </a:lnTo>
                <a:lnTo>
                  <a:pt x="2215103" y="6130"/>
                </a:lnTo>
                <a:lnTo>
                  <a:pt x="2287968" y="8768"/>
                </a:lnTo>
                <a:lnTo>
                  <a:pt x="2359693" y="11853"/>
                </a:lnTo>
                <a:lnTo>
                  <a:pt x="2430215" y="15375"/>
                </a:lnTo>
                <a:lnTo>
                  <a:pt x="2499470" y="19325"/>
                </a:lnTo>
                <a:lnTo>
                  <a:pt x="2567393" y="23692"/>
                </a:lnTo>
                <a:lnTo>
                  <a:pt x="2633922" y="28467"/>
                </a:lnTo>
                <a:lnTo>
                  <a:pt x="2698993" y="33640"/>
                </a:lnTo>
                <a:lnTo>
                  <a:pt x="2762541" y="39200"/>
                </a:lnTo>
                <a:lnTo>
                  <a:pt x="2824504" y="45138"/>
                </a:lnTo>
                <a:lnTo>
                  <a:pt x="2884817" y="51444"/>
                </a:lnTo>
                <a:lnTo>
                  <a:pt x="2943417" y="58108"/>
                </a:lnTo>
                <a:lnTo>
                  <a:pt x="3000240" y="65119"/>
                </a:lnTo>
                <a:lnTo>
                  <a:pt x="3055222" y="72469"/>
                </a:lnTo>
                <a:lnTo>
                  <a:pt x="3108301" y="80147"/>
                </a:lnTo>
                <a:lnTo>
                  <a:pt x="3159410" y="88142"/>
                </a:lnTo>
                <a:lnTo>
                  <a:pt x="3208489" y="96446"/>
                </a:lnTo>
                <a:lnTo>
                  <a:pt x="3255471" y="105048"/>
                </a:lnTo>
                <a:lnTo>
                  <a:pt x="3300295" y="113938"/>
                </a:lnTo>
                <a:lnTo>
                  <a:pt x="3342895" y="123107"/>
                </a:lnTo>
                <a:lnTo>
                  <a:pt x="3383209" y="132544"/>
                </a:lnTo>
                <a:lnTo>
                  <a:pt x="3421173" y="142240"/>
                </a:lnTo>
                <a:lnTo>
                  <a:pt x="3489793" y="162366"/>
                </a:lnTo>
                <a:lnTo>
                  <a:pt x="3548248" y="183407"/>
                </a:lnTo>
                <a:lnTo>
                  <a:pt x="3596028" y="205282"/>
                </a:lnTo>
                <a:lnTo>
                  <a:pt x="3632621" y="227913"/>
                </a:lnTo>
                <a:lnTo>
                  <a:pt x="3665424" y="263102"/>
                </a:lnTo>
                <a:lnTo>
                  <a:pt x="3671824" y="287274"/>
                </a:lnTo>
                <a:lnTo>
                  <a:pt x="3670213" y="299424"/>
                </a:lnTo>
                <a:lnTo>
                  <a:pt x="3646564" y="335063"/>
                </a:lnTo>
                <a:lnTo>
                  <a:pt x="3615754" y="358047"/>
                </a:lnTo>
                <a:lnTo>
                  <a:pt x="3573504" y="380316"/>
                </a:lnTo>
                <a:lnTo>
                  <a:pt x="3520324" y="401791"/>
                </a:lnTo>
                <a:lnTo>
                  <a:pt x="3456722" y="422392"/>
                </a:lnTo>
                <a:lnTo>
                  <a:pt x="3383209" y="442040"/>
                </a:lnTo>
                <a:lnTo>
                  <a:pt x="3342895" y="451482"/>
                </a:lnTo>
                <a:lnTo>
                  <a:pt x="3300295" y="460655"/>
                </a:lnTo>
                <a:lnTo>
                  <a:pt x="3255471" y="469550"/>
                </a:lnTo>
                <a:lnTo>
                  <a:pt x="3208489" y="478157"/>
                </a:lnTo>
                <a:lnTo>
                  <a:pt x="3159410" y="486466"/>
                </a:lnTo>
                <a:lnTo>
                  <a:pt x="3108301" y="494466"/>
                </a:lnTo>
                <a:lnTo>
                  <a:pt x="3055222" y="502149"/>
                </a:lnTo>
                <a:lnTo>
                  <a:pt x="3000240" y="509503"/>
                </a:lnTo>
                <a:lnTo>
                  <a:pt x="2943417" y="516520"/>
                </a:lnTo>
                <a:lnTo>
                  <a:pt x="2884817" y="523188"/>
                </a:lnTo>
                <a:lnTo>
                  <a:pt x="2824504" y="529498"/>
                </a:lnTo>
                <a:lnTo>
                  <a:pt x="2762541" y="535441"/>
                </a:lnTo>
                <a:lnTo>
                  <a:pt x="2698993" y="541005"/>
                </a:lnTo>
                <a:lnTo>
                  <a:pt x="2633922" y="546182"/>
                </a:lnTo>
                <a:lnTo>
                  <a:pt x="2567393" y="550961"/>
                </a:lnTo>
                <a:lnTo>
                  <a:pt x="2499470" y="555332"/>
                </a:lnTo>
                <a:lnTo>
                  <a:pt x="2430215" y="559285"/>
                </a:lnTo>
                <a:lnTo>
                  <a:pt x="2359693" y="562811"/>
                </a:lnTo>
                <a:lnTo>
                  <a:pt x="2287968" y="565898"/>
                </a:lnTo>
                <a:lnTo>
                  <a:pt x="2215103" y="568538"/>
                </a:lnTo>
                <a:lnTo>
                  <a:pt x="2141162" y="570721"/>
                </a:lnTo>
                <a:lnTo>
                  <a:pt x="2066209" y="572436"/>
                </a:lnTo>
                <a:lnTo>
                  <a:pt x="1990307" y="573673"/>
                </a:lnTo>
                <a:lnTo>
                  <a:pt x="1913520" y="574422"/>
                </a:lnTo>
                <a:lnTo>
                  <a:pt x="1835912" y="574675"/>
                </a:lnTo>
                <a:lnTo>
                  <a:pt x="1758303" y="574422"/>
                </a:lnTo>
                <a:lnTo>
                  <a:pt x="1681516" y="573673"/>
                </a:lnTo>
                <a:lnTo>
                  <a:pt x="1605614" y="572436"/>
                </a:lnTo>
                <a:lnTo>
                  <a:pt x="1530661" y="570721"/>
                </a:lnTo>
                <a:lnTo>
                  <a:pt x="1456720" y="568538"/>
                </a:lnTo>
                <a:lnTo>
                  <a:pt x="1383855" y="565898"/>
                </a:lnTo>
                <a:lnTo>
                  <a:pt x="1312130" y="562811"/>
                </a:lnTo>
                <a:lnTo>
                  <a:pt x="1241608" y="559285"/>
                </a:lnTo>
                <a:lnTo>
                  <a:pt x="1172353" y="555332"/>
                </a:lnTo>
                <a:lnTo>
                  <a:pt x="1104430" y="550961"/>
                </a:lnTo>
                <a:lnTo>
                  <a:pt x="1037901" y="546182"/>
                </a:lnTo>
                <a:lnTo>
                  <a:pt x="972830" y="541005"/>
                </a:lnTo>
                <a:lnTo>
                  <a:pt x="909282" y="535441"/>
                </a:lnTo>
                <a:lnTo>
                  <a:pt x="847319" y="529498"/>
                </a:lnTo>
                <a:lnTo>
                  <a:pt x="787006" y="523188"/>
                </a:lnTo>
                <a:lnTo>
                  <a:pt x="728406" y="516520"/>
                </a:lnTo>
                <a:lnTo>
                  <a:pt x="671583" y="509503"/>
                </a:lnTo>
                <a:lnTo>
                  <a:pt x="616601" y="502149"/>
                </a:lnTo>
                <a:lnTo>
                  <a:pt x="563522" y="494466"/>
                </a:lnTo>
                <a:lnTo>
                  <a:pt x="512413" y="486466"/>
                </a:lnTo>
                <a:lnTo>
                  <a:pt x="463334" y="478157"/>
                </a:lnTo>
                <a:lnTo>
                  <a:pt x="416352" y="469550"/>
                </a:lnTo>
                <a:lnTo>
                  <a:pt x="371528" y="460655"/>
                </a:lnTo>
                <a:lnTo>
                  <a:pt x="328928" y="451482"/>
                </a:lnTo>
                <a:lnTo>
                  <a:pt x="288614" y="442040"/>
                </a:lnTo>
                <a:lnTo>
                  <a:pt x="250650" y="432340"/>
                </a:lnTo>
                <a:lnTo>
                  <a:pt x="182030" y="412206"/>
                </a:lnTo>
                <a:lnTo>
                  <a:pt x="123575" y="391157"/>
                </a:lnTo>
                <a:lnTo>
                  <a:pt x="75795" y="369275"/>
                </a:lnTo>
                <a:lnTo>
                  <a:pt x="39202" y="346639"/>
                </a:lnTo>
                <a:lnTo>
                  <a:pt x="6399" y="311446"/>
                </a:lnTo>
                <a:lnTo>
                  <a:pt x="0" y="287274"/>
                </a:lnTo>
                <a:close/>
              </a:path>
            </a:pathLst>
          </a:custGeom>
          <a:solidFill>
            <a:schemeClr val="bg2">
              <a:lumMod val="75000"/>
            </a:schemeClr>
          </a:solidFill>
          <a:ln w="9525">
            <a:solidFill>
              <a:srgbClr val="000000"/>
            </a:solidFill>
            <a:round/>
            <a:headEnd/>
            <a:tailEnd/>
          </a:ln>
          <a:extLst/>
        </p:spPr>
        <p:txBody>
          <a:bodyPr lIns="0" tIns="0" rIns="0" bIns="0"/>
          <a:lstStyle/>
          <a:p>
            <a:endParaRPr lang="tr-TR"/>
          </a:p>
        </p:txBody>
      </p:sp>
      <p:sp>
        <p:nvSpPr>
          <p:cNvPr id="52" name="object 13"/>
          <p:cNvSpPr txBox="1"/>
          <p:nvPr/>
        </p:nvSpPr>
        <p:spPr>
          <a:xfrm>
            <a:off x="5984260" y="3410053"/>
            <a:ext cx="965200" cy="309563"/>
          </a:xfrm>
          <a:prstGeom prst="rect">
            <a:avLst/>
          </a:prstGeom>
        </p:spPr>
        <p:txBody>
          <a:bodyPr lIns="0" tIns="0" rIns="0" bIns="0">
            <a:spAutoFit/>
          </a:bodyPr>
          <a:lstStyle/>
          <a:p>
            <a:pPr marL="12700" fontAlgn="auto">
              <a:spcBef>
                <a:spcPts val="0"/>
              </a:spcBef>
              <a:spcAft>
                <a:spcPts val="0"/>
              </a:spcAft>
              <a:defRPr/>
            </a:pPr>
            <a:r>
              <a:rPr sz="2000" b="1" dirty="0">
                <a:solidFill>
                  <a:srgbClr val="FFFFFF"/>
                </a:solidFill>
                <a:latin typeface="Tahoma"/>
                <a:cs typeface="Tahoma"/>
              </a:rPr>
              <a:t>10</a:t>
            </a:r>
            <a:r>
              <a:rPr sz="2000" b="1" spc="-10" dirty="0">
                <a:solidFill>
                  <a:srgbClr val="FFFFFF"/>
                </a:solidFill>
                <a:latin typeface="Tahoma"/>
                <a:cs typeface="Tahoma"/>
              </a:rPr>
              <a:t> </a:t>
            </a:r>
            <a:r>
              <a:rPr sz="2000" b="1" dirty="0">
                <a:solidFill>
                  <a:srgbClr val="FFFFFF"/>
                </a:solidFill>
                <a:latin typeface="Tahoma"/>
                <a:cs typeface="Tahoma"/>
              </a:rPr>
              <a:t>saat</a:t>
            </a:r>
            <a:endParaRPr sz="2000">
              <a:latin typeface="Tahoma"/>
              <a:cs typeface="Tahoma"/>
            </a:endParaRPr>
          </a:p>
        </p:txBody>
      </p:sp>
      <p:sp>
        <p:nvSpPr>
          <p:cNvPr id="53" name="object 14"/>
          <p:cNvSpPr>
            <a:spLocks/>
          </p:cNvSpPr>
          <p:nvPr/>
        </p:nvSpPr>
        <p:spPr bwMode="auto">
          <a:xfrm>
            <a:off x="3411794" y="3775178"/>
            <a:ext cx="2451816" cy="1506641"/>
          </a:xfrm>
          <a:custGeom>
            <a:avLst/>
            <a:gdLst>
              <a:gd name="T0" fmla="*/ 53632 w 2529840"/>
              <a:gd name="T1" fmla="*/ 1089025 h 1158875"/>
              <a:gd name="T2" fmla="*/ 0 w 2529840"/>
              <a:gd name="T3" fmla="*/ 1155319 h 1158875"/>
              <a:gd name="T4" fmla="*/ 85152 w 2529840"/>
              <a:gd name="T5" fmla="*/ 1158367 h 1158875"/>
              <a:gd name="T6" fmla="*/ 73783 w 2529840"/>
              <a:gd name="T7" fmla="*/ 1133348 h 1158875"/>
              <a:gd name="T8" fmla="*/ 59862 w 2529840"/>
              <a:gd name="T9" fmla="*/ 1133348 h 1158875"/>
              <a:gd name="T10" fmla="*/ 55794 w 2529840"/>
              <a:gd name="T11" fmla="*/ 1124712 h 1158875"/>
              <a:gd name="T12" fmla="*/ 67446 w 2529840"/>
              <a:gd name="T13" fmla="*/ 1119409 h 1158875"/>
              <a:gd name="T14" fmla="*/ 53632 w 2529840"/>
              <a:gd name="T15" fmla="*/ 1089025 h 1158875"/>
              <a:gd name="T16" fmla="*/ 67446 w 2529840"/>
              <a:gd name="T17" fmla="*/ 1119409 h 1158875"/>
              <a:gd name="T18" fmla="*/ 55794 w 2529840"/>
              <a:gd name="T19" fmla="*/ 1124712 h 1158875"/>
              <a:gd name="T20" fmla="*/ 59862 w 2529840"/>
              <a:gd name="T21" fmla="*/ 1133348 h 1158875"/>
              <a:gd name="T22" fmla="*/ 71396 w 2529840"/>
              <a:gd name="T23" fmla="*/ 1128099 h 1158875"/>
              <a:gd name="T24" fmla="*/ 67446 w 2529840"/>
              <a:gd name="T25" fmla="*/ 1119409 h 1158875"/>
              <a:gd name="T26" fmla="*/ 71396 w 2529840"/>
              <a:gd name="T27" fmla="*/ 1128099 h 1158875"/>
              <a:gd name="T28" fmla="*/ 59862 w 2529840"/>
              <a:gd name="T29" fmla="*/ 1133348 h 1158875"/>
              <a:gd name="T30" fmla="*/ 73783 w 2529840"/>
              <a:gd name="T31" fmla="*/ 1133348 h 1158875"/>
              <a:gd name="T32" fmla="*/ 71396 w 2529840"/>
              <a:gd name="T33" fmla="*/ 1128099 h 1158875"/>
              <a:gd name="T34" fmla="*/ 2527168 w 2529840"/>
              <a:gd name="T35" fmla="*/ 0 h 1158875"/>
              <a:gd name="T36" fmla="*/ 67446 w 2529840"/>
              <a:gd name="T37" fmla="*/ 1119409 h 1158875"/>
              <a:gd name="T38" fmla="*/ 71396 w 2529840"/>
              <a:gd name="T39" fmla="*/ 1128099 h 1158875"/>
              <a:gd name="T40" fmla="*/ 2531237 w 2529840"/>
              <a:gd name="T41" fmla="*/ 8763 h 1158875"/>
              <a:gd name="T42" fmla="*/ 2527168 w 2529840"/>
              <a:gd name="T43" fmla="*/ 0 h 11588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529840"/>
              <a:gd name="T67" fmla="*/ 0 h 1158875"/>
              <a:gd name="T68" fmla="*/ 2529840 w 2529840"/>
              <a:gd name="T69" fmla="*/ 1158875 h 115887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529840" h="1158875">
                <a:moveTo>
                  <a:pt x="53593" y="1089025"/>
                </a:moveTo>
                <a:lnTo>
                  <a:pt x="0" y="1155319"/>
                </a:lnTo>
                <a:lnTo>
                  <a:pt x="85089" y="1158367"/>
                </a:lnTo>
                <a:lnTo>
                  <a:pt x="73726" y="1133348"/>
                </a:lnTo>
                <a:lnTo>
                  <a:pt x="59817" y="1133348"/>
                </a:lnTo>
                <a:lnTo>
                  <a:pt x="55752" y="1124712"/>
                </a:lnTo>
                <a:lnTo>
                  <a:pt x="67395" y="1119409"/>
                </a:lnTo>
                <a:lnTo>
                  <a:pt x="53593" y="1089025"/>
                </a:lnTo>
                <a:close/>
              </a:path>
              <a:path w="2529840" h="1158875">
                <a:moveTo>
                  <a:pt x="67395" y="1119409"/>
                </a:moveTo>
                <a:lnTo>
                  <a:pt x="55752" y="1124712"/>
                </a:lnTo>
                <a:lnTo>
                  <a:pt x="59817" y="1133348"/>
                </a:lnTo>
                <a:lnTo>
                  <a:pt x="71342" y="1128099"/>
                </a:lnTo>
                <a:lnTo>
                  <a:pt x="67395" y="1119409"/>
                </a:lnTo>
                <a:close/>
              </a:path>
              <a:path w="2529840" h="1158875">
                <a:moveTo>
                  <a:pt x="71342" y="1128099"/>
                </a:moveTo>
                <a:lnTo>
                  <a:pt x="59817" y="1133348"/>
                </a:lnTo>
                <a:lnTo>
                  <a:pt x="73726" y="1133348"/>
                </a:lnTo>
                <a:lnTo>
                  <a:pt x="71342" y="1128099"/>
                </a:lnTo>
                <a:close/>
              </a:path>
              <a:path w="2529840" h="1158875">
                <a:moveTo>
                  <a:pt x="2525267" y="0"/>
                </a:moveTo>
                <a:lnTo>
                  <a:pt x="67395" y="1119409"/>
                </a:lnTo>
                <a:lnTo>
                  <a:pt x="71342" y="1128099"/>
                </a:lnTo>
                <a:lnTo>
                  <a:pt x="2529332" y="8763"/>
                </a:lnTo>
                <a:lnTo>
                  <a:pt x="2525267" y="0"/>
                </a:lnTo>
                <a:close/>
              </a:path>
            </a:pathLst>
          </a:custGeom>
          <a:gradFill rotWithShape="1">
            <a:gsLst>
              <a:gs pos="0">
                <a:srgbClr val="3F1260"/>
              </a:gs>
              <a:gs pos="50000">
                <a:srgbClr val="5E1F8D"/>
              </a:gs>
              <a:gs pos="100000">
                <a:srgbClr val="7128A8"/>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54" name="object 15"/>
          <p:cNvSpPr>
            <a:spLocks/>
          </p:cNvSpPr>
          <p:nvPr/>
        </p:nvSpPr>
        <p:spPr bwMode="auto">
          <a:xfrm>
            <a:off x="7012960" y="2267053"/>
            <a:ext cx="1727200" cy="1800225"/>
          </a:xfrm>
          <a:custGeom>
            <a:avLst/>
            <a:gdLst>
              <a:gd name="T0" fmla="*/ 816211 w 1727200"/>
              <a:gd name="T1" fmla="*/ 1331 h 1800225"/>
              <a:gd name="T2" fmla="*/ 723505 w 1727200"/>
              <a:gd name="T3" fmla="*/ 11780 h 1800225"/>
              <a:gd name="T4" fmla="*/ 634000 w 1727200"/>
              <a:gd name="T5" fmla="*/ 32151 h 1800225"/>
              <a:gd name="T6" fmla="*/ 548223 w 1727200"/>
              <a:gd name="T7" fmla="*/ 61896 h 1800225"/>
              <a:gd name="T8" fmla="*/ 466700 w 1727200"/>
              <a:gd name="T9" fmla="*/ 100466 h 1800225"/>
              <a:gd name="T10" fmla="*/ 389957 w 1727200"/>
              <a:gd name="T11" fmla="*/ 147312 h 1800225"/>
              <a:gd name="T12" fmla="*/ 318522 w 1727200"/>
              <a:gd name="T13" fmla="*/ 201884 h 1800225"/>
              <a:gd name="T14" fmla="*/ 252920 w 1727200"/>
              <a:gd name="T15" fmla="*/ 263636 h 1800225"/>
              <a:gd name="T16" fmla="*/ 193678 w 1727200"/>
              <a:gd name="T17" fmla="*/ 332016 h 1800225"/>
              <a:gd name="T18" fmla="*/ 141324 w 1727200"/>
              <a:gd name="T19" fmla="*/ 406477 h 1800225"/>
              <a:gd name="T20" fmla="*/ 96382 w 1727200"/>
              <a:gd name="T21" fmla="*/ 486470 h 1800225"/>
              <a:gd name="T22" fmla="*/ 59380 w 1727200"/>
              <a:gd name="T23" fmla="*/ 571446 h 1800225"/>
              <a:gd name="T24" fmla="*/ 30844 w 1727200"/>
              <a:gd name="T25" fmla="*/ 660855 h 1800225"/>
              <a:gd name="T26" fmla="*/ 11301 w 1727200"/>
              <a:gd name="T27" fmla="*/ 754150 h 1800225"/>
              <a:gd name="T28" fmla="*/ 1277 w 1727200"/>
              <a:gd name="T29" fmla="*/ 850781 h 1800225"/>
              <a:gd name="T30" fmla="*/ 1277 w 1727200"/>
              <a:gd name="T31" fmla="*/ 949558 h 1800225"/>
              <a:gd name="T32" fmla="*/ 11301 w 1727200"/>
              <a:gd name="T33" fmla="*/ 1046167 h 1800225"/>
              <a:gd name="T34" fmla="*/ 30844 w 1727200"/>
              <a:gd name="T35" fmla="*/ 1139442 h 1800225"/>
              <a:gd name="T36" fmla="*/ 59380 w 1727200"/>
              <a:gd name="T37" fmla="*/ 1228836 h 1800225"/>
              <a:gd name="T38" fmla="*/ 96382 w 1727200"/>
              <a:gd name="T39" fmla="*/ 1313797 h 1800225"/>
              <a:gd name="T40" fmla="*/ 141324 w 1727200"/>
              <a:gd name="T41" fmla="*/ 1393779 h 1800225"/>
              <a:gd name="T42" fmla="*/ 193678 w 1727200"/>
              <a:gd name="T43" fmla="*/ 1468231 h 1800225"/>
              <a:gd name="T44" fmla="*/ 252920 w 1727200"/>
              <a:gd name="T45" fmla="*/ 1536604 h 1800225"/>
              <a:gd name="T46" fmla="*/ 318522 w 1727200"/>
              <a:gd name="T47" fmla="*/ 1598350 h 1800225"/>
              <a:gd name="T48" fmla="*/ 389957 w 1727200"/>
              <a:gd name="T49" fmla="*/ 1652919 h 1800225"/>
              <a:gd name="T50" fmla="*/ 466700 w 1727200"/>
              <a:gd name="T51" fmla="*/ 1699762 h 1800225"/>
              <a:gd name="T52" fmla="*/ 548223 w 1727200"/>
              <a:gd name="T53" fmla="*/ 1738330 h 1800225"/>
              <a:gd name="T54" fmla="*/ 634000 w 1727200"/>
              <a:gd name="T55" fmla="*/ 1768074 h 1800225"/>
              <a:gd name="T56" fmla="*/ 723505 w 1727200"/>
              <a:gd name="T57" fmla="*/ 1788444 h 1800225"/>
              <a:gd name="T58" fmla="*/ 816211 w 1727200"/>
              <a:gd name="T59" fmla="*/ 1798893 h 1800225"/>
              <a:gd name="T60" fmla="*/ 910988 w 1727200"/>
              <a:gd name="T61" fmla="*/ 1798893 h 1800225"/>
              <a:gd name="T62" fmla="*/ 1003694 w 1727200"/>
              <a:gd name="T63" fmla="*/ 1788444 h 1800225"/>
              <a:gd name="T64" fmla="*/ 1093199 w 1727200"/>
              <a:gd name="T65" fmla="*/ 1768074 h 1800225"/>
              <a:gd name="T66" fmla="*/ 1178976 w 1727200"/>
              <a:gd name="T67" fmla="*/ 1738330 h 1800225"/>
              <a:gd name="T68" fmla="*/ 1260499 w 1727200"/>
              <a:gd name="T69" fmla="*/ 1699762 h 1800225"/>
              <a:gd name="T70" fmla="*/ 1337242 w 1727200"/>
              <a:gd name="T71" fmla="*/ 1652919 h 1800225"/>
              <a:gd name="T72" fmla="*/ 1408677 w 1727200"/>
              <a:gd name="T73" fmla="*/ 1598350 h 1800225"/>
              <a:gd name="T74" fmla="*/ 1474279 w 1727200"/>
              <a:gd name="T75" fmla="*/ 1536604 h 1800225"/>
              <a:gd name="T76" fmla="*/ 1533521 w 1727200"/>
              <a:gd name="T77" fmla="*/ 1468231 h 1800225"/>
              <a:gd name="T78" fmla="*/ 1585875 w 1727200"/>
              <a:gd name="T79" fmla="*/ 1393779 h 1800225"/>
              <a:gd name="T80" fmla="*/ 1630817 w 1727200"/>
              <a:gd name="T81" fmla="*/ 1313797 h 1800225"/>
              <a:gd name="T82" fmla="*/ 1667819 w 1727200"/>
              <a:gd name="T83" fmla="*/ 1228836 h 1800225"/>
              <a:gd name="T84" fmla="*/ 1696355 w 1727200"/>
              <a:gd name="T85" fmla="*/ 1139442 h 1800225"/>
              <a:gd name="T86" fmla="*/ 1715898 w 1727200"/>
              <a:gd name="T87" fmla="*/ 1046167 h 1800225"/>
              <a:gd name="T88" fmla="*/ 1725922 w 1727200"/>
              <a:gd name="T89" fmla="*/ 949558 h 1800225"/>
              <a:gd name="T90" fmla="*/ 1725922 w 1727200"/>
              <a:gd name="T91" fmla="*/ 850781 h 1800225"/>
              <a:gd name="T92" fmla="*/ 1715898 w 1727200"/>
              <a:gd name="T93" fmla="*/ 754150 h 1800225"/>
              <a:gd name="T94" fmla="*/ 1696355 w 1727200"/>
              <a:gd name="T95" fmla="*/ 660855 h 1800225"/>
              <a:gd name="T96" fmla="*/ 1667819 w 1727200"/>
              <a:gd name="T97" fmla="*/ 571446 h 1800225"/>
              <a:gd name="T98" fmla="*/ 1630817 w 1727200"/>
              <a:gd name="T99" fmla="*/ 486470 h 1800225"/>
              <a:gd name="T100" fmla="*/ 1585875 w 1727200"/>
              <a:gd name="T101" fmla="*/ 406477 h 1800225"/>
              <a:gd name="T102" fmla="*/ 1533521 w 1727200"/>
              <a:gd name="T103" fmla="*/ 332016 h 1800225"/>
              <a:gd name="T104" fmla="*/ 1474279 w 1727200"/>
              <a:gd name="T105" fmla="*/ 263636 h 1800225"/>
              <a:gd name="T106" fmla="*/ 1408677 w 1727200"/>
              <a:gd name="T107" fmla="*/ 201884 h 1800225"/>
              <a:gd name="T108" fmla="*/ 1337242 w 1727200"/>
              <a:gd name="T109" fmla="*/ 147312 h 1800225"/>
              <a:gd name="T110" fmla="*/ 1260499 w 1727200"/>
              <a:gd name="T111" fmla="*/ 100466 h 1800225"/>
              <a:gd name="T112" fmla="*/ 1178976 w 1727200"/>
              <a:gd name="T113" fmla="*/ 61896 h 1800225"/>
              <a:gd name="T114" fmla="*/ 1093199 w 1727200"/>
              <a:gd name="T115" fmla="*/ 32151 h 1800225"/>
              <a:gd name="T116" fmla="*/ 1003694 w 1727200"/>
              <a:gd name="T117" fmla="*/ 11780 h 1800225"/>
              <a:gd name="T118" fmla="*/ 910988 w 1727200"/>
              <a:gd name="T119" fmla="*/ 1331 h 18002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7200"/>
              <a:gd name="T181" fmla="*/ 0 h 1800225"/>
              <a:gd name="T182" fmla="*/ 1727200 w 1727200"/>
              <a:gd name="T183" fmla="*/ 1800225 h 180022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7200" h="1800225">
                <a:moveTo>
                  <a:pt x="863600" y="0"/>
                </a:moveTo>
                <a:lnTo>
                  <a:pt x="816211" y="1331"/>
                </a:lnTo>
                <a:lnTo>
                  <a:pt x="769491" y="5281"/>
                </a:lnTo>
                <a:lnTo>
                  <a:pt x="723505" y="11780"/>
                </a:lnTo>
                <a:lnTo>
                  <a:pt x="678319" y="20759"/>
                </a:lnTo>
                <a:lnTo>
                  <a:pt x="634000" y="32151"/>
                </a:lnTo>
                <a:lnTo>
                  <a:pt x="590612" y="45886"/>
                </a:lnTo>
                <a:lnTo>
                  <a:pt x="548223" y="61896"/>
                </a:lnTo>
                <a:lnTo>
                  <a:pt x="506897" y="80112"/>
                </a:lnTo>
                <a:lnTo>
                  <a:pt x="466700" y="100466"/>
                </a:lnTo>
                <a:lnTo>
                  <a:pt x="427698" y="122888"/>
                </a:lnTo>
                <a:lnTo>
                  <a:pt x="389957" y="147312"/>
                </a:lnTo>
                <a:lnTo>
                  <a:pt x="353543" y="173666"/>
                </a:lnTo>
                <a:lnTo>
                  <a:pt x="318522" y="201884"/>
                </a:lnTo>
                <a:lnTo>
                  <a:pt x="284959" y="231897"/>
                </a:lnTo>
                <a:lnTo>
                  <a:pt x="252920" y="263636"/>
                </a:lnTo>
                <a:lnTo>
                  <a:pt x="222471" y="297032"/>
                </a:lnTo>
                <a:lnTo>
                  <a:pt x="193678" y="332016"/>
                </a:lnTo>
                <a:lnTo>
                  <a:pt x="166607" y="368521"/>
                </a:lnTo>
                <a:lnTo>
                  <a:pt x="141324" y="406477"/>
                </a:lnTo>
                <a:lnTo>
                  <a:pt x="117893" y="445817"/>
                </a:lnTo>
                <a:lnTo>
                  <a:pt x="96382" y="486470"/>
                </a:lnTo>
                <a:lnTo>
                  <a:pt x="76855" y="528369"/>
                </a:lnTo>
                <a:lnTo>
                  <a:pt x="59380" y="571446"/>
                </a:lnTo>
                <a:lnTo>
                  <a:pt x="44021" y="615630"/>
                </a:lnTo>
                <a:lnTo>
                  <a:pt x="30844" y="660855"/>
                </a:lnTo>
                <a:lnTo>
                  <a:pt x="19916" y="707051"/>
                </a:lnTo>
                <a:lnTo>
                  <a:pt x="11301" y="754150"/>
                </a:lnTo>
                <a:lnTo>
                  <a:pt x="5066" y="802082"/>
                </a:lnTo>
                <a:lnTo>
                  <a:pt x="1277" y="850781"/>
                </a:lnTo>
                <a:lnTo>
                  <a:pt x="0" y="900176"/>
                </a:lnTo>
                <a:lnTo>
                  <a:pt x="1277" y="949558"/>
                </a:lnTo>
                <a:lnTo>
                  <a:pt x="5066" y="998245"/>
                </a:lnTo>
                <a:lnTo>
                  <a:pt x="11301" y="1046167"/>
                </a:lnTo>
                <a:lnTo>
                  <a:pt x="19916" y="1093256"/>
                </a:lnTo>
                <a:lnTo>
                  <a:pt x="30844" y="1139442"/>
                </a:lnTo>
                <a:lnTo>
                  <a:pt x="44021" y="1184659"/>
                </a:lnTo>
                <a:lnTo>
                  <a:pt x="59380" y="1228836"/>
                </a:lnTo>
                <a:lnTo>
                  <a:pt x="76855" y="1271905"/>
                </a:lnTo>
                <a:lnTo>
                  <a:pt x="96382" y="1313797"/>
                </a:lnTo>
                <a:lnTo>
                  <a:pt x="117893" y="1354445"/>
                </a:lnTo>
                <a:lnTo>
                  <a:pt x="141324" y="1393779"/>
                </a:lnTo>
                <a:lnTo>
                  <a:pt x="166607" y="1431730"/>
                </a:lnTo>
                <a:lnTo>
                  <a:pt x="193678" y="1468231"/>
                </a:lnTo>
                <a:lnTo>
                  <a:pt x="222471" y="1503212"/>
                </a:lnTo>
                <a:lnTo>
                  <a:pt x="252920" y="1536604"/>
                </a:lnTo>
                <a:lnTo>
                  <a:pt x="284959" y="1568340"/>
                </a:lnTo>
                <a:lnTo>
                  <a:pt x="318522" y="1598350"/>
                </a:lnTo>
                <a:lnTo>
                  <a:pt x="353543" y="1626566"/>
                </a:lnTo>
                <a:lnTo>
                  <a:pt x="389957" y="1652919"/>
                </a:lnTo>
                <a:lnTo>
                  <a:pt x="427698" y="1677340"/>
                </a:lnTo>
                <a:lnTo>
                  <a:pt x="466700" y="1699762"/>
                </a:lnTo>
                <a:lnTo>
                  <a:pt x="506897" y="1720114"/>
                </a:lnTo>
                <a:lnTo>
                  <a:pt x="548223" y="1738330"/>
                </a:lnTo>
                <a:lnTo>
                  <a:pt x="590612" y="1754339"/>
                </a:lnTo>
                <a:lnTo>
                  <a:pt x="634000" y="1768074"/>
                </a:lnTo>
                <a:lnTo>
                  <a:pt x="678319" y="1779465"/>
                </a:lnTo>
                <a:lnTo>
                  <a:pt x="723505" y="1788444"/>
                </a:lnTo>
                <a:lnTo>
                  <a:pt x="769491" y="1794943"/>
                </a:lnTo>
                <a:lnTo>
                  <a:pt x="816211" y="1798893"/>
                </a:lnTo>
                <a:lnTo>
                  <a:pt x="863600" y="1800225"/>
                </a:lnTo>
                <a:lnTo>
                  <a:pt x="910988" y="1798893"/>
                </a:lnTo>
                <a:lnTo>
                  <a:pt x="957708" y="1794943"/>
                </a:lnTo>
                <a:lnTo>
                  <a:pt x="1003694" y="1788444"/>
                </a:lnTo>
                <a:lnTo>
                  <a:pt x="1048880" y="1779465"/>
                </a:lnTo>
                <a:lnTo>
                  <a:pt x="1093199" y="1768074"/>
                </a:lnTo>
                <a:lnTo>
                  <a:pt x="1136587" y="1754339"/>
                </a:lnTo>
                <a:lnTo>
                  <a:pt x="1178976" y="1738330"/>
                </a:lnTo>
                <a:lnTo>
                  <a:pt x="1220302" y="1720114"/>
                </a:lnTo>
                <a:lnTo>
                  <a:pt x="1260499" y="1699762"/>
                </a:lnTo>
                <a:lnTo>
                  <a:pt x="1299501" y="1677340"/>
                </a:lnTo>
                <a:lnTo>
                  <a:pt x="1337242" y="1652919"/>
                </a:lnTo>
                <a:lnTo>
                  <a:pt x="1373656" y="1626566"/>
                </a:lnTo>
                <a:lnTo>
                  <a:pt x="1408677" y="1598350"/>
                </a:lnTo>
                <a:lnTo>
                  <a:pt x="1442240" y="1568340"/>
                </a:lnTo>
                <a:lnTo>
                  <a:pt x="1474279" y="1536604"/>
                </a:lnTo>
                <a:lnTo>
                  <a:pt x="1504728" y="1503212"/>
                </a:lnTo>
                <a:lnTo>
                  <a:pt x="1533521" y="1468231"/>
                </a:lnTo>
                <a:lnTo>
                  <a:pt x="1560592" y="1431730"/>
                </a:lnTo>
                <a:lnTo>
                  <a:pt x="1585875" y="1393779"/>
                </a:lnTo>
                <a:lnTo>
                  <a:pt x="1609306" y="1354445"/>
                </a:lnTo>
                <a:lnTo>
                  <a:pt x="1630817" y="1313797"/>
                </a:lnTo>
                <a:lnTo>
                  <a:pt x="1650344" y="1271905"/>
                </a:lnTo>
                <a:lnTo>
                  <a:pt x="1667819" y="1228836"/>
                </a:lnTo>
                <a:lnTo>
                  <a:pt x="1683178" y="1184659"/>
                </a:lnTo>
                <a:lnTo>
                  <a:pt x="1696355" y="1139442"/>
                </a:lnTo>
                <a:lnTo>
                  <a:pt x="1707283" y="1093256"/>
                </a:lnTo>
                <a:lnTo>
                  <a:pt x="1715898" y="1046167"/>
                </a:lnTo>
                <a:lnTo>
                  <a:pt x="1722133" y="998245"/>
                </a:lnTo>
                <a:lnTo>
                  <a:pt x="1725922" y="949558"/>
                </a:lnTo>
                <a:lnTo>
                  <a:pt x="1727200" y="900176"/>
                </a:lnTo>
                <a:lnTo>
                  <a:pt x="1725922" y="850781"/>
                </a:lnTo>
                <a:lnTo>
                  <a:pt x="1722133" y="802082"/>
                </a:lnTo>
                <a:lnTo>
                  <a:pt x="1715898" y="754150"/>
                </a:lnTo>
                <a:lnTo>
                  <a:pt x="1707283" y="707051"/>
                </a:lnTo>
                <a:lnTo>
                  <a:pt x="1696355" y="660855"/>
                </a:lnTo>
                <a:lnTo>
                  <a:pt x="1683178" y="615630"/>
                </a:lnTo>
                <a:lnTo>
                  <a:pt x="1667819" y="571446"/>
                </a:lnTo>
                <a:lnTo>
                  <a:pt x="1650344" y="528369"/>
                </a:lnTo>
                <a:lnTo>
                  <a:pt x="1630817" y="486470"/>
                </a:lnTo>
                <a:lnTo>
                  <a:pt x="1609306" y="445817"/>
                </a:lnTo>
                <a:lnTo>
                  <a:pt x="1585875" y="406477"/>
                </a:lnTo>
                <a:lnTo>
                  <a:pt x="1560592" y="368521"/>
                </a:lnTo>
                <a:lnTo>
                  <a:pt x="1533521" y="332016"/>
                </a:lnTo>
                <a:lnTo>
                  <a:pt x="1504728" y="297032"/>
                </a:lnTo>
                <a:lnTo>
                  <a:pt x="1474279" y="263636"/>
                </a:lnTo>
                <a:lnTo>
                  <a:pt x="1442240" y="231897"/>
                </a:lnTo>
                <a:lnTo>
                  <a:pt x="1408677" y="201884"/>
                </a:lnTo>
                <a:lnTo>
                  <a:pt x="1373656" y="173666"/>
                </a:lnTo>
                <a:lnTo>
                  <a:pt x="1337242" y="147312"/>
                </a:lnTo>
                <a:lnTo>
                  <a:pt x="1299501" y="122888"/>
                </a:lnTo>
                <a:lnTo>
                  <a:pt x="1260499" y="100466"/>
                </a:lnTo>
                <a:lnTo>
                  <a:pt x="1220302" y="80112"/>
                </a:lnTo>
                <a:lnTo>
                  <a:pt x="1178976" y="61896"/>
                </a:lnTo>
                <a:lnTo>
                  <a:pt x="1136587" y="45886"/>
                </a:lnTo>
                <a:lnTo>
                  <a:pt x="1093199" y="32151"/>
                </a:lnTo>
                <a:lnTo>
                  <a:pt x="1048880" y="20759"/>
                </a:lnTo>
                <a:lnTo>
                  <a:pt x="1003694" y="11780"/>
                </a:lnTo>
                <a:lnTo>
                  <a:pt x="957708" y="5281"/>
                </a:lnTo>
                <a:lnTo>
                  <a:pt x="910988" y="1331"/>
                </a:lnTo>
                <a:lnTo>
                  <a:pt x="863600" y="0"/>
                </a:lnTo>
                <a:close/>
              </a:path>
            </a:pathLst>
          </a:custGeom>
          <a:solidFill>
            <a:srgbClr val="FF0000"/>
          </a:solidFill>
          <a:ln>
            <a:noFill/>
          </a:ln>
          <a:extLst/>
        </p:spPr>
        <p:txBody>
          <a:bodyPr lIns="0" tIns="0" rIns="0" bIns="0"/>
          <a:lstStyle/>
          <a:p>
            <a:endParaRPr lang="tr-TR"/>
          </a:p>
        </p:txBody>
      </p:sp>
      <p:sp>
        <p:nvSpPr>
          <p:cNvPr id="55" name="object 16"/>
          <p:cNvSpPr>
            <a:spLocks/>
          </p:cNvSpPr>
          <p:nvPr/>
        </p:nvSpPr>
        <p:spPr bwMode="auto">
          <a:xfrm>
            <a:off x="7012960" y="2267053"/>
            <a:ext cx="1727200" cy="1800225"/>
          </a:xfrm>
          <a:custGeom>
            <a:avLst/>
            <a:gdLst>
              <a:gd name="T0" fmla="*/ 1277 w 1727200"/>
              <a:gd name="T1" fmla="*/ 850781 h 1800225"/>
              <a:gd name="T2" fmla="*/ 11301 w 1727200"/>
              <a:gd name="T3" fmla="*/ 754150 h 1800225"/>
              <a:gd name="T4" fmla="*/ 30844 w 1727200"/>
              <a:gd name="T5" fmla="*/ 660855 h 1800225"/>
              <a:gd name="T6" fmla="*/ 59380 w 1727200"/>
              <a:gd name="T7" fmla="*/ 571446 h 1800225"/>
              <a:gd name="T8" fmla="*/ 96382 w 1727200"/>
              <a:gd name="T9" fmla="*/ 486470 h 1800225"/>
              <a:gd name="T10" fmla="*/ 141324 w 1727200"/>
              <a:gd name="T11" fmla="*/ 406477 h 1800225"/>
              <a:gd name="T12" fmla="*/ 193678 w 1727200"/>
              <a:gd name="T13" fmla="*/ 332016 h 1800225"/>
              <a:gd name="T14" fmla="*/ 252920 w 1727200"/>
              <a:gd name="T15" fmla="*/ 263636 h 1800225"/>
              <a:gd name="T16" fmla="*/ 318522 w 1727200"/>
              <a:gd name="T17" fmla="*/ 201884 h 1800225"/>
              <a:gd name="T18" fmla="*/ 389957 w 1727200"/>
              <a:gd name="T19" fmla="*/ 147312 h 1800225"/>
              <a:gd name="T20" fmla="*/ 466700 w 1727200"/>
              <a:gd name="T21" fmla="*/ 100466 h 1800225"/>
              <a:gd name="T22" fmla="*/ 548223 w 1727200"/>
              <a:gd name="T23" fmla="*/ 61896 h 1800225"/>
              <a:gd name="T24" fmla="*/ 634000 w 1727200"/>
              <a:gd name="T25" fmla="*/ 32151 h 1800225"/>
              <a:gd name="T26" fmla="*/ 723505 w 1727200"/>
              <a:gd name="T27" fmla="*/ 11780 h 1800225"/>
              <a:gd name="T28" fmla="*/ 816211 w 1727200"/>
              <a:gd name="T29" fmla="*/ 1331 h 1800225"/>
              <a:gd name="T30" fmla="*/ 910988 w 1727200"/>
              <a:gd name="T31" fmla="*/ 1331 h 1800225"/>
              <a:gd name="T32" fmla="*/ 1003694 w 1727200"/>
              <a:gd name="T33" fmla="*/ 11780 h 1800225"/>
              <a:gd name="T34" fmla="*/ 1093199 w 1727200"/>
              <a:gd name="T35" fmla="*/ 32151 h 1800225"/>
              <a:gd name="T36" fmla="*/ 1178976 w 1727200"/>
              <a:gd name="T37" fmla="*/ 61896 h 1800225"/>
              <a:gd name="T38" fmla="*/ 1260499 w 1727200"/>
              <a:gd name="T39" fmla="*/ 100466 h 1800225"/>
              <a:gd name="T40" fmla="*/ 1337242 w 1727200"/>
              <a:gd name="T41" fmla="*/ 147312 h 1800225"/>
              <a:gd name="T42" fmla="*/ 1408677 w 1727200"/>
              <a:gd name="T43" fmla="*/ 201884 h 1800225"/>
              <a:gd name="T44" fmla="*/ 1474279 w 1727200"/>
              <a:gd name="T45" fmla="*/ 263636 h 1800225"/>
              <a:gd name="T46" fmla="*/ 1533521 w 1727200"/>
              <a:gd name="T47" fmla="*/ 332016 h 1800225"/>
              <a:gd name="T48" fmla="*/ 1585875 w 1727200"/>
              <a:gd name="T49" fmla="*/ 406477 h 1800225"/>
              <a:gd name="T50" fmla="*/ 1630817 w 1727200"/>
              <a:gd name="T51" fmla="*/ 486470 h 1800225"/>
              <a:gd name="T52" fmla="*/ 1667819 w 1727200"/>
              <a:gd name="T53" fmla="*/ 571446 h 1800225"/>
              <a:gd name="T54" fmla="*/ 1696355 w 1727200"/>
              <a:gd name="T55" fmla="*/ 660855 h 1800225"/>
              <a:gd name="T56" fmla="*/ 1715898 w 1727200"/>
              <a:gd name="T57" fmla="*/ 754150 h 1800225"/>
              <a:gd name="T58" fmla="*/ 1725922 w 1727200"/>
              <a:gd name="T59" fmla="*/ 850781 h 1800225"/>
              <a:gd name="T60" fmla="*/ 1725922 w 1727200"/>
              <a:gd name="T61" fmla="*/ 949558 h 1800225"/>
              <a:gd name="T62" fmla="*/ 1715898 w 1727200"/>
              <a:gd name="T63" fmla="*/ 1046167 h 1800225"/>
              <a:gd name="T64" fmla="*/ 1696355 w 1727200"/>
              <a:gd name="T65" fmla="*/ 1139442 h 1800225"/>
              <a:gd name="T66" fmla="*/ 1667819 w 1727200"/>
              <a:gd name="T67" fmla="*/ 1228836 h 1800225"/>
              <a:gd name="T68" fmla="*/ 1630817 w 1727200"/>
              <a:gd name="T69" fmla="*/ 1313797 h 1800225"/>
              <a:gd name="T70" fmla="*/ 1585875 w 1727200"/>
              <a:gd name="T71" fmla="*/ 1393779 h 1800225"/>
              <a:gd name="T72" fmla="*/ 1533521 w 1727200"/>
              <a:gd name="T73" fmla="*/ 1468231 h 1800225"/>
              <a:gd name="T74" fmla="*/ 1474279 w 1727200"/>
              <a:gd name="T75" fmla="*/ 1536604 h 1800225"/>
              <a:gd name="T76" fmla="*/ 1408677 w 1727200"/>
              <a:gd name="T77" fmla="*/ 1598350 h 1800225"/>
              <a:gd name="T78" fmla="*/ 1337242 w 1727200"/>
              <a:gd name="T79" fmla="*/ 1652919 h 1800225"/>
              <a:gd name="T80" fmla="*/ 1260499 w 1727200"/>
              <a:gd name="T81" fmla="*/ 1699762 h 1800225"/>
              <a:gd name="T82" fmla="*/ 1178976 w 1727200"/>
              <a:gd name="T83" fmla="*/ 1738330 h 1800225"/>
              <a:gd name="T84" fmla="*/ 1093199 w 1727200"/>
              <a:gd name="T85" fmla="*/ 1768074 h 1800225"/>
              <a:gd name="T86" fmla="*/ 1003694 w 1727200"/>
              <a:gd name="T87" fmla="*/ 1788444 h 1800225"/>
              <a:gd name="T88" fmla="*/ 910988 w 1727200"/>
              <a:gd name="T89" fmla="*/ 1798893 h 1800225"/>
              <a:gd name="T90" fmla="*/ 816211 w 1727200"/>
              <a:gd name="T91" fmla="*/ 1798893 h 1800225"/>
              <a:gd name="T92" fmla="*/ 723505 w 1727200"/>
              <a:gd name="T93" fmla="*/ 1788444 h 1800225"/>
              <a:gd name="T94" fmla="*/ 634000 w 1727200"/>
              <a:gd name="T95" fmla="*/ 1768074 h 1800225"/>
              <a:gd name="T96" fmla="*/ 548223 w 1727200"/>
              <a:gd name="T97" fmla="*/ 1738330 h 1800225"/>
              <a:gd name="T98" fmla="*/ 466700 w 1727200"/>
              <a:gd name="T99" fmla="*/ 1699762 h 1800225"/>
              <a:gd name="T100" fmla="*/ 389957 w 1727200"/>
              <a:gd name="T101" fmla="*/ 1652919 h 1800225"/>
              <a:gd name="T102" fmla="*/ 318522 w 1727200"/>
              <a:gd name="T103" fmla="*/ 1598350 h 1800225"/>
              <a:gd name="T104" fmla="*/ 252920 w 1727200"/>
              <a:gd name="T105" fmla="*/ 1536604 h 1800225"/>
              <a:gd name="T106" fmla="*/ 193678 w 1727200"/>
              <a:gd name="T107" fmla="*/ 1468231 h 1800225"/>
              <a:gd name="T108" fmla="*/ 141324 w 1727200"/>
              <a:gd name="T109" fmla="*/ 1393779 h 1800225"/>
              <a:gd name="T110" fmla="*/ 96382 w 1727200"/>
              <a:gd name="T111" fmla="*/ 1313797 h 1800225"/>
              <a:gd name="T112" fmla="*/ 59380 w 1727200"/>
              <a:gd name="T113" fmla="*/ 1228836 h 1800225"/>
              <a:gd name="T114" fmla="*/ 30844 w 1727200"/>
              <a:gd name="T115" fmla="*/ 1139442 h 1800225"/>
              <a:gd name="T116" fmla="*/ 11301 w 1727200"/>
              <a:gd name="T117" fmla="*/ 1046167 h 1800225"/>
              <a:gd name="T118" fmla="*/ 1277 w 1727200"/>
              <a:gd name="T119" fmla="*/ 949558 h 180022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27200"/>
              <a:gd name="T181" fmla="*/ 0 h 1800225"/>
              <a:gd name="T182" fmla="*/ 1727200 w 1727200"/>
              <a:gd name="T183" fmla="*/ 1800225 h 180022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27200" h="1800225">
                <a:moveTo>
                  <a:pt x="0" y="900176"/>
                </a:moveTo>
                <a:lnTo>
                  <a:pt x="1277" y="850781"/>
                </a:lnTo>
                <a:lnTo>
                  <a:pt x="5066" y="802082"/>
                </a:lnTo>
                <a:lnTo>
                  <a:pt x="11301" y="754150"/>
                </a:lnTo>
                <a:lnTo>
                  <a:pt x="19916" y="707051"/>
                </a:lnTo>
                <a:lnTo>
                  <a:pt x="30844" y="660855"/>
                </a:lnTo>
                <a:lnTo>
                  <a:pt x="44021" y="615630"/>
                </a:lnTo>
                <a:lnTo>
                  <a:pt x="59380" y="571446"/>
                </a:lnTo>
                <a:lnTo>
                  <a:pt x="76855" y="528369"/>
                </a:lnTo>
                <a:lnTo>
                  <a:pt x="96382" y="486470"/>
                </a:lnTo>
                <a:lnTo>
                  <a:pt x="117893" y="445817"/>
                </a:lnTo>
                <a:lnTo>
                  <a:pt x="141324" y="406477"/>
                </a:lnTo>
                <a:lnTo>
                  <a:pt x="166607" y="368521"/>
                </a:lnTo>
                <a:lnTo>
                  <a:pt x="193678" y="332016"/>
                </a:lnTo>
                <a:lnTo>
                  <a:pt x="222471" y="297032"/>
                </a:lnTo>
                <a:lnTo>
                  <a:pt x="252920" y="263636"/>
                </a:lnTo>
                <a:lnTo>
                  <a:pt x="284959" y="231897"/>
                </a:lnTo>
                <a:lnTo>
                  <a:pt x="318522" y="201884"/>
                </a:lnTo>
                <a:lnTo>
                  <a:pt x="353543" y="173666"/>
                </a:lnTo>
                <a:lnTo>
                  <a:pt x="389957" y="147312"/>
                </a:lnTo>
                <a:lnTo>
                  <a:pt x="427698" y="122888"/>
                </a:lnTo>
                <a:lnTo>
                  <a:pt x="466700" y="100466"/>
                </a:lnTo>
                <a:lnTo>
                  <a:pt x="506897" y="80112"/>
                </a:lnTo>
                <a:lnTo>
                  <a:pt x="548223" y="61896"/>
                </a:lnTo>
                <a:lnTo>
                  <a:pt x="590612" y="45886"/>
                </a:lnTo>
                <a:lnTo>
                  <a:pt x="634000" y="32151"/>
                </a:lnTo>
                <a:lnTo>
                  <a:pt x="678319" y="20759"/>
                </a:lnTo>
                <a:lnTo>
                  <a:pt x="723505" y="11780"/>
                </a:lnTo>
                <a:lnTo>
                  <a:pt x="769491" y="5281"/>
                </a:lnTo>
                <a:lnTo>
                  <a:pt x="816211" y="1331"/>
                </a:lnTo>
                <a:lnTo>
                  <a:pt x="863600" y="0"/>
                </a:lnTo>
                <a:lnTo>
                  <a:pt x="910988" y="1331"/>
                </a:lnTo>
                <a:lnTo>
                  <a:pt x="957708" y="5281"/>
                </a:lnTo>
                <a:lnTo>
                  <a:pt x="1003694" y="11780"/>
                </a:lnTo>
                <a:lnTo>
                  <a:pt x="1048880" y="20759"/>
                </a:lnTo>
                <a:lnTo>
                  <a:pt x="1093199" y="32151"/>
                </a:lnTo>
                <a:lnTo>
                  <a:pt x="1136587" y="45886"/>
                </a:lnTo>
                <a:lnTo>
                  <a:pt x="1178976" y="61896"/>
                </a:lnTo>
                <a:lnTo>
                  <a:pt x="1220302" y="80112"/>
                </a:lnTo>
                <a:lnTo>
                  <a:pt x="1260499" y="100466"/>
                </a:lnTo>
                <a:lnTo>
                  <a:pt x="1299501" y="122888"/>
                </a:lnTo>
                <a:lnTo>
                  <a:pt x="1337242" y="147312"/>
                </a:lnTo>
                <a:lnTo>
                  <a:pt x="1373656" y="173666"/>
                </a:lnTo>
                <a:lnTo>
                  <a:pt x="1408677" y="201884"/>
                </a:lnTo>
                <a:lnTo>
                  <a:pt x="1442240" y="231897"/>
                </a:lnTo>
                <a:lnTo>
                  <a:pt x="1474279" y="263636"/>
                </a:lnTo>
                <a:lnTo>
                  <a:pt x="1504728" y="297032"/>
                </a:lnTo>
                <a:lnTo>
                  <a:pt x="1533521" y="332016"/>
                </a:lnTo>
                <a:lnTo>
                  <a:pt x="1560592" y="368521"/>
                </a:lnTo>
                <a:lnTo>
                  <a:pt x="1585875" y="406477"/>
                </a:lnTo>
                <a:lnTo>
                  <a:pt x="1609306" y="445817"/>
                </a:lnTo>
                <a:lnTo>
                  <a:pt x="1630817" y="486470"/>
                </a:lnTo>
                <a:lnTo>
                  <a:pt x="1650344" y="528369"/>
                </a:lnTo>
                <a:lnTo>
                  <a:pt x="1667819" y="571446"/>
                </a:lnTo>
                <a:lnTo>
                  <a:pt x="1683178" y="615630"/>
                </a:lnTo>
                <a:lnTo>
                  <a:pt x="1696355" y="660855"/>
                </a:lnTo>
                <a:lnTo>
                  <a:pt x="1707283" y="707051"/>
                </a:lnTo>
                <a:lnTo>
                  <a:pt x="1715898" y="754150"/>
                </a:lnTo>
                <a:lnTo>
                  <a:pt x="1722133" y="802082"/>
                </a:lnTo>
                <a:lnTo>
                  <a:pt x="1725922" y="850781"/>
                </a:lnTo>
                <a:lnTo>
                  <a:pt x="1727200" y="900176"/>
                </a:lnTo>
                <a:lnTo>
                  <a:pt x="1725922" y="949558"/>
                </a:lnTo>
                <a:lnTo>
                  <a:pt x="1722133" y="998245"/>
                </a:lnTo>
                <a:lnTo>
                  <a:pt x="1715898" y="1046167"/>
                </a:lnTo>
                <a:lnTo>
                  <a:pt x="1707283" y="1093256"/>
                </a:lnTo>
                <a:lnTo>
                  <a:pt x="1696355" y="1139442"/>
                </a:lnTo>
                <a:lnTo>
                  <a:pt x="1683178" y="1184659"/>
                </a:lnTo>
                <a:lnTo>
                  <a:pt x="1667819" y="1228836"/>
                </a:lnTo>
                <a:lnTo>
                  <a:pt x="1650344" y="1271905"/>
                </a:lnTo>
                <a:lnTo>
                  <a:pt x="1630817" y="1313797"/>
                </a:lnTo>
                <a:lnTo>
                  <a:pt x="1609306" y="1354445"/>
                </a:lnTo>
                <a:lnTo>
                  <a:pt x="1585875" y="1393779"/>
                </a:lnTo>
                <a:lnTo>
                  <a:pt x="1560592" y="1431730"/>
                </a:lnTo>
                <a:lnTo>
                  <a:pt x="1533521" y="1468231"/>
                </a:lnTo>
                <a:lnTo>
                  <a:pt x="1504728" y="1503212"/>
                </a:lnTo>
                <a:lnTo>
                  <a:pt x="1474279" y="1536604"/>
                </a:lnTo>
                <a:lnTo>
                  <a:pt x="1442240" y="1568340"/>
                </a:lnTo>
                <a:lnTo>
                  <a:pt x="1408677" y="1598350"/>
                </a:lnTo>
                <a:lnTo>
                  <a:pt x="1373656" y="1626566"/>
                </a:lnTo>
                <a:lnTo>
                  <a:pt x="1337242" y="1652919"/>
                </a:lnTo>
                <a:lnTo>
                  <a:pt x="1299501" y="1677340"/>
                </a:lnTo>
                <a:lnTo>
                  <a:pt x="1260499" y="1699762"/>
                </a:lnTo>
                <a:lnTo>
                  <a:pt x="1220302" y="1720114"/>
                </a:lnTo>
                <a:lnTo>
                  <a:pt x="1178976" y="1738330"/>
                </a:lnTo>
                <a:lnTo>
                  <a:pt x="1136587" y="1754339"/>
                </a:lnTo>
                <a:lnTo>
                  <a:pt x="1093199" y="1768074"/>
                </a:lnTo>
                <a:lnTo>
                  <a:pt x="1048880" y="1779465"/>
                </a:lnTo>
                <a:lnTo>
                  <a:pt x="1003694" y="1788444"/>
                </a:lnTo>
                <a:lnTo>
                  <a:pt x="957708" y="1794943"/>
                </a:lnTo>
                <a:lnTo>
                  <a:pt x="910988" y="1798893"/>
                </a:lnTo>
                <a:lnTo>
                  <a:pt x="863600" y="1800225"/>
                </a:lnTo>
                <a:lnTo>
                  <a:pt x="816211" y="1798893"/>
                </a:lnTo>
                <a:lnTo>
                  <a:pt x="769491" y="1794943"/>
                </a:lnTo>
                <a:lnTo>
                  <a:pt x="723505" y="1788444"/>
                </a:lnTo>
                <a:lnTo>
                  <a:pt x="678319" y="1779465"/>
                </a:lnTo>
                <a:lnTo>
                  <a:pt x="634000" y="1768074"/>
                </a:lnTo>
                <a:lnTo>
                  <a:pt x="590612" y="1754339"/>
                </a:lnTo>
                <a:lnTo>
                  <a:pt x="548223" y="1738330"/>
                </a:lnTo>
                <a:lnTo>
                  <a:pt x="506897" y="1720114"/>
                </a:lnTo>
                <a:lnTo>
                  <a:pt x="466700" y="1699762"/>
                </a:lnTo>
                <a:lnTo>
                  <a:pt x="427698" y="1677340"/>
                </a:lnTo>
                <a:lnTo>
                  <a:pt x="389957" y="1652919"/>
                </a:lnTo>
                <a:lnTo>
                  <a:pt x="353543" y="1626566"/>
                </a:lnTo>
                <a:lnTo>
                  <a:pt x="318522" y="1598350"/>
                </a:lnTo>
                <a:lnTo>
                  <a:pt x="284959" y="1568340"/>
                </a:lnTo>
                <a:lnTo>
                  <a:pt x="252920" y="1536604"/>
                </a:lnTo>
                <a:lnTo>
                  <a:pt x="222471" y="1503212"/>
                </a:lnTo>
                <a:lnTo>
                  <a:pt x="193678" y="1468231"/>
                </a:lnTo>
                <a:lnTo>
                  <a:pt x="166607" y="1431730"/>
                </a:lnTo>
                <a:lnTo>
                  <a:pt x="141324" y="1393779"/>
                </a:lnTo>
                <a:lnTo>
                  <a:pt x="117893" y="1354445"/>
                </a:lnTo>
                <a:lnTo>
                  <a:pt x="96382" y="1313797"/>
                </a:lnTo>
                <a:lnTo>
                  <a:pt x="76855" y="1271905"/>
                </a:lnTo>
                <a:lnTo>
                  <a:pt x="59380" y="1228836"/>
                </a:lnTo>
                <a:lnTo>
                  <a:pt x="44021" y="1184659"/>
                </a:lnTo>
                <a:lnTo>
                  <a:pt x="30844" y="1139442"/>
                </a:lnTo>
                <a:lnTo>
                  <a:pt x="19916" y="1093256"/>
                </a:lnTo>
                <a:lnTo>
                  <a:pt x="11301" y="1046167"/>
                </a:lnTo>
                <a:lnTo>
                  <a:pt x="5066" y="998245"/>
                </a:lnTo>
                <a:lnTo>
                  <a:pt x="1277" y="949558"/>
                </a:lnTo>
                <a:lnTo>
                  <a:pt x="0" y="900176"/>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tr-TR"/>
          </a:p>
        </p:txBody>
      </p:sp>
      <p:sp>
        <p:nvSpPr>
          <p:cNvPr id="56" name="object 17"/>
          <p:cNvSpPr txBox="1"/>
          <p:nvPr/>
        </p:nvSpPr>
        <p:spPr>
          <a:xfrm>
            <a:off x="7393960" y="3014766"/>
            <a:ext cx="965200" cy="309562"/>
          </a:xfrm>
          <a:prstGeom prst="rect">
            <a:avLst/>
          </a:prstGeom>
        </p:spPr>
        <p:txBody>
          <a:bodyPr lIns="0" tIns="0" rIns="0" bIns="0">
            <a:spAutoFit/>
          </a:bodyPr>
          <a:lstStyle/>
          <a:p>
            <a:pPr marL="12700" fontAlgn="auto">
              <a:spcBef>
                <a:spcPts val="0"/>
              </a:spcBef>
              <a:spcAft>
                <a:spcPts val="0"/>
              </a:spcAft>
              <a:defRPr/>
            </a:pPr>
            <a:r>
              <a:rPr sz="2000" b="1" dirty="0">
                <a:solidFill>
                  <a:schemeClr val="bg1"/>
                </a:solidFill>
                <a:latin typeface="Tahoma"/>
                <a:cs typeface="Tahoma"/>
              </a:rPr>
              <a:t>10</a:t>
            </a:r>
            <a:r>
              <a:rPr sz="2000" b="1" spc="-10" dirty="0">
                <a:solidFill>
                  <a:schemeClr val="bg1"/>
                </a:solidFill>
                <a:latin typeface="Tahoma"/>
                <a:cs typeface="Tahoma"/>
              </a:rPr>
              <a:t> </a:t>
            </a:r>
            <a:r>
              <a:rPr sz="2000" b="1" dirty="0" err="1" smtClean="0">
                <a:solidFill>
                  <a:schemeClr val="bg1"/>
                </a:solidFill>
                <a:latin typeface="Tahoma"/>
                <a:cs typeface="Tahoma"/>
              </a:rPr>
              <a:t>saat</a:t>
            </a:r>
            <a:endParaRPr sz="2000" dirty="0">
              <a:solidFill>
                <a:schemeClr val="bg1"/>
              </a:solidFill>
              <a:latin typeface="Tahoma"/>
              <a:cs typeface="Tahoma"/>
            </a:endParaRPr>
          </a:p>
        </p:txBody>
      </p:sp>
      <p:sp>
        <p:nvSpPr>
          <p:cNvPr id="57" name="object 18"/>
          <p:cNvSpPr>
            <a:spLocks/>
          </p:cNvSpPr>
          <p:nvPr/>
        </p:nvSpPr>
        <p:spPr bwMode="auto">
          <a:xfrm>
            <a:off x="3677264" y="3984729"/>
            <a:ext cx="3795251" cy="2087842"/>
          </a:xfrm>
          <a:custGeom>
            <a:avLst/>
            <a:gdLst>
              <a:gd name="T0" fmla="*/ 53716 w 4208780"/>
              <a:gd name="T1" fmla="*/ 1843457 h 1912620"/>
              <a:gd name="T2" fmla="*/ 0 w 4208780"/>
              <a:gd name="T3" fmla="*/ 1909634 h 1912620"/>
              <a:gd name="T4" fmla="*/ 85083 w 4208780"/>
              <a:gd name="T5" fmla="*/ 1912911 h 1912620"/>
              <a:gd name="T6" fmla="*/ 73730 w 4208780"/>
              <a:gd name="T7" fmla="*/ 1887774 h 1912620"/>
              <a:gd name="T8" fmla="*/ 59812 w 4208780"/>
              <a:gd name="T9" fmla="*/ 1887774 h 1912620"/>
              <a:gd name="T10" fmla="*/ 55876 w 4208780"/>
              <a:gd name="T11" fmla="*/ 1879098 h 1912620"/>
              <a:gd name="T12" fmla="*/ 67446 w 4208780"/>
              <a:gd name="T13" fmla="*/ 1873858 h 1912620"/>
              <a:gd name="T14" fmla="*/ 53716 w 4208780"/>
              <a:gd name="T15" fmla="*/ 1843457 h 1912620"/>
              <a:gd name="T16" fmla="*/ 67446 w 4208780"/>
              <a:gd name="T17" fmla="*/ 1873858 h 1912620"/>
              <a:gd name="T18" fmla="*/ 55876 w 4208780"/>
              <a:gd name="T19" fmla="*/ 1879098 h 1912620"/>
              <a:gd name="T20" fmla="*/ 59812 w 4208780"/>
              <a:gd name="T21" fmla="*/ 1887774 h 1912620"/>
              <a:gd name="T22" fmla="*/ 71367 w 4208780"/>
              <a:gd name="T23" fmla="*/ 1882540 h 1912620"/>
              <a:gd name="T24" fmla="*/ 67446 w 4208780"/>
              <a:gd name="T25" fmla="*/ 1873858 h 1912620"/>
              <a:gd name="T26" fmla="*/ 71367 w 4208780"/>
              <a:gd name="T27" fmla="*/ 1882540 h 1912620"/>
              <a:gd name="T28" fmla="*/ 59812 w 4208780"/>
              <a:gd name="T29" fmla="*/ 1887774 h 1912620"/>
              <a:gd name="T30" fmla="*/ 73730 w 4208780"/>
              <a:gd name="T31" fmla="*/ 1887774 h 1912620"/>
              <a:gd name="T32" fmla="*/ 71367 w 4208780"/>
              <a:gd name="T33" fmla="*/ 1882540 h 1912620"/>
              <a:gd name="T34" fmla="*/ 4204651 w 4208780"/>
              <a:gd name="T35" fmla="*/ 0 h 1912620"/>
              <a:gd name="T36" fmla="*/ 67446 w 4208780"/>
              <a:gd name="T37" fmla="*/ 1873858 h 1912620"/>
              <a:gd name="T38" fmla="*/ 71367 w 4208780"/>
              <a:gd name="T39" fmla="*/ 1882540 h 1912620"/>
              <a:gd name="T40" fmla="*/ 4208463 w 4208780"/>
              <a:gd name="T41" fmla="*/ 8637 h 1912620"/>
              <a:gd name="T42" fmla="*/ 4204651 w 4208780"/>
              <a:gd name="T43" fmla="*/ 0 h 19126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208780"/>
              <a:gd name="T67" fmla="*/ 0 h 1912620"/>
              <a:gd name="T68" fmla="*/ 4208780 w 4208780"/>
              <a:gd name="T69" fmla="*/ 1912620 h 191262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208780" h="1912620">
                <a:moveTo>
                  <a:pt x="53720" y="1843151"/>
                </a:moveTo>
                <a:lnTo>
                  <a:pt x="0" y="1909318"/>
                </a:lnTo>
                <a:lnTo>
                  <a:pt x="85089" y="1912594"/>
                </a:lnTo>
                <a:lnTo>
                  <a:pt x="73736" y="1887461"/>
                </a:lnTo>
                <a:lnTo>
                  <a:pt x="59817" y="1887461"/>
                </a:lnTo>
                <a:lnTo>
                  <a:pt x="55880" y="1878787"/>
                </a:lnTo>
                <a:lnTo>
                  <a:pt x="67451" y="1873547"/>
                </a:lnTo>
                <a:lnTo>
                  <a:pt x="53720" y="1843151"/>
                </a:lnTo>
                <a:close/>
              </a:path>
              <a:path w="4208780" h="1912620">
                <a:moveTo>
                  <a:pt x="67451" y="1873547"/>
                </a:moveTo>
                <a:lnTo>
                  <a:pt x="55880" y="1878787"/>
                </a:lnTo>
                <a:lnTo>
                  <a:pt x="59817" y="1887461"/>
                </a:lnTo>
                <a:lnTo>
                  <a:pt x="71372" y="1882228"/>
                </a:lnTo>
                <a:lnTo>
                  <a:pt x="67451" y="1873547"/>
                </a:lnTo>
                <a:close/>
              </a:path>
              <a:path w="4208780" h="1912620">
                <a:moveTo>
                  <a:pt x="71372" y="1882228"/>
                </a:moveTo>
                <a:lnTo>
                  <a:pt x="59817" y="1887461"/>
                </a:lnTo>
                <a:lnTo>
                  <a:pt x="73736" y="1887461"/>
                </a:lnTo>
                <a:lnTo>
                  <a:pt x="71372" y="1882228"/>
                </a:lnTo>
                <a:close/>
              </a:path>
              <a:path w="4208780" h="1912620">
                <a:moveTo>
                  <a:pt x="4204970" y="0"/>
                </a:moveTo>
                <a:lnTo>
                  <a:pt x="67451" y="1873547"/>
                </a:lnTo>
                <a:lnTo>
                  <a:pt x="71372" y="1882228"/>
                </a:lnTo>
                <a:lnTo>
                  <a:pt x="4208780" y="8636"/>
                </a:lnTo>
                <a:lnTo>
                  <a:pt x="4204970" y="0"/>
                </a:lnTo>
                <a:close/>
              </a:path>
            </a:pathLst>
          </a:custGeom>
          <a:solidFill>
            <a:schemeClr val="accent3">
              <a:lumMod val="75000"/>
            </a:schemeClr>
          </a:solidFill>
          <a:ln>
            <a:noFill/>
          </a:ln>
        </p:spPr>
        <p:txBody>
          <a:bodyPr lIns="0" tIns="0" rIns="0" bIns="0"/>
          <a:lstStyle/>
          <a:p>
            <a:pPr>
              <a:defRPr/>
            </a:pPr>
            <a:endParaRPr lang="tr-TR">
              <a:latin typeface="Arial" charset="0"/>
              <a:cs typeface="Arial" charset="0"/>
            </a:endParaRPr>
          </a:p>
        </p:txBody>
      </p:sp>
      <p:sp>
        <p:nvSpPr>
          <p:cNvPr id="58" name="object 7"/>
          <p:cNvSpPr txBox="1"/>
          <p:nvPr/>
        </p:nvSpPr>
        <p:spPr>
          <a:xfrm>
            <a:off x="527919" y="5140605"/>
            <a:ext cx="5365750" cy="1169551"/>
          </a:xfrm>
          <a:prstGeom prst="rect">
            <a:avLst/>
          </a:prstGeom>
        </p:spPr>
        <p:txBody>
          <a:bodyPr lIns="0" tIns="0" rIns="0" bIns="0">
            <a:spAutoFit/>
          </a:bodyPr>
          <a:lstStyle/>
          <a:p>
            <a:pPr marL="12700" fontAlgn="auto">
              <a:spcBef>
                <a:spcPts val="0"/>
              </a:spcBef>
              <a:spcAft>
                <a:spcPts val="0"/>
              </a:spcAft>
              <a:defRPr/>
            </a:pPr>
            <a:r>
              <a:rPr sz="2200" spc="-5" dirty="0">
                <a:latin typeface="Times New Roman"/>
                <a:cs typeface="Times New Roman"/>
              </a:rPr>
              <a:t>Ders</a:t>
            </a:r>
            <a:r>
              <a:rPr sz="2200" spc="5" dirty="0">
                <a:latin typeface="Times New Roman"/>
                <a:cs typeface="Times New Roman"/>
              </a:rPr>
              <a:t> y</a:t>
            </a:r>
            <a:r>
              <a:rPr sz="2200" spc="-5" dirty="0">
                <a:latin typeface="Times New Roman"/>
                <a:cs typeface="Times New Roman"/>
              </a:rPr>
              <a:t>ü</a:t>
            </a:r>
            <a:r>
              <a:rPr sz="2200" dirty="0">
                <a:latin typeface="Times New Roman"/>
                <a:cs typeface="Times New Roman"/>
              </a:rPr>
              <a:t>k</a:t>
            </a:r>
            <a:r>
              <a:rPr sz="2200" spc="-5" dirty="0">
                <a:latin typeface="Times New Roman"/>
                <a:cs typeface="Times New Roman"/>
              </a:rPr>
              <a:t>ü</a:t>
            </a:r>
            <a:r>
              <a:rPr sz="2200" dirty="0">
                <a:latin typeface="Times New Roman"/>
                <a:cs typeface="Times New Roman"/>
              </a:rPr>
              <a:t>n</a:t>
            </a:r>
            <a:r>
              <a:rPr sz="2200" spc="-5" dirty="0">
                <a:latin typeface="Times New Roman"/>
                <a:cs typeface="Times New Roman"/>
              </a:rPr>
              <a:t>ün</a:t>
            </a:r>
            <a:r>
              <a:rPr sz="2200" spc="-35" dirty="0">
                <a:latin typeface="Times New Roman"/>
                <a:cs typeface="Times New Roman"/>
              </a:rPr>
              <a:t> </a:t>
            </a:r>
            <a:r>
              <a:rPr sz="2200" spc="-5" dirty="0">
                <a:latin typeface="Times New Roman"/>
                <a:cs typeface="Times New Roman"/>
              </a:rPr>
              <a:t>ta</a:t>
            </a:r>
            <a:r>
              <a:rPr sz="2200" spc="-25" dirty="0">
                <a:latin typeface="Times New Roman"/>
                <a:cs typeface="Times New Roman"/>
              </a:rPr>
              <a:t>m</a:t>
            </a:r>
            <a:r>
              <a:rPr sz="2200" spc="-5" dirty="0">
                <a:latin typeface="Times New Roman"/>
                <a:cs typeface="Times New Roman"/>
              </a:rPr>
              <a:t>a</a:t>
            </a:r>
            <a:r>
              <a:rPr sz="2200" spc="-25" dirty="0">
                <a:latin typeface="Times New Roman"/>
                <a:cs typeface="Times New Roman"/>
              </a:rPr>
              <a:t>m</a:t>
            </a:r>
            <a:r>
              <a:rPr sz="2200" spc="-5" dirty="0">
                <a:latin typeface="Times New Roman"/>
                <a:cs typeface="Times New Roman"/>
              </a:rPr>
              <a:t>la</a:t>
            </a:r>
            <a:r>
              <a:rPr sz="2200" spc="5" dirty="0">
                <a:latin typeface="Times New Roman"/>
                <a:cs typeface="Times New Roman"/>
              </a:rPr>
              <a:t>n</a:t>
            </a:r>
            <a:r>
              <a:rPr sz="2200" spc="-25" dirty="0">
                <a:latin typeface="Times New Roman"/>
                <a:cs typeface="Times New Roman"/>
              </a:rPr>
              <a:t>m</a:t>
            </a:r>
            <a:r>
              <a:rPr sz="2200" spc="-5" dirty="0">
                <a:latin typeface="Times New Roman"/>
                <a:cs typeface="Times New Roman"/>
              </a:rPr>
              <a:t>asın</a:t>
            </a:r>
            <a:r>
              <a:rPr sz="2200" dirty="0">
                <a:latin typeface="Times New Roman"/>
                <a:cs typeface="Times New Roman"/>
              </a:rPr>
              <a:t>d</a:t>
            </a:r>
            <a:r>
              <a:rPr sz="2200" spc="-5" dirty="0">
                <a:latin typeface="Times New Roman"/>
                <a:cs typeface="Times New Roman"/>
              </a:rPr>
              <a:t>an</a:t>
            </a:r>
            <a:r>
              <a:rPr sz="2200" spc="50" dirty="0">
                <a:latin typeface="Times New Roman"/>
                <a:cs typeface="Times New Roman"/>
              </a:rPr>
              <a:t> </a:t>
            </a:r>
            <a:r>
              <a:rPr sz="2200" spc="-5" dirty="0">
                <a:latin typeface="Times New Roman"/>
                <a:cs typeface="Times New Roman"/>
              </a:rPr>
              <a:t>so</a:t>
            </a:r>
            <a:r>
              <a:rPr sz="2200" dirty="0">
                <a:latin typeface="Times New Roman"/>
                <a:cs typeface="Times New Roman"/>
              </a:rPr>
              <a:t>n</a:t>
            </a:r>
            <a:r>
              <a:rPr sz="2200" spc="-5" dirty="0">
                <a:latin typeface="Times New Roman"/>
                <a:cs typeface="Times New Roman"/>
              </a:rPr>
              <a:t>ra 10 s</a:t>
            </a:r>
            <a:r>
              <a:rPr sz="2200" spc="-15" dirty="0">
                <a:latin typeface="Times New Roman"/>
                <a:cs typeface="Times New Roman"/>
              </a:rPr>
              <a:t>a</a:t>
            </a:r>
            <a:r>
              <a:rPr sz="2200" spc="-5" dirty="0">
                <a:latin typeface="Times New Roman"/>
                <a:cs typeface="Times New Roman"/>
              </a:rPr>
              <a:t>at</a:t>
            </a:r>
            <a:endParaRPr sz="2200" dirty="0">
              <a:latin typeface="Times New Roman"/>
              <a:cs typeface="Times New Roman"/>
            </a:endParaRPr>
          </a:p>
          <a:p>
            <a:pPr fontAlgn="auto">
              <a:spcBef>
                <a:spcPts val="18"/>
              </a:spcBef>
              <a:spcAft>
                <a:spcPts val="0"/>
              </a:spcAft>
              <a:defRPr/>
            </a:pPr>
            <a:endParaRPr sz="3200" dirty="0">
              <a:latin typeface="Times New Roman"/>
              <a:cs typeface="Times New Roman"/>
            </a:endParaRPr>
          </a:p>
          <a:p>
            <a:pPr marL="12700" fontAlgn="auto">
              <a:spcBef>
                <a:spcPts val="0"/>
              </a:spcBef>
              <a:spcAft>
                <a:spcPts val="0"/>
              </a:spcAft>
              <a:defRPr/>
            </a:pPr>
            <a:r>
              <a:rPr lang="tr-TR" sz="2200" spc="-5" noProof="1" smtClean="0">
                <a:latin typeface="Times New Roman"/>
                <a:cs typeface="Times New Roman"/>
              </a:rPr>
              <a:t>Ders yükü+ Ek ders hesabında toplam 10 saat</a:t>
            </a:r>
            <a:endParaRPr lang="tr-TR" sz="2200" spc="-5" noProof="1">
              <a:latin typeface="Times New Roman"/>
              <a:cs typeface="Times New Roman"/>
            </a:endParaRPr>
          </a:p>
        </p:txBody>
      </p:sp>
      <p:sp>
        <p:nvSpPr>
          <p:cNvPr id="60" name="object 5"/>
          <p:cNvSpPr txBox="1"/>
          <p:nvPr/>
        </p:nvSpPr>
        <p:spPr>
          <a:xfrm>
            <a:off x="879475" y="2441575"/>
            <a:ext cx="1878013" cy="346075"/>
          </a:xfrm>
          <a:prstGeom prst="rect">
            <a:avLst/>
          </a:prstGeom>
          <a:ln w="38100"/>
        </p:spPr>
        <p:style>
          <a:lnRef idx="2">
            <a:schemeClr val="accent2"/>
          </a:lnRef>
          <a:fillRef idx="1">
            <a:schemeClr val="lt1"/>
          </a:fillRef>
          <a:effectRef idx="0">
            <a:schemeClr val="accent2"/>
          </a:effectRef>
          <a:fontRef idx="minor">
            <a:schemeClr val="dk1"/>
          </a:fontRef>
        </p:style>
        <p:txBody>
          <a:bodyPr lIns="0" tIns="0" rIns="0" bIns="0">
            <a:spAutoFit/>
          </a:bodyPr>
          <a:lstStyle/>
          <a:p>
            <a:pPr marL="12700" fontAlgn="auto">
              <a:spcBef>
                <a:spcPts val="0"/>
              </a:spcBef>
              <a:spcAft>
                <a:spcPts val="0"/>
              </a:spcAft>
              <a:defRPr/>
            </a:pPr>
            <a:r>
              <a:rPr sz="2200" spc="-5" dirty="0">
                <a:latin typeface="Times New Roman"/>
                <a:cs typeface="Times New Roman"/>
              </a:rPr>
              <a:t>Nor</a:t>
            </a:r>
            <a:r>
              <a:rPr sz="2200" spc="-20" dirty="0">
                <a:latin typeface="Times New Roman"/>
                <a:cs typeface="Times New Roman"/>
              </a:rPr>
              <a:t>m</a:t>
            </a:r>
            <a:r>
              <a:rPr sz="2200" spc="-5" dirty="0">
                <a:latin typeface="Times New Roman"/>
                <a:cs typeface="Times New Roman"/>
              </a:rPr>
              <a:t>al</a:t>
            </a:r>
            <a:r>
              <a:rPr sz="2200" spc="20" dirty="0">
                <a:latin typeface="Times New Roman"/>
                <a:cs typeface="Times New Roman"/>
              </a:rPr>
              <a:t> </a:t>
            </a:r>
            <a:r>
              <a:rPr sz="2200" spc="-5" dirty="0">
                <a:latin typeface="Times New Roman"/>
                <a:cs typeface="Times New Roman"/>
              </a:rPr>
              <a:t>Öğretim</a:t>
            </a:r>
            <a:endParaRPr sz="2200" dirty="0">
              <a:latin typeface="Times New Roman"/>
              <a:cs typeface="Times New Roman"/>
            </a:endParaRPr>
          </a:p>
        </p:txBody>
      </p:sp>
      <p:sp>
        <p:nvSpPr>
          <p:cNvPr id="61" name="object 6"/>
          <p:cNvSpPr txBox="1"/>
          <p:nvPr/>
        </p:nvSpPr>
        <p:spPr>
          <a:xfrm>
            <a:off x="879475" y="3562453"/>
            <a:ext cx="1878013" cy="346075"/>
          </a:xfrm>
          <a:prstGeom prst="rect">
            <a:avLst/>
          </a:prstGeom>
          <a:ln w="38100"/>
        </p:spPr>
        <p:style>
          <a:lnRef idx="2">
            <a:schemeClr val="accent2"/>
          </a:lnRef>
          <a:fillRef idx="1">
            <a:schemeClr val="lt1"/>
          </a:fillRef>
          <a:effectRef idx="0">
            <a:schemeClr val="accent2"/>
          </a:effectRef>
          <a:fontRef idx="minor">
            <a:schemeClr val="dk1"/>
          </a:fontRef>
        </p:style>
        <p:txBody>
          <a:bodyPr lIns="0" tIns="0" rIns="0" bIns="0">
            <a:spAutoFit/>
          </a:bodyPr>
          <a:lstStyle/>
          <a:p>
            <a:pPr marL="12700" fontAlgn="auto">
              <a:spcBef>
                <a:spcPts val="0"/>
              </a:spcBef>
              <a:spcAft>
                <a:spcPts val="0"/>
              </a:spcAft>
              <a:defRPr/>
            </a:pPr>
            <a:r>
              <a:rPr sz="2200" spc="-5" dirty="0">
                <a:latin typeface="Times New Roman"/>
                <a:cs typeface="Times New Roman"/>
              </a:rPr>
              <a:t>İki</a:t>
            </a:r>
            <a:r>
              <a:rPr sz="2200" dirty="0">
                <a:latin typeface="Times New Roman"/>
                <a:cs typeface="Times New Roman"/>
              </a:rPr>
              <a:t>n</a:t>
            </a:r>
            <a:r>
              <a:rPr sz="2200" spc="-5" dirty="0">
                <a:latin typeface="Times New Roman"/>
                <a:cs typeface="Times New Roman"/>
              </a:rPr>
              <a:t>ci Öğretim</a:t>
            </a:r>
            <a:endParaRPr sz="2200" dirty="0">
              <a:latin typeface="Times New Roman"/>
              <a:cs typeface="Times New Roman"/>
            </a:endParaRPr>
          </a:p>
        </p:txBody>
      </p:sp>
    </p:spTree>
    <p:extLst>
      <p:ext uri="{BB962C8B-B14F-4D97-AF65-F5344CB8AC3E}">
        <p14:creationId xmlns:p14="http://schemas.microsoft.com/office/powerpoint/2010/main" val="1519408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2800" b="1" dirty="0" smtClean="0">
                <a:solidFill>
                  <a:srgbClr val="C00000"/>
                </a:solidFill>
                <a:latin typeface="Times New Roman" panose="02020603050405020304" pitchFamily="18" charset="0"/>
                <a:cs typeface="Times New Roman" panose="02020603050405020304" pitchFamily="18" charset="0"/>
              </a:rPr>
              <a:t>2547 sayılı Yükseköğretim Kanununun </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36’ncı Maddesi</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(Çalışma Esasları)</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20000"/>
          </a:bodyPr>
          <a:lstStyle/>
          <a:p>
            <a:pPr algn="just">
              <a:defRPr/>
            </a:pPr>
            <a:r>
              <a:rPr lang="tr-TR" dirty="0">
                <a:latin typeface="Times New Roman" pitchFamily="18" charset="0"/>
                <a:cs typeface="Times New Roman" pitchFamily="18" charset="0"/>
              </a:rPr>
              <a:t>Öğretim üyesi, kadrosunun </a:t>
            </a:r>
            <a:r>
              <a:rPr lang="tr-TR" dirty="0" smtClean="0">
                <a:latin typeface="Times New Roman" pitchFamily="18" charset="0"/>
                <a:cs typeface="Times New Roman" pitchFamily="18" charset="0"/>
              </a:rPr>
              <a:t>bulunduğu yükseköğretim </a:t>
            </a:r>
            <a:r>
              <a:rPr lang="tr-TR" dirty="0">
                <a:latin typeface="Times New Roman" pitchFamily="18" charset="0"/>
                <a:cs typeface="Times New Roman" pitchFamily="18" charset="0"/>
              </a:rPr>
              <a:t>birimi ile sınırlı olmaksızın ve ihtiyaç bulunması halinde görevli </a:t>
            </a:r>
            <a:r>
              <a:rPr lang="tr-TR" dirty="0" smtClean="0">
                <a:latin typeface="Times New Roman" pitchFamily="18" charset="0"/>
                <a:cs typeface="Times New Roman" pitchFamily="18" charset="0"/>
              </a:rPr>
              <a:t>olduğu yükseköğretim </a:t>
            </a:r>
            <a:r>
              <a:rPr lang="tr-TR" dirty="0">
                <a:latin typeface="Times New Roman" pitchFamily="18" charset="0"/>
                <a:cs typeface="Times New Roman" pitchFamily="18" charset="0"/>
              </a:rPr>
              <a:t>kurumunda haftada asgari </a:t>
            </a:r>
            <a:r>
              <a:rPr lang="tr-TR" b="1" u="sng" dirty="0">
                <a:solidFill>
                  <a:srgbClr val="FF0000"/>
                </a:solidFill>
                <a:latin typeface="Times New Roman" pitchFamily="18" charset="0"/>
                <a:cs typeface="Times New Roman" pitchFamily="18" charset="0"/>
              </a:rPr>
              <a:t>on saat </a:t>
            </a:r>
            <a:r>
              <a:rPr lang="tr-TR" dirty="0">
                <a:latin typeface="Times New Roman" pitchFamily="18" charset="0"/>
                <a:cs typeface="Times New Roman" pitchFamily="18" charset="0"/>
              </a:rPr>
              <a:t>ders vermekle yükümlüdür. Öğretim </a:t>
            </a:r>
            <a:r>
              <a:rPr lang="tr-TR" dirty="0" smtClean="0">
                <a:latin typeface="Times New Roman" pitchFamily="18" charset="0"/>
                <a:cs typeface="Times New Roman" pitchFamily="18" charset="0"/>
              </a:rPr>
              <a:t>görevlisi ise </a:t>
            </a:r>
            <a:r>
              <a:rPr lang="tr-TR" dirty="0">
                <a:latin typeface="Times New Roman" pitchFamily="18" charset="0"/>
                <a:cs typeface="Times New Roman" pitchFamily="18" charset="0"/>
              </a:rPr>
              <a:t>haftada asgari </a:t>
            </a:r>
            <a:r>
              <a:rPr lang="tr-TR" b="1" u="sng" dirty="0">
                <a:solidFill>
                  <a:srgbClr val="FF0000"/>
                </a:solidFill>
                <a:latin typeface="Times New Roman" pitchFamily="18" charset="0"/>
                <a:cs typeface="Times New Roman" pitchFamily="18" charset="0"/>
              </a:rPr>
              <a:t>on iki </a:t>
            </a:r>
            <a:r>
              <a:rPr lang="tr-TR" dirty="0">
                <a:latin typeface="Times New Roman" pitchFamily="18" charset="0"/>
                <a:cs typeface="Times New Roman" pitchFamily="18" charset="0"/>
              </a:rPr>
              <a:t>saat ders vermekle yükümlüdür. </a:t>
            </a:r>
            <a:endParaRPr lang="tr-TR" dirty="0" smtClean="0">
              <a:latin typeface="Times New Roman" pitchFamily="18" charset="0"/>
              <a:cs typeface="Times New Roman" pitchFamily="18" charset="0"/>
            </a:endParaRPr>
          </a:p>
          <a:p>
            <a:pPr algn="just">
              <a:defRPr/>
            </a:pPr>
            <a:r>
              <a:rPr lang="tr-TR" dirty="0">
                <a:latin typeface="Times New Roman" pitchFamily="18" charset="0"/>
                <a:cs typeface="Times New Roman" pitchFamily="18" charset="0"/>
              </a:rPr>
              <a:t>Öğretim elemanlarının, ders dışındaki uygulama, seminer, proje, bitirme ödevi ve tez danışmanlıklarının kaç ders saatine karşılık geldiği; kendi üniversitesi dışındaki devlet veya </a:t>
            </a:r>
            <a:r>
              <a:rPr lang="tr-TR" dirty="0" smtClean="0">
                <a:latin typeface="Times New Roman" pitchFamily="18" charset="0"/>
                <a:cs typeface="Times New Roman" pitchFamily="18" charset="0"/>
              </a:rPr>
              <a:t>vakıf üniversitelerine </a:t>
            </a:r>
            <a:r>
              <a:rPr lang="tr-TR" dirty="0">
                <a:latin typeface="Times New Roman" pitchFamily="18" charset="0"/>
                <a:cs typeface="Times New Roman" pitchFamily="18" charset="0"/>
              </a:rPr>
              <a:t>bağlı yükseköğretim kurumlarında haftada verebileceği azami ders saatleri </a:t>
            </a:r>
            <a:r>
              <a:rPr lang="tr-TR" dirty="0" smtClean="0">
                <a:latin typeface="Times New Roman" pitchFamily="18" charset="0"/>
                <a:cs typeface="Times New Roman" pitchFamily="18" charset="0"/>
              </a:rPr>
              <a:t>ve uzaktan </a:t>
            </a:r>
            <a:r>
              <a:rPr lang="tr-TR" dirty="0">
                <a:latin typeface="Times New Roman" pitchFamily="18" charset="0"/>
                <a:cs typeface="Times New Roman" pitchFamily="18" charset="0"/>
              </a:rPr>
              <a:t>öğretim programlarında verdikleri derslerin örgün öğretim programlarında verilen </a:t>
            </a:r>
            <a:r>
              <a:rPr lang="tr-TR" dirty="0" smtClean="0">
                <a:latin typeface="Times New Roman" pitchFamily="18" charset="0"/>
                <a:cs typeface="Times New Roman" pitchFamily="18" charset="0"/>
              </a:rPr>
              <a:t>kaç ders </a:t>
            </a:r>
            <a:r>
              <a:rPr lang="tr-TR" dirty="0">
                <a:latin typeface="Times New Roman" pitchFamily="18" charset="0"/>
                <a:cs typeface="Times New Roman" pitchFamily="18" charset="0"/>
              </a:rPr>
              <a:t>saatine tekabül ettiği Yükseköğretim Kurulu tarafından </a:t>
            </a:r>
            <a:r>
              <a:rPr lang="tr-TR" dirty="0" smtClean="0">
                <a:latin typeface="Times New Roman" pitchFamily="18" charset="0"/>
                <a:cs typeface="Times New Roman" pitchFamily="18" charset="0"/>
              </a:rPr>
              <a:t>belirlenir</a:t>
            </a:r>
          </a:p>
          <a:p>
            <a:pPr algn="just">
              <a:defRPr/>
            </a:pPr>
            <a:r>
              <a:rPr lang="tr-TR" dirty="0" smtClean="0">
                <a:latin typeface="Times New Roman" pitchFamily="18" charset="0"/>
                <a:cs typeface="Times New Roman" pitchFamily="18" charset="0"/>
              </a:rPr>
              <a:t>Rektör</a:t>
            </a:r>
            <a:r>
              <a:rPr lang="tr-TR" dirty="0">
                <a:latin typeface="Times New Roman" pitchFamily="18" charset="0"/>
                <a:cs typeface="Times New Roman" pitchFamily="18" charset="0"/>
              </a:rPr>
              <a:t>, rektör yardımcısı, dekan, enstitü ve yüksekokul müdürlerinin ders verme yükümlülüğü yoktur. Başhekimler, dekan yardımcıları, enstitü ve yüksekokul müdür yardımcıları ve bölüm başkanları, bu madde hükümlerine göre haftada asgari beş saat ders vermekle yükümlüdür.</a:t>
            </a:r>
          </a:p>
          <a:p>
            <a:pPr algn="just" fontAlgn="auto">
              <a:spcAft>
                <a:spcPts val="0"/>
              </a:spcAft>
              <a:defRPr/>
            </a:pP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005921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sz="2800" dirty="0">
                <a:solidFill>
                  <a:srgbClr val="C00000"/>
                </a:solidFill>
                <a:latin typeface="Times New Roman" panose="02020603050405020304" pitchFamily="18" charset="0"/>
                <a:cs typeface="Times New Roman" panose="02020603050405020304" pitchFamily="18" charset="0"/>
              </a:rPr>
              <a:t>Ders Görevleri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
        <p:nvSpPr>
          <p:cNvPr id="10" name="object 12"/>
          <p:cNvSpPr txBox="1">
            <a:spLocks noChangeArrowheads="1"/>
          </p:cNvSpPr>
          <p:nvPr/>
        </p:nvSpPr>
        <p:spPr bwMode="auto">
          <a:xfrm>
            <a:off x="6434138" y="5053013"/>
            <a:ext cx="1905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solidFill>
                  <a:srgbClr val="FFFFFF"/>
                </a:solidFill>
                <a:latin typeface="Times New Roman" panose="02020603050405020304" pitchFamily="18" charset="0"/>
                <a:cs typeface="Times New Roman" panose="02020603050405020304" pitchFamily="18" charset="0"/>
              </a:rPr>
              <a:t>G</a:t>
            </a:r>
            <a:endParaRPr lang="tr-TR" altLang="tr-TR">
              <a:latin typeface="Times New Roman" panose="02020603050405020304" pitchFamily="18" charset="0"/>
              <a:cs typeface="Times New Roman" panose="02020603050405020304" pitchFamily="18" charset="0"/>
            </a:endParaRPr>
          </a:p>
        </p:txBody>
      </p:sp>
      <p:sp>
        <p:nvSpPr>
          <p:cNvPr id="13" name="object 3"/>
          <p:cNvSpPr txBox="1"/>
          <p:nvPr/>
        </p:nvSpPr>
        <p:spPr>
          <a:xfrm>
            <a:off x="4087760" y="1430735"/>
            <a:ext cx="2895600" cy="941387"/>
          </a:xfrm>
          <a:prstGeom prst="rect">
            <a:avLst/>
          </a:prstGeom>
          <a:ln w="25400">
            <a:solidFill>
              <a:srgbClr val="C00000"/>
            </a:solidFill>
          </a:ln>
        </p:spPr>
        <p:txBody>
          <a:bodyPr lIns="0" tIns="17145" rIns="0" bIns="0">
            <a:spAutoFit/>
          </a:bodyPr>
          <a:lstStyle/>
          <a:p>
            <a:pPr marL="356870" fontAlgn="auto">
              <a:lnSpc>
                <a:spcPct val="150000"/>
              </a:lnSpc>
              <a:spcBef>
                <a:spcPts val="135"/>
              </a:spcBef>
              <a:spcAft>
                <a:spcPts val="0"/>
              </a:spcAft>
              <a:defRPr/>
            </a:pPr>
            <a:r>
              <a:rPr sz="2000" b="1" dirty="0">
                <a:solidFill>
                  <a:srgbClr val="D00107"/>
                </a:solidFill>
                <a:latin typeface="Times New Roman"/>
                <a:cs typeface="Times New Roman"/>
              </a:rPr>
              <a:t>Ha</a:t>
            </a:r>
            <a:r>
              <a:rPr sz="2000" b="1" spc="5" dirty="0">
                <a:solidFill>
                  <a:srgbClr val="D00107"/>
                </a:solidFill>
                <a:latin typeface="Times New Roman"/>
                <a:cs typeface="Times New Roman"/>
              </a:rPr>
              <a:t>f</a:t>
            </a:r>
            <a:r>
              <a:rPr sz="2000" b="1" dirty="0">
                <a:solidFill>
                  <a:srgbClr val="D00107"/>
                </a:solidFill>
                <a:latin typeface="Times New Roman"/>
                <a:cs typeface="Times New Roman"/>
              </a:rPr>
              <a:t>ta</a:t>
            </a:r>
            <a:r>
              <a:rPr sz="2000" b="1" spc="-10" dirty="0">
                <a:solidFill>
                  <a:srgbClr val="D00107"/>
                </a:solidFill>
                <a:latin typeface="Times New Roman"/>
                <a:cs typeface="Times New Roman"/>
              </a:rPr>
              <a:t>l</a:t>
            </a:r>
            <a:r>
              <a:rPr sz="2000" b="1" dirty="0">
                <a:solidFill>
                  <a:srgbClr val="D00107"/>
                </a:solidFill>
                <a:latin typeface="Times New Roman"/>
                <a:cs typeface="Times New Roman"/>
              </a:rPr>
              <a:t>ık</a:t>
            </a:r>
            <a:r>
              <a:rPr sz="2000" b="1" spc="-50" dirty="0">
                <a:solidFill>
                  <a:srgbClr val="D00107"/>
                </a:solidFill>
                <a:latin typeface="Times New Roman"/>
                <a:cs typeface="Times New Roman"/>
              </a:rPr>
              <a:t> </a:t>
            </a:r>
            <a:r>
              <a:rPr sz="2000" b="1" dirty="0">
                <a:solidFill>
                  <a:srgbClr val="D00107"/>
                </a:solidFill>
                <a:latin typeface="Times New Roman"/>
                <a:cs typeface="Times New Roman"/>
              </a:rPr>
              <a:t>ders</a:t>
            </a:r>
            <a:r>
              <a:rPr sz="2000" b="1" spc="-15" dirty="0">
                <a:solidFill>
                  <a:srgbClr val="D00107"/>
                </a:solidFill>
                <a:latin typeface="Times New Roman"/>
                <a:cs typeface="Times New Roman"/>
              </a:rPr>
              <a:t> </a:t>
            </a:r>
            <a:r>
              <a:rPr sz="2000" b="1" dirty="0">
                <a:solidFill>
                  <a:srgbClr val="D00107"/>
                </a:solidFill>
                <a:latin typeface="Times New Roman"/>
                <a:cs typeface="Times New Roman"/>
              </a:rPr>
              <a:t>yükünü</a:t>
            </a:r>
            <a:endParaRPr sz="2000" dirty="0">
              <a:latin typeface="Times New Roman"/>
              <a:cs typeface="Times New Roman"/>
            </a:endParaRPr>
          </a:p>
          <a:p>
            <a:pPr marL="445770" fontAlgn="auto">
              <a:lnSpc>
                <a:spcPct val="150000"/>
              </a:lnSpc>
              <a:spcBef>
                <a:spcPts val="0"/>
              </a:spcBef>
              <a:spcAft>
                <a:spcPts val="0"/>
              </a:spcAft>
              <a:defRPr/>
            </a:pPr>
            <a:r>
              <a:rPr sz="2000" b="1" dirty="0">
                <a:solidFill>
                  <a:srgbClr val="D00107"/>
                </a:solidFill>
                <a:latin typeface="Times New Roman"/>
                <a:cs typeface="Times New Roman"/>
              </a:rPr>
              <a:t>d</a:t>
            </a:r>
            <a:r>
              <a:rPr sz="2000" b="1" spc="5" dirty="0">
                <a:solidFill>
                  <a:srgbClr val="D00107"/>
                </a:solidFill>
                <a:latin typeface="Times New Roman"/>
                <a:cs typeface="Times New Roman"/>
              </a:rPr>
              <a:t>o</a:t>
            </a:r>
            <a:r>
              <a:rPr sz="2000" b="1" dirty="0">
                <a:solidFill>
                  <a:srgbClr val="D00107"/>
                </a:solidFill>
                <a:latin typeface="Times New Roman"/>
                <a:cs typeface="Times New Roman"/>
              </a:rPr>
              <a:t>lduramayan</a:t>
            </a:r>
            <a:r>
              <a:rPr sz="2000" b="1" spc="-10" dirty="0">
                <a:solidFill>
                  <a:srgbClr val="D00107"/>
                </a:solidFill>
                <a:latin typeface="Times New Roman"/>
                <a:cs typeface="Times New Roman"/>
              </a:rPr>
              <a:t>l</a:t>
            </a:r>
            <a:r>
              <a:rPr sz="2000" b="1" dirty="0">
                <a:solidFill>
                  <a:srgbClr val="D00107"/>
                </a:solidFill>
                <a:latin typeface="Times New Roman"/>
                <a:cs typeface="Times New Roman"/>
              </a:rPr>
              <a:t>a</a:t>
            </a:r>
            <a:r>
              <a:rPr sz="2000" b="1" spc="-5" dirty="0">
                <a:solidFill>
                  <a:srgbClr val="D00107"/>
                </a:solidFill>
                <a:latin typeface="Times New Roman"/>
                <a:cs typeface="Times New Roman"/>
              </a:rPr>
              <a:t>r</a:t>
            </a:r>
            <a:r>
              <a:rPr sz="2000" dirty="0">
                <a:solidFill>
                  <a:srgbClr val="D00107"/>
                </a:solidFill>
                <a:latin typeface="Times New Roman"/>
                <a:cs typeface="Times New Roman"/>
              </a:rPr>
              <a:t>;</a:t>
            </a:r>
            <a:endParaRPr sz="2000" dirty="0">
              <a:latin typeface="Times New Roman"/>
              <a:cs typeface="Times New Roman"/>
            </a:endParaRPr>
          </a:p>
        </p:txBody>
      </p:sp>
      <p:sp>
        <p:nvSpPr>
          <p:cNvPr id="14" name="object 7"/>
          <p:cNvSpPr>
            <a:spLocks/>
          </p:cNvSpPr>
          <p:nvPr/>
        </p:nvSpPr>
        <p:spPr bwMode="auto">
          <a:xfrm>
            <a:off x="3781527" y="2372122"/>
            <a:ext cx="920750" cy="411163"/>
          </a:xfrm>
          <a:custGeom>
            <a:avLst/>
            <a:gdLst>
              <a:gd name="T0" fmla="*/ 88574 w 920114"/>
              <a:gd name="T1" fmla="*/ 286046 h 412114"/>
              <a:gd name="T2" fmla="*/ 79540 w 920114"/>
              <a:gd name="T3" fmla="*/ 287308 h 412114"/>
              <a:gd name="T4" fmla="*/ 0 w 920114"/>
              <a:gd name="T5" fmla="*/ 391485 h 412114"/>
              <a:gd name="T6" fmla="*/ 130698 w 920114"/>
              <a:gd name="T7" fmla="*/ 408890 h 412114"/>
              <a:gd name="T8" fmla="*/ 137825 w 920114"/>
              <a:gd name="T9" fmla="*/ 403467 h 412114"/>
              <a:gd name="T10" fmla="*/ 138972 w 920114"/>
              <a:gd name="T11" fmla="*/ 395648 h 412114"/>
              <a:gd name="T12" fmla="*/ 139221 w 920114"/>
              <a:gd name="T13" fmla="*/ 393755 h 412114"/>
              <a:gd name="T14" fmla="*/ 31689 w 920114"/>
              <a:gd name="T15" fmla="*/ 393755 h 412114"/>
              <a:gd name="T16" fmla="*/ 20616 w 920114"/>
              <a:gd name="T17" fmla="*/ 367522 h 412114"/>
              <a:gd name="T18" fmla="*/ 69568 w 920114"/>
              <a:gd name="T19" fmla="*/ 347312 h 412114"/>
              <a:gd name="T20" fmla="*/ 102321 w 920114"/>
              <a:gd name="T21" fmla="*/ 304461 h 412114"/>
              <a:gd name="T22" fmla="*/ 101174 w 920114"/>
              <a:gd name="T23" fmla="*/ 295506 h 412114"/>
              <a:gd name="T24" fmla="*/ 94809 w 920114"/>
              <a:gd name="T25" fmla="*/ 290839 h 412114"/>
              <a:gd name="T26" fmla="*/ 88574 w 920114"/>
              <a:gd name="T27" fmla="*/ 286046 h 412114"/>
              <a:gd name="T28" fmla="*/ 69568 w 920114"/>
              <a:gd name="T29" fmla="*/ 347312 h 412114"/>
              <a:gd name="T30" fmla="*/ 20616 w 920114"/>
              <a:gd name="T31" fmla="*/ 367522 h 412114"/>
              <a:gd name="T32" fmla="*/ 31689 w 920114"/>
              <a:gd name="T33" fmla="*/ 393755 h 412114"/>
              <a:gd name="T34" fmla="*/ 42683 w 920114"/>
              <a:gd name="T35" fmla="*/ 389216 h 412114"/>
              <a:gd name="T36" fmla="*/ 37542 w 920114"/>
              <a:gd name="T37" fmla="*/ 389216 h 412114"/>
              <a:gd name="T38" fmla="*/ 28123 w 920114"/>
              <a:gd name="T39" fmla="*/ 366638 h 412114"/>
              <a:gd name="T40" fmla="*/ 54797 w 920114"/>
              <a:gd name="T41" fmla="*/ 366638 h 412114"/>
              <a:gd name="T42" fmla="*/ 69568 w 920114"/>
              <a:gd name="T43" fmla="*/ 347312 h 412114"/>
              <a:gd name="T44" fmla="*/ 80478 w 920114"/>
              <a:gd name="T45" fmla="*/ 373610 h 412114"/>
              <a:gd name="T46" fmla="*/ 31689 w 920114"/>
              <a:gd name="T47" fmla="*/ 393755 h 412114"/>
              <a:gd name="T48" fmla="*/ 139221 w 920114"/>
              <a:gd name="T49" fmla="*/ 393755 h 412114"/>
              <a:gd name="T50" fmla="*/ 139991 w 920114"/>
              <a:gd name="T51" fmla="*/ 387955 h 412114"/>
              <a:gd name="T52" fmla="*/ 134517 w 920114"/>
              <a:gd name="T53" fmla="*/ 380764 h 412114"/>
              <a:gd name="T54" fmla="*/ 80478 w 920114"/>
              <a:gd name="T55" fmla="*/ 373610 h 412114"/>
              <a:gd name="T56" fmla="*/ 28123 w 920114"/>
              <a:gd name="T57" fmla="*/ 366638 h 412114"/>
              <a:gd name="T58" fmla="*/ 37542 w 920114"/>
              <a:gd name="T59" fmla="*/ 389216 h 412114"/>
              <a:gd name="T60" fmla="*/ 52333 w 920114"/>
              <a:gd name="T61" fmla="*/ 369864 h 412114"/>
              <a:gd name="T62" fmla="*/ 28123 w 920114"/>
              <a:gd name="T63" fmla="*/ 366638 h 412114"/>
              <a:gd name="T64" fmla="*/ 52333 w 920114"/>
              <a:gd name="T65" fmla="*/ 369864 h 412114"/>
              <a:gd name="T66" fmla="*/ 37542 w 920114"/>
              <a:gd name="T67" fmla="*/ 389216 h 412114"/>
              <a:gd name="T68" fmla="*/ 42683 w 920114"/>
              <a:gd name="T69" fmla="*/ 389216 h 412114"/>
              <a:gd name="T70" fmla="*/ 80478 w 920114"/>
              <a:gd name="T71" fmla="*/ 373610 h 412114"/>
              <a:gd name="T72" fmla="*/ 52333 w 920114"/>
              <a:gd name="T73" fmla="*/ 369864 h 412114"/>
              <a:gd name="T74" fmla="*/ 910824 w 920114"/>
              <a:gd name="T75" fmla="*/ 0 h 412114"/>
              <a:gd name="T76" fmla="*/ 69568 w 920114"/>
              <a:gd name="T77" fmla="*/ 347312 h 412114"/>
              <a:gd name="T78" fmla="*/ 52333 w 920114"/>
              <a:gd name="T79" fmla="*/ 369864 h 412114"/>
              <a:gd name="T80" fmla="*/ 80478 w 920114"/>
              <a:gd name="T81" fmla="*/ 373610 h 412114"/>
              <a:gd name="T82" fmla="*/ 921770 w 920114"/>
              <a:gd name="T83" fmla="*/ 26233 h 412114"/>
              <a:gd name="T84" fmla="*/ 910824 w 920114"/>
              <a:gd name="T85" fmla="*/ 0 h 412114"/>
              <a:gd name="T86" fmla="*/ 54797 w 920114"/>
              <a:gd name="T87" fmla="*/ 366638 h 412114"/>
              <a:gd name="T88" fmla="*/ 28123 w 920114"/>
              <a:gd name="T89" fmla="*/ 366638 h 412114"/>
              <a:gd name="T90" fmla="*/ 52333 w 920114"/>
              <a:gd name="T91" fmla="*/ 369864 h 412114"/>
              <a:gd name="T92" fmla="*/ 54797 w 920114"/>
              <a:gd name="T93" fmla="*/ 366638 h 41211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20114"/>
              <a:gd name="T142" fmla="*/ 0 h 412114"/>
              <a:gd name="T143" fmla="*/ 920114 w 920114"/>
              <a:gd name="T144" fmla="*/ 412114 h 41211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20114" h="412114">
                <a:moveTo>
                  <a:pt x="88391" y="288036"/>
                </a:moveTo>
                <a:lnTo>
                  <a:pt x="79375" y="289306"/>
                </a:lnTo>
                <a:lnTo>
                  <a:pt x="0" y="394208"/>
                </a:lnTo>
                <a:lnTo>
                  <a:pt x="130428" y="411734"/>
                </a:lnTo>
                <a:lnTo>
                  <a:pt x="137540" y="406273"/>
                </a:lnTo>
                <a:lnTo>
                  <a:pt x="138684" y="398399"/>
                </a:lnTo>
                <a:lnTo>
                  <a:pt x="138933" y="396494"/>
                </a:lnTo>
                <a:lnTo>
                  <a:pt x="31623" y="396494"/>
                </a:lnTo>
                <a:lnTo>
                  <a:pt x="20574" y="370078"/>
                </a:lnTo>
                <a:lnTo>
                  <a:pt x="69424" y="349727"/>
                </a:lnTo>
                <a:lnTo>
                  <a:pt x="102108" y="306578"/>
                </a:lnTo>
                <a:lnTo>
                  <a:pt x="100964" y="297561"/>
                </a:lnTo>
                <a:lnTo>
                  <a:pt x="94614" y="292862"/>
                </a:lnTo>
                <a:lnTo>
                  <a:pt x="88391" y="288036"/>
                </a:lnTo>
                <a:close/>
              </a:path>
              <a:path w="920114" h="412114">
                <a:moveTo>
                  <a:pt x="69424" y="349727"/>
                </a:moveTo>
                <a:lnTo>
                  <a:pt x="20574" y="370078"/>
                </a:lnTo>
                <a:lnTo>
                  <a:pt x="31623" y="396494"/>
                </a:lnTo>
                <a:lnTo>
                  <a:pt x="42596" y="391922"/>
                </a:lnTo>
                <a:lnTo>
                  <a:pt x="37464" y="391922"/>
                </a:lnTo>
                <a:lnTo>
                  <a:pt x="28066" y="369188"/>
                </a:lnTo>
                <a:lnTo>
                  <a:pt x="54683" y="369188"/>
                </a:lnTo>
                <a:lnTo>
                  <a:pt x="69424" y="349727"/>
                </a:lnTo>
                <a:close/>
              </a:path>
              <a:path w="920114" h="412114">
                <a:moveTo>
                  <a:pt x="80310" y="376208"/>
                </a:moveTo>
                <a:lnTo>
                  <a:pt x="31623" y="396494"/>
                </a:lnTo>
                <a:lnTo>
                  <a:pt x="138933" y="396494"/>
                </a:lnTo>
                <a:lnTo>
                  <a:pt x="139700" y="390652"/>
                </a:lnTo>
                <a:lnTo>
                  <a:pt x="134238" y="383413"/>
                </a:lnTo>
                <a:lnTo>
                  <a:pt x="80310" y="376208"/>
                </a:lnTo>
                <a:close/>
              </a:path>
              <a:path w="920114" h="412114">
                <a:moveTo>
                  <a:pt x="28066" y="369188"/>
                </a:moveTo>
                <a:lnTo>
                  <a:pt x="37464" y="391922"/>
                </a:lnTo>
                <a:lnTo>
                  <a:pt x="52225" y="372435"/>
                </a:lnTo>
                <a:lnTo>
                  <a:pt x="28066" y="369188"/>
                </a:lnTo>
                <a:close/>
              </a:path>
              <a:path w="920114" h="412114">
                <a:moveTo>
                  <a:pt x="52225" y="372435"/>
                </a:moveTo>
                <a:lnTo>
                  <a:pt x="37464" y="391922"/>
                </a:lnTo>
                <a:lnTo>
                  <a:pt x="42596" y="391922"/>
                </a:lnTo>
                <a:lnTo>
                  <a:pt x="80310" y="376208"/>
                </a:lnTo>
                <a:lnTo>
                  <a:pt x="52225" y="372435"/>
                </a:lnTo>
                <a:close/>
              </a:path>
              <a:path w="920114" h="412114">
                <a:moveTo>
                  <a:pt x="908938" y="0"/>
                </a:moveTo>
                <a:lnTo>
                  <a:pt x="69424" y="349727"/>
                </a:lnTo>
                <a:lnTo>
                  <a:pt x="52225" y="372435"/>
                </a:lnTo>
                <a:lnTo>
                  <a:pt x="80310" y="376208"/>
                </a:lnTo>
                <a:lnTo>
                  <a:pt x="919861" y="26416"/>
                </a:lnTo>
                <a:lnTo>
                  <a:pt x="908938" y="0"/>
                </a:lnTo>
                <a:close/>
              </a:path>
              <a:path w="920114" h="412114">
                <a:moveTo>
                  <a:pt x="54683" y="369188"/>
                </a:moveTo>
                <a:lnTo>
                  <a:pt x="28066" y="369188"/>
                </a:lnTo>
                <a:lnTo>
                  <a:pt x="52225" y="372435"/>
                </a:lnTo>
                <a:lnTo>
                  <a:pt x="54683" y="369188"/>
                </a:lnTo>
                <a:close/>
              </a:path>
            </a:pathLst>
          </a:custGeom>
          <a:solidFill>
            <a:srgbClr val="D0010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15" name="object 8"/>
          <p:cNvSpPr>
            <a:spLocks/>
          </p:cNvSpPr>
          <p:nvPr/>
        </p:nvSpPr>
        <p:spPr bwMode="auto">
          <a:xfrm>
            <a:off x="6371969" y="2360216"/>
            <a:ext cx="714274" cy="423069"/>
          </a:xfrm>
          <a:custGeom>
            <a:avLst/>
            <a:gdLst>
              <a:gd name="T0" fmla="*/ 689283 w 768350"/>
              <a:gd name="T1" fmla="*/ 372053 h 402589"/>
              <a:gd name="T2" fmla="*/ 635253 w 768350"/>
              <a:gd name="T3" fmla="*/ 375534 h 402589"/>
              <a:gd name="T4" fmla="*/ 629285 w 768350"/>
              <a:gd name="T5" fmla="*/ 382424 h 402589"/>
              <a:gd name="T6" fmla="*/ 630301 w 768350"/>
              <a:gd name="T7" fmla="*/ 398247 h 402589"/>
              <a:gd name="T8" fmla="*/ 637032 w 768350"/>
              <a:gd name="T9" fmla="*/ 404247 h 402589"/>
              <a:gd name="T10" fmla="*/ 766390 w 768350"/>
              <a:gd name="T11" fmla="*/ 395822 h 402589"/>
              <a:gd name="T12" fmla="*/ 736600 w 768350"/>
              <a:gd name="T13" fmla="*/ 395822 h 402589"/>
              <a:gd name="T14" fmla="*/ 689283 w 768350"/>
              <a:gd name="T15" fmla="*/ 372053 h 402589"/>
              <a:gd name="T16" fmla="*/ 717705 w 768350"/>
              <a:gd name="T17" fmla="*/ 370222 h 402589"/>
              <a:gd name="T18" fmla="*/ 689283 w 768350"/>
              <a:gd name="T19" fmla="*/ 372053 h 402589"/>
              <a:gd name="T20" fmla="*/ 736600 w 768350"/>
              <a:gd name="T21" fmla="*/ 395822 h 402589"/>
              <a:gd name="T22" fmla="*/ 739088 w 768350"/>
              <a:gd name="T23" fmla="*/ 390847 h 402589"/>
              <a:gd name="T24" fmla="*/ 731138 w 768350"/>
              <a:gd name="T25" fmla="*/ 390847 h 402589"/>
              <a:gd name="T26" fmla="*/ 717705 w 768350"/>
              <a:gd name="T27" fmla="*/ 370222 h 402589"/>
              <a:gd name="T28" fmla="*/ 687577 w 768350"/>
              <a:gd name="T29" fmla="*/ 283151 h 402589"/>
              <a:gd name="T30" fmla="*/ 674370 w 768350"/>
              <a:gd name="T31" fmla="*/ 291828 h 402589"/>
              <a:gd name="T32" fmla="*/ 672464 w 768350"/>
              <a:gd name="T33" fmla="*/ 300759 h 402589"/>
              <a:gd name="T34" fmla="*/ 702230 w 768350"/>
              <a:gd name="T35" fmla="*/ 346461 h 402589"/>
              <a:gd name="T36" fmla="*/ 749426 w 768350"/>
              <a:gd name="T37" fmla="*/ 370175 h 402589"/>
              <a:gd name="T38" fmla="*/ 736600 w 768350"/>
              <a:gd name="T39" fmla="*/ 395822 h 402589"/>
              <a:gd name="T40" fmla="*/ 766390 w 768350"/>
              <a:gd name="T41" fmla="*/ 395822 h 402589"/>
              <a:gd name="T42" fmla="*/ 768350 w 768350"/>
              <a:gd name="T43" fmla="*/ 395695 h 402589"/>
              <a:gd name="T44" fmla="*/ 696340 w 768350"/>
              <a:gd name="T45" fmla="*/ 285064 h 402589"/>
              <a:gd name="T46" fmla="*/ 687577 w 768350"/>
              <a:gd name="T47" fmla="*/ 283151 h 402589"/>
              <a:gd name="T48" fmla="*/ 742188 w 768350"/>
              <a:gd name="T49" fmla="*/ 368644 h 402589"/>
              <a:gd name="T50" fmla="*/ 717705 w 768350"/>
              <a:gd name="T51" fmla="*/ 370222 h 402589"/>
              <a:gd name="T52" fmla="*/ 731138 w 768350"/>
              <a:gd name="T53" fmla="*/ 390847 h 402589"/>
              <a:gd name="T54" fmla="*/ 742188 w 768350"/>
              <a:gd name="T55" fmla="*/ 368644 h 402589"/>
              <a:gd name="T56" fmla="*/ 746379 w 768350"/>
              <a:gd name="T57" fmla="*/ 368644 h 402589"/>
              <a:gd name="T58" fmla="*/ 742188 w 768350"/>
              <a:gd name="T59" fmla="*/ 368644 h 402589"/>
              <a:gd name="T60" fmla="*/ 731138 w 768350"/>
              <a:gd name="T61" fmla="*/ 390847 h 402589"/>
              <a:gd name="T62" fmla="*/ 739088 w 768350"/>
              <a:gd name="T63" fmla="*/ 390847 h 402589"/>
              <a:gd name="T64" fmla="*/ 749426 w 768350"/>
              <a:gd name="T65" fmla="*/ 370175 h 402589"/>
              <a:gd name="T66" fmla="*/ 746379 w 768350"/>
              <a:gd name="T67" fmla="*/ 368644 h 402589"/>
              <a:gd name="T68" fmla="*/ 12700 w 768350"/>
              <a:gd name="T69" fmla="*/ 0 h 402589"/>
              <a:gd name="T70" fmla="*/ 0 w 768350"/>
              <a:gd name="T71" fmla="*/ 25776 h 402589"/>
              <a:gd name="T72" fmla="*/ 689283 w 768350"/>
              <a:gd name="T73" fmla="*/ 372053 h 402589"/>
              <a:gd name="T74" fmla="*/ 717705 w 768350"/>
              <a:gd name="T75" fmla="*/ 370222 h 402589"/>
              <a:gd name="T76" fmla="*/ 702230 w 768350"/>
              <a:gd name="T77" fmla="*/ 346461 h 402589"/>
              <a:gd name="T78" fmla="*/ 12700 w 768350"/>
              <a:gd name="T79" fmla="*/ 0 h 402589"/>
              <a:gd name="T80" fmla="*/ 702230 w 768350"/>
              <a:gd name="T81" fmla="*/ 346461 h 402589"/>
              <a:gd name="T82" fmla="*/ 717705 w 768350"/>
              <a:gd name="T83" fmla="*/ 370222 h 402589"/>
              <a:gd name="T84" fmla="*/ 742188 w 768350"/>
              <a:gd name="T85" fmla="*/ 368644 h 402589"/>
              <a:gd name="T86" fmla="*/ 746379 w 768350"/>
              <a:gd name="T87" fmla="*/ 368644 h 402589"/>
              <a:gd name="T88" fmla="*/ 702230 w 768350"/>
              <a:gd name="T89" fmla="*/ 346461 h 40258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68350"/>
              <a:gd name="T136" fmla="*/ 0 h 402589"/>
              <a:gd name="T137" fmla="*/ 768350 w 768350"/>
              <a:gd name="T138" fmla="*/ 402589 h 40258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68350" h="402589">
                <a:moveTo>
                  <a:pt x="689283" y="370295"/>
                </a:moveTo>
                <a:lnTo>
                  <a:pt x="635253" y="373761"/>
                </a:lnTo>
                <a:lnTo>
                  <a:pt x="629285" y="380618"/>
                </a:lnTo>
                <a:lnTo>
                  <a:pt x="630301" y="396366"/>
                </a:lnTo>
                <a:lnTo>
                  <a:pt x="637032" y="402336"/>
                </a:lnTo>
                <a:lnTo>
                  <a:pt x="766390" y="393953"/>
                </a:lnTo>
                <a:lnTo>
                  <a:pt x="736600" y="393953"/>
                </a:lnTo>
                <a:lnTo>
                  <a:pt x="689283" y="370295"/>
                </a:lnTo>
                <a:close/>
              </a:path>
              <a:path w="768350" h="402589">
                <a:moveTo>
                  <a:pt x="717705" y="368473"/>
                </a:moveTo>
                <a:lnTo>
                  <a:pt x="689283" y="370295"/>
                </a:lnTo>
                <a:lnTo>
                  <a:pt x="736600" y="393953"/>
                </a:lnTo>
                <a:lnTo>
                  <a:pt x="739088" y="389000"/>
                </a:lnTo>
                <a:lnTo>
                  <a:pt x="731138" y="389000"/>
                </a:lnTo>
                <a:lnTo>
                  <a:pt x="717705" y="368473"/>
                </a:lnTo>
                <a:close/>
              </a:path>
              <a:path w="768350" h="402589">
                <a:moveTo>
                  <a:pt x="687577" y="281813"/>
                </a:moveTo>
                <a:lnTo>
                  <a:pt x="674370" y="290449"/>
                </a:lnTo>
                <a:lnTo>
                  <a:pt x="672464" y="299338"/>
                </a:lnTo>
                <a:lnTo>
                  <a:pt x="702230" y="344824"/>
                </a:lnTo>
                <a:lnTo>
                  <a:pt x="749426" y="368426"/>
                </a:lnTo>
                <a:lnTo>
                  <a:pt x="736600" y="393953"/>
                </a:lnTo>
                <a:lnTo>
                  <a:pt x="766390" y="393953"/>
                </a:lnTo>
                <a:lnTo>
                  <a:pt x="768350" y="393826"/>
                </a:lnTo>
                <a:lnTo>
                  <a:pt x="696340" y="283717"/>
                </a:lnTo>
                <a:lnTo>
                  <a:pt x="687577" y="281813"/>
                </a:lnTo>
                <a:close/>
              </a:path>
              <a:path w="768350" h="402589">
                <a:moveTo>
                  <a:pt x="742188" y="366902"/>
                </a:moveTo>
                <a:lnTo>
                  <a:pt x="717705" y="368473"/>
                </a:lnTo>
                <a:lnTo>
                  <a:pt x="731138" y="389000"/>
                </a:lnTo>
                <a:lnTo>
                  <a:pt x="742188" y="366902"/>
                </a:lnTo>
                <a:close/>
              </a:path>
              <a:path w="768350" h="402589">
                <a:moveTo>
                  <a:pt x="746379" y="366902"/>
                </a:moveTo>
                <a:lnTo>
                  <a:pt x="742188" y="366902"/>
                </a:lnTo>
                <a:lnTo>
                  <a:pt x="731138" y="389000"/>
                </a:lnTo>
                <a:lnTo>
                  <a:pt x="739088" y="389000"/>
                </a:lnTo>
                <a:lnTo>
                  <a:pt x="749426" y="368426"/>
                </a:lnTo>
                <a:lnTo>
                  <a:pt x="746379" y="366902"/>
                </a:lnTo>
                <a:close/>
              </a:path>
              <a:path w="768350" h="402589">
                <a:moveTo>
                  <a:pt x="12700" y="0"/>
                </a:moveTo>
                <a:lnTo>
                  <a:pt x="0" y="25653"/>
                </a:lnTo>
                <a:lnTo>
                  <a:pt x="689283" y="370295"/>
                </a:lnTo>
                <a:lnTo>
                  <a:pt x="717705" y="368473"/>
                </a:lnTo>
                <a:lnTo>
                  <a:pt x="702230" y="344824"/>
                </a:lnTo>
                <a:lnTo>
                  <a:pt x="12700" y="0"/>
                </a:lnTo>
                <a:close/>
              </a:path>
              <a:path w="768350" h="402589">
                <a:moveTo>
                  <a:pt x="702230" y="344824"/>
                </a:moveTo>
                <a:lnTo>
                  <a:pt x="717705" y="368473"/>
                </a:lnTo>
                <a:lnTo>
                  <a:pt x="742188" y="366902"/>
                </a:lnTo>
                <a:lnTo>
                  <a:pt x="746379" y="366902"/>
                </a:lnTo>
                <a:lnTo>
                  <a:pt x="702230" y="344824"/>
                </a:lnTo>
                <a:close/>
              </a:path>
            </a:pathLst>
          </a:custGeom>
          <a:solidFill>
            <a:srgbClr val="D0010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17" name="object 4"/>
          <p:cNvSpPr txBox="1"/>
          <p:nvPr/>
        </p:nvSpPr>
        <p:spPr>
          <a:xfrm>
            <a:off x="1259632" y="2806206"/>
            <a:ext cx="3352800" cy="1028700"/>
          </a:xfrm>
          <a:prstGeom prst="rect">
            <a:avLst/>
          </a:prstGeom>
          <a:ln w="28575"/>
        </p:spPr>
        <p:style>
          <a:lnRef idx="2">
            <a:schemeClr val="accent2"/>
          </a:lnRef>
          <a:fillRef idx="1">
            <a:schemeClr val="lt1"/>
          </a:fillRef>
          <a:effectRef idx="0">
            <a:schemeClr val="accent2"/>
          </a:effectRef>
          <a:fontRef idx="minor">
            <a:schemeClr val="dk1"/>
          </a:fontRef>
        </p:style>
        <p:txBody>
          <a:bodyPr lIns="0" tIns="105410" rIns="0" bIns="0">
            <a:spAutoFit/>
          </a:bodyPr>
          <a:lstStyle/>
          <a:p>
            <a:pPr marL="537845" fontAlgn="auto">
              <a:lnSpc>
                <a:spcPct val="150000"/>
              </a:lnSpc>
              <a:spcBef>
                <a:spcPts val="830"/>
              </a:spcBef>
              <a:spcAft>
                <a:spcPts val="0"/>
              </a:spcAft>
              <a:defRPr/>
            </a:pPr>
            <a:r>
              <a:rPr sz="2000" dirty="0">
                <a:latin typeface="Times New Roman"/>
                <a:cs typeface="Times New Roman"/>
              </a:rPr>
              <a:t>Ke</a:t>
            </a:r>
            <a:r>
              <a:rPr sz="2000" spc="5" dirty="0">
                <a:latin typeface="Times New Roman"/>
                <a:cs typeface="Times New Roman"/>
              </a:rPr>
              <a:t>n</a:t>
            </a:r>
            <a:r>
              <a:rPr sz="2000" dirty="0">
                <a:latin typeface="Times New Roman"/>
                <a:cs typeface="Times New Roman"/>
              </a:rPr>
              <a:t>di</a:t>
            </a:r>
            <a:r>
              <a:rPr sz="2000" spc="-20" dirty="0">
                <a:latin typeface="Times New Roman"/>
                <a:cs typeface="Times New Roman"/>
              </a:rPr>
              <a:t> </a:t>
            </a:r>
            <a:r>
              <a:rPr sz="2000" dirty="0">
                <a:latin typeface="Times New Roman"/>
                <a:cs typeface="Times New Roman"/>
              </a:rPr>
              <a:t>ü</a:t>
            </a:r>
            <a:r>
              <a:rPr sz="2000" spc="10" dirty="0">
                <a:latin typeface="Times New Roman"/>
                <a:cs typeface="Times New Roman"/>
              </a:rPr>
              <a:t>n</a:t>
            </a:r>
            <a:r>
              <a:rPr sz="2000" dirty="0">
                <a:latin typeface="Times New Roman"/>
                <a:cs typeface="Times New Roman"/>
              </a:rPr>
              <a:t>ivers</a:t>
            </a:r>
            <a:r>
              <a:rPr sz="2000" spc="-15" dirty="0">
                <a:latin typeface="Times New Roman"/>
                <a:cs typeface="Times New Roman"/>
              </a:rPr>
              <a:t>i</a:t>
            </a:r>
            <a:r>
              <a:rPr sz="2000" dirty="0">
                <a:latin typeface="Times New Roman"/>
                <a:cs typeface="Times New Roman"/>
              </a:rPr>
              <a:t>t</a:t>
            </a:r>
            <a:r>
              <a:rPr sz="2000" spc="-10" dirty="0">
                <a:latin typeface="Times New Roman"/>
                <a:cs typeface="Times New Roman"/>
              </a:rPr>
              <a:t>e</a:t>
            </a:r>
            <a:r>
              <a:rPr sz="2000" dirty="0">
                <a:latin typeface="Times New Roman"/>
                <a:cs typeface="Times New Roman"/>
              </a:rPr>
              <a:t>l</a:t>
            </a:r>
            <a:r>
              <a:rPr sz="2000" spc="-10" dirty="0">
                <a:latin typeface="Times New Roman"/>
                <a:cs typeface="Times New Roman"/>
              </a:rPr>
              <a:t>er</a:t>
            </a:r>
            <a:r>
              <a:rPr sz="2000" dirty="0">
                <a:latin typeface="Times New Roman"/>
                <a:cs typeface="Times New Roman"/>
              </a:rPr>
              <a:t>i</a:t>
            </a:r>
            <a:r>
              <a:rPr sz="2000" spc="-15" dirty="0">
                <a:latin typeface="Times New Roman"/>
                <a:cs typeface="Times New Roman"/>
              </a:rPr>
              <a:t>n</a:t>
            </a:r>
            <a:r>
              <a:rPr sz="2000" dirty="0">
                <a:latin typeface="Times New Roman"/>
                <a:cs typeface="Times New Roman"/>
              </a:rPr>
              <a:t>in</a:t>
            </a:r>
          </a:p>
          <a:p>
            <a:pPr marL="586740" fontAlgn="auto">
              <a:lnSpc>
                <a:spcPct val="150000"/>
              </a:lnSpc>
              <a:spcBef>
                <a:spcPts val="0"/>
              </a:spcBef>
              <a:spcAft>
                <a:spcPts val="0"/>
              </a:spcAft>
              <a:defRPr/>
            </a:pPr>
            <a:r>
              <a:rPr sz="2000" b="1" dirty="0">
                <a:latin typeface="Times New Roman"/>
                <a:cs typeface="Times New Roman"/>
              </a:rPr>
              <a:t>diğer</a:t>
            </a:r>
            <a:r>
              <a:rPr sz="2000" b="1" spc="-60" dirty="0">
                <a:latin typeface="Times New Roman"/>
                <a:cs typeface="Times New Roman"/>
              </a:rPr>
              <a:t> </a:t>
            </a:r>
            <a:r>
              <a:rPr sz="2000" b="1" dirty="0">
                <a:latin typeface="Times New Roman"/>
                <a:cs typeface="Times New Roman"/>
              </a:rPr>
              <a:t>bir</a:t>
            </a:r>
            <a:r>
              <a:rPr sz="2000" b="1" spc="-10" dirty="0">
                <a:latin typeface="Times New Roman"/>
                <a:cs typeface="Times New Roman"/>
              </a:rPr>
              <a:t>i</a:t>
            </a:r>
            <a:r>
              <a:rPr sz="2000" b="1" dirty="0">
                <a:latin typeface="Times New Roman"/>
                <a:cs typeface="Times New Roman"/>
              </a:rPr>
              <a:t>m</a:t>
            </a:r>
            <a:r>
              <a:rPr sz="2000" b="1" spc="-10" dirty="0">
                <a:latin typeface="Times New Roman"/>
                <a:cs typeface="Times New Roman"/>
              </a:rPr>
              <a:t>l</a:t>
            </a:r>
            <a:r>
              <a:rPr sz="2000" b="1" dirty="0">
                <a:latin typeface="Times New Roman"/>
                <a:cs typeface="Times New Roman"/>
              </a:rPr>
              <a:t>er</a:t>
            </a:r>
            <a:r>
              <a:rPr sz="2000" b="1" spc="-10" dirty="0">
                <a:latin typeface="Times New Roman"/>
                <a:cs typeface="Times New Roman"/>
              </a:rPr>
              <a:t>i</a:t>
            </a:r>
            <a:r>
              <a:rPr sz="2000" b="1" dirty="0">
                <a:latin typeface="Times New Roman"/>
                <a:cs typeface="Times New Roman"/>
              </a:rPr>
              <a:t>nde</a:t>
            </a:r>
            <a:endParaRPr sz="2000" dirty="0">
              <a:latin typeface="Times New Roman"/>
              <a:cs typeface="Times New Roman"/>
            </a:endParaRPr>
          </a:p>
        </p:txBody>
      </p:sp>
      <p:sp>
        <p:nvSpPr>
          <p:cNvPr id="18" name="object 5"/>
          <p:cNvSpPr txBox="1"/>
          <p:nvPr/>
        </p:nvSpPr>
        <p:spPr>
          <a:xfrm>
            <a:off x="6096000" y="2825814"/>
            <a:ext cx="3505200" cy="1025525"/>
          </a:xfrm>
          <a:prstGeom prst="rect">
            <a:avLst/>
          </a:prstGeom>
          <a:ln w="28575"/>
        </p:spPr>
        <p:style>
          <a:lnRef idx="2">
            <a:schemeClr val="accent2"/>
          </a:lnRef>
          <a:fillRef idx="1">
            <a:schemeClr val="lt1"/>
          </a:fillRef>
          <a:effectRef idx="0">
            <a:schemeClr val="accent2"/>
          </a:effectRef>
          <a:fontRef idx="minor">
            <a:schemeClr val="dk1"/>
          </a:fontRef>
        </p:style>
        <p:txBody>
          <a:bodyPr lIns="0" tIns="100965" rIns="0" bIns="0">
            <a:spAutoFit/>
          </a:bodyPr>
          <a:lstStyle/>
          <a:p>
            <a:pPr marL="736600" fontAlgn="auto">
              <a:lnSpc>
                <a:spcPct val="150000"/>
              </a:lnSpc>
              <a:spcBef>
                <a:spcPts val="795"/>
              </a:spcBef>
              <a:spcAft>
                <a:spcPts val="0"/>
              </a:spcAft>
              <a:defRPr/>
            </a:pPr>
            <a:r>
              <a:rPr sz="2000" spc="-175" dirty="0">
                <a:latin typeface="Times New Roman"/>
                <a:cs typeface="Times New Roman"/>
              </a:rPr>
              <a:t>A</a:t>
            </a:r>
            <a:r>
              <a:rPr sz="2000" dirty="0">
                <a:latin typeface="Times New Roman"/>
                <a:cs typeface="Times New Roman"/>
              </a:rPr>
              <a:t>ynı</a:t>
            </a:r>
            <a:r>
              <a:rPr sz="2000" spc="-15" dirty="0">
                <a:latin typeface="Times New Roman"/>
                <a:cs typeface="Times New Roman"/>
              </a:rPr>
              <a:t> </a:t>
            </a:r>
            <a:r>
              <a:rPr sz="2000" dirty="0">
                <a:latin typeface="Times New Roman"/>
                <a:cs typeface="Times New Roman"/>
              </a:rPr>
              <a:t>şehir</a:t>
            </a:r>
            <a:r>
              <a:rPr sz="2000" spc="5" dirty="0">
                <a:latin typeface="Times New Roman"/>
                <a:cs typeface="Times New Roman"/>
              </a:rPr>
              <a:t>d</a:t>
            </a:r>
            <a:r>
              <a:rPr sz="2000" dirty="0">
                <a:latin typeface="Times New Roman"/>
                <a:cs typeface="Times New Roman"/>
              </a:rPr>
              <a:t>e</a:t>
            </a:r>
            <a:r>
              <a:rPr sz="2000" spc="-10" dirty="0">
                <a:latin typeface="Times New Roman"/>
                <a:cs typeface="Times New Roman"/>
              </a:rPr>
              <a:t>k</a:t>
            </a:r>
            <a:r>
              <a:rPr sz="2000" dirty="0">
                <a:latin typeface="Times New Roman"/>
                <a:cs typeface="Times New Roman"/>
              </a:rPr>
              <a:t>i</a:t>
            </a:r>
            <a:r>
              <a:rPr sz="2000" spc="-35" dirty="0">
                <a:latin typeface="Times New Roman"/>
                <a:cs typeface="Times New Roman"/>
              </a:rPr>
              <a:t> </a:t>
            </a:r>
            <a:r>
              <a:rPr sz="2000" b="1" dirty="0">
                <a:latin typeface="Times New Roman"/>
                <a:cs typeface="Times New Roman"/>
              </a:rPr>
              <a:t>b</a:t>
            </a:r>
            <a:r>
              <a:rPr sz="2000" b="1" spc="5" dirty="0">
                <a:latin typeface="Times New Roman"/>
                <a:cs typeface="Times New Roman"/>
              </a:rPr>
              <a:t>a</a:t>
            </a:r>
            <a:r>
              <a:rPr sz="2000" b="1" dirty="0">
                <a:latin typeface="Times New Roman"/>
                <a:cs typeface="Times New Roman"/>
              </a:rPr>
              <a:t>şka</a:t>
            </a:r>
            <a:endParaRPr sz="2000" dirty="0">
              <a:latin typeface="Times New Roman"/>
              <a:cs typeface="Times New Roman"/>
            </a:endParaRPr>
          </a:p>
          <a:p>
            <a:pPr marL="270510" fontAlgn="auto">
              <a:lnSpc>
                <a:spcPct val="150000"/>
              </a:lnSpc>
              <a:spcBef>
                <a:spcPts val="0"/>
              </a:spcBef>
              <a:spcAft>
                <a:spcPts val="0"/>
              </a:spcAft>
              <a:defRPr/>
            </a:pPr>
            <a:r>
              <a:rPr sz="2000" dirty="0">
                <a:latin typeface="Times New Roman"/>
                <a:cs typeface="Times New Roman"/>
              </a:rPr>
              <a:t>yüksek</a:t>
            </a:r>
            <a:r>
              <a:rPr sz="2000" spc="5" dirty="0">
                <a:latin typeface="Times New Roman"/>
                <a:cs typeface="Times New Roman"/>
              </a:rPr>
              <a:t>ö</a:t>
            </a:r>
            <a:r>
              <a:rPr sz="2000" dirty="0">
                <a:latin typeface="Times New Roman"/>
                <a:cs typeface="Times New Roman"/>
              </a:rPr>
              <a:t>ğre</a:t>
            </a:r>
            <a:r>
              <a:rPr sz="2000" spc="-10" dirty="0">
                <a:latin typeface="Times New Roman"/>
                <a:cs typeface="Times New Roman"/>
              </a:rPr>
              <a:t>t</a:t>
            </a:r>
            <a:r>
              <a:rPr sz="2000" spc="-20" dirty="0">
                <a:latin typeface="Times New Roman"/>
                <a:cs typeface="Times New Roman"/>
              </a:rPr>
              <a:t>i</a:t>
            </a:r>
            <a:r>
              <a:rPr sz="2000" dirty="0">
                <a:latin typeface="Times New Roman"/>
                <a:cs typeface="Times New Roman"/>
              </a:rPr>
              <a:t>m</a:t>
            </a:r>
            <a:r>
              <a:rPr sz="2000" spc="-45" dirty="0">
                <a:latin typeface="Times New Roman"/>
                <a:cs typeface="Times New Roman"/>
              </a:rPr>
              <a:t> </a:t>
            </a:r>
            <a:r>
              <a:rPr sz="2000" dirty="0">
                <a:latin typeface="Times New Roman"/>
                <a:cs typeface="Times New Roman"/>
              </a:rPr>
              <a:t>k</a:t>
            </a:r>
            <a:r>
              <a:rPr sz="2000" spc="10" dirty="0">
                <a:latin typeface="Times New Roman"/>
                <a:cs typeface="Times New Roman"/>
              </a:rPr>
              <a:t>u</a:t>
            </a:r>
            <a:r>
              <a:rPr sz="2000" dirty="0">
                <a:latin typeface="Times New Roman"/>
                <a:cs typeface="Times New Roman"/>
              </a:rPr>
              <a:t>r</a:t>
            </a:r>
            <a:r>
              <a:rPr sz="2000" spc="5" dirty="0">
                <a:latin typeface="Times New Roman"/>
                <a:cs typeface="Times New Roman"/>
              </a:rPr>
              <a:t>u</a:t>
            </a:r>
            <a:r>
              <a:rPr sz="2000" spc="-25" dirty="0">
                <a:latin typeface="Times New Roman"/>
                <a:cs typeface="Times New Roman"/>
              </a:rPr>
              <a:t>m</a:t>
            </a:r>
            <a:r>
              <a:rPr sz="2000" dirty="0">
                <a:latin typeface="Times New Roman"/>
                <a:cs typeface="Times New Roman"/>
              </a:rPr>
              <a:t>l</a:t>
            </a:r>
            <a:r>
              <a:rPr sz="2000" spc="-10" dirty="0">
                <a:latin typeface="Times New Roman"/>
                <a:cs typeface="Times New Roman"/>
              </a:rPr>
              <a:t>a</a:t>
            </a:r>
            <a:r>
              <a:rPr sz="2000" dirty="0">
                <a:latin typeface="Times New Roman"/>
                <a:cs typeface="Times New Roman"/>
              </a:rPr>
              <a:t>rında</a:t>
            </a:r>
          </a:p>
        </p:txBody>
      </p:sp>
      <p:sp>
        <p:nvSpPr>
          <p:cNvPr id="19" name="object 18"/>
          <p:cNvSpPr>
            <a:spLocks/>
          </p:cNvSpPr>
          <p:nvPr/>
        </p:nvSpPr>
        <p:spPr bwMode="auto">
          <a:xfrm>
            <a:off x="4954166" y="3851339"/>
            <a:ext cx="800100" cy="592343"/>
          </a:xfrm>
          <a:custGeom>
            <a:avLst/>
            <a:gdLst>
              <a:gd name="T0" fmla="*/ 800100 w 800100"/>
              <a:gd name="T1" fmla="*/ 152400 h 304800"/>
              <a:gd name="T2" fmla="*/ 0 w 800100"/>
              <a:gd name="T3" fmla="*/ 152400 h 304800"/>
              <a:gd name="T4" fmla="*/ 400050 w 800100"/>
              <a:gd name="T5" fmla="*/ 304800 h 304800"/>
              <a:gd name="T6" fmla="*/ 800100 w 800100"/>
              <a:gd name="T7" fmla="*/ 152400 h 304800"/>
              <a:gd name="T8" fmla="*/ 600075 w 800100"/>
              <a:gd name="T9" fmla="*/ 0 h 304800"/>
              <a:gd name="T10" fmla="*/ 200025 w 800100"/>
              <a:gd name="T11" fmla="*/ 0 h 304800"/>
              <a:gd name="T12" fmla="*/ 200025 w 800100"/>
              <a:gd name="T13" fmla="*/ 152400 h 304800"/>
              <a:gd name="T14" fmla="*/ 600075 w 800100"/>
              <a:gd name="T15" fmla="*/ 152400 h 304800"/>
              <a:gd name="T16" fmla="*/ 600075 w 800100"/>
              <a:gd name="T17" fmla="*/ 0 h 3048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0100"/>
              <a:gd name="T28" fmla="*/ 0 h 304800"/>
              <a:gd name="T29" fmla="*/ 800100 w 800100"/>
              <a:gd name="T30" fmla="*/ 304800 h 3048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0100" h="304800">
                <a:moveTo>
                  <a:pt x="800100" y="152400"/>
                </a:moveTo>
                <a:lnTo>
                  <a:pt x="0" y="152400"/>
                </a:lnTo>
                <a:lnTo>
                  <a:pt x="400050" y="304800"/>
                </a:lnTo>
                <a:lnTo>
                  <a:pt x="800100" y="152400"/>
                </a:lnTo>
                <a:close/>
              </a:path>
              <a:path w="800100" h="304800">
                <a:moveTo>
                  <a:pt x="600075" y="0"/>
                </a:moveTo>
                <a:lnTo>
                  <a:pt x="200025" y="0"/>
                </a:lnTo>
                <a:lnTo>
                  <a:pt x="200025" y="152400"/>
                </a:lnTo>
                <a:lnTo>
                  <a:pt x="600075" y="152400"/>
                </a:lnTo>
                <a:lnTo>
                  <a:pt x="600075" y="0"/>
                </a:lnTo>
                <a:close/>
              </a:path>
            </a:pathLst>
          </a:custGeom>
          <a:solidFill>
            <a:srgbClr val="D0010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tr-TR"/>
          </a:p>
        </p:txBody>
      </p:sp>
      <p:sp>
        <p:nvSpPr>
          <p:cNvPr id="20" name="object 6"/>
          <p:cNvSpPr txBox="1"/>
          <p:nvPr/>
        </p:nvSpPr>
        <p:spPr>
          <a:xfrm>
            <a:off x="2459778" y="4435360"/>
            <a:ext cx="6151563" cy="317500"/>
          </a:xfrm>
          <a:prstGeom prst="rect">
            <a:avLst/>
          </a:prstGeom>
        </p:spPr>
        <p:txBody>
          <a:bodyPr lIns="0" tIns="0" rIns="0" bIns="0">
            <a:spAutoFit/>
          </a:bodyPr>
          <a:lstStyle/>
          <a:p>
            <a:pPr marL="12700" fontAlgn="auto">
              <a:spcBef>
                <a:spcPts val="0"/>
              </a:spcBef>
              <a:spcAft>
                <a:spcPts val="0"/>
              </a:spcAft>
              <a:defRPr/>
            </a:pPr>
            <a:r>
              <a:rPr sz="2000" b="1" dirty="0">
                <a:solidFill>
                  <a:srgbClr val="C00000"/>
                </a:solidFill>
                <a:latin typeface="Times New Roman"/>
                <a:cs typeface="Times New Roman"/>
              </a:rPr>
              <a:t>ders</a:t>
            </a:r>
            <a:r>
              <a:rPr sz="2000" b="1" spc="-10" dirty="0">
                <a:solidFill>
                  <a:srgbClr val="C00000"/>
                </a:solidFill>
                <a:latin typeface="Times New Roman"/>
                <a:cs typeface="Times New Roman"/>
              </a:rPr>
              <a:t> </a:t>
            </a:r>
            <a:r>
              <a:rPr sz="2000" b="1" dirty="0">
                <a:solidFill>
                  <a:srgbClr val="C00000"/>
                </a:solidFill>
                <a:latin typeface="Times New Roman"/>
                <a:cs typeface="Times New Roman"/>
              </a:rPr>
              <a:t>y</a:t>
            </a:r>
            <a:r>
              <a:rPr sz="2000" b="1" spc="5" dirty="0">
                <a:solidFill>
                  <a:srgbClr val="C00000"/>
                </a:solidFill>
                <a:latin typeface="Times New Roman"/>
                <a:cs typeface="Times New Roman"/>
              </a:rPr>
              <a:t>ü</a:t>
            </a:r>
            <a:r>
              <a:rPr sz="2000" b="1" dirty="0">
                <a:solidFill>
                  <a:srgbClr val="C00000"/>
                </a:solidFill>
                <a:latin typeface="Times New Roman"/>
                <a:cs typeface="Times New Roman"/>
              </a:rPr>
              <a:t>künü</a:t>
            </a:r>
            <a:r>
              <a:rPr sz="2000" b="1" spc="-25" dirty="0">
                <a:solidFill>
                  <a:srgbClr val="C00000"/>
                </a:solidFill>
                <a:latin typeface="Times New Roman"/>
                <a:cs typeface="Times New Roman"/>
              </a:rPr>
              <a:t> </a:t>
            </a:r>
            <a:r>
              <a:rPr sz="2000" b="1" dirty="0">
                <a:solidFill>
                  <a:srgbClr val="C00000"/>
                </a:solidFill>
                <a:latin typeface="Times New Roman"/>
                <a:cs typeface="Times New Roman"/>
              </a:rPr>
              <a:t>d</a:t>
            </a:r>
            <a:r>
              <a:rPr sz="2000" b="1" spc="5" dirty="0">
                <a:solidFill>
                  <a:srgbClr val="C00000"/>
                </a:solidFill>
                <a:latin typeface="Times New Roman"/>
                <a:cs typeface="Times New Roman"/>
              </a:rPr>
              <a:t>o</a:t>
            </a:r>
            <a:r>
              <a:rPr sz="2000" b="1" dirty="0">
                <a:solidFill>
                  <a:srgbClr val="C00000"/>
                </a:solidFill>
                <a:latin typeface="Times New Roman"/>
                <a:cs typeface="Times New Roman"/>
              </a:rPr>
              <a:t>ldurmak</a:t>
            </a:r>
            <a:r>
              <a:rPr sz="2000" b="1" spc="-30" dirty="0">
                <a:solidFill>
                  <a:srgbClr val="C00000"/>
                </a:solidFill>
                <a:latin typeface="Times New Roman"/>
                <a:cs typeface="Times New Roman"/>
              </a:rPr>
              <a:t> </a:t>
            </a:r>
            <a:r>
              <a:rPr sz="2000" b="1" dirty="0">
                <a:solidFill>
                  <a:srgbClr val="C00000"/>
                </a:solidFill>
                <a:latin typeface="Times New Roman"/>
                <a:cs typeface="Times New Roman"/>
              </a:rPr>
              <a:t>ü</a:t>
            </a:r>
            <a:r>
              <a:rPr sz="2000" b="1" spc="-15" dirty="0">
                <a:solidFill>
                  <a:srgbClr val="C00000"/>
                </a:solidFill>
                <a:latin typeface="Times New Roman"/>
                <a:cs typeface="Times New Roman"/>
              </a:rPr>
              <a:t>z</a:t>
            </a:r>
            <a:r>
              <a:rPr sz="2000" b="1" dirty="0">
                <a:solidFill>
                  <a:srgbClr val="C00000"/>
                </a:solidFill>
                <a:latin typeface="Times New Roman"/>
                <a:cs typeface="Times New Roman"/>
              </a:rPr>
              <a:t>ere</a:t>
            </a:r>
            <a:r>
              <a:rPr sz="2000" b="1" spc="5" dirty="0">
                <a:solidFill>
                  <a:srgbClr val="C00000"/>
                </a:solidFill>
                <a:latin typeface="Times New Roman"/>
                <a:cs typeface="Times New Roman"/>
              </a:rPr>
              <a:t> </a:t>
            </a:r>
            <a:r>
              <a:rPr sz="2000" dirty="0">
                <a:latin typeface="Times New Roman"/>
                <a:cs typeface="Times New Roman"/>
              </a:rPr>
              <a:t>g</a:t>
            </a:r>
            <a:r>
              <a:rPr sz="2000" spc="10" dirty="0">
                <a:latin typeface="Times New Roman"/>
                <a:cs typeface="Times New Roman"/>
              </a:rPr>
              <a:t>ö</a:t>
            </a:r>
            <a:r>
              <a:rPr sz="2000" dirty="0">
                <a:latin typeface="Times New Roman"/>
                <a:cs typeface="Times New Roman"/>
              </a:rPr>
              <a:t>re</a:t>
            </a:r>
            <a:r>
              <a:rPr sz="2000" spc="5" dirty="0">
                <a:latin typeface="Times New Roman"/>
                <a:cs typeface="Times New Roman"/>
              </a:rPr>
              <a:t>v</a:t>
            </a:r>
            <a:r>
              <a:rPr sz="2000" dirty="0">
                <a:latin typeface="Times New Roman"/>
                <a:cs typeface="Times New Roman"/>
              </a:rPr>
              <a:t>l</a:t>
            </a:r>
            <a:r>
              <a:rPr sz="2000" spc="-10" dirty="0">
                <a:latin typeface="Times New Roman"/>
                <a:cs typeface="Times New Roman"/>
              </a:rPr>
              <a:t>e</a:t>
            </a:r>
            <a:r>
              <a:rPr sz="2000" dirty="0">
                <a:latin typeface="Times New Roman"/>
                <a:cs typeface="Times New Roman"/>
              </a:rPr>
              <a:t>ndi</a:t>
            </a:r>
            <a:r>
              <a:rPr sz="2000" spc="-15" dirty="0">
                <a:latin typeface="Times New Roman"/>
                <a:cs typeface="Times New Roman"/>
              </a:rPr>
              <a:t>r</a:t>
            </a:r>
            <a:r>
              <a:rPr sz="2000" dirty="0">
                <a:latin typeface="Times New Roman"/>
                <a:cs typeface="Times New Roman"/>
              </a:rPr>
              <a:t>i</a:t>
            </a:r>
            <a:r>
              <a:rPr sz="2000" spc="-25" dirty="0">
                <a:latin typeface="Times New Roman"/>
                <a:cs typeface="Times New Roman"/>
              </a:rPr>
              <a:t>l</a:t>
            </a:r>
            <a:r>
              <a:rPr sz="2000" dirty="0">
                <a:latin typeface="Times New Roman"/>
                <a:cs typeface="Times New Roman"/>
              </a:rPr>
              <a:t>ebi</a:t>
            </a:r>
            <a:r>
              <a:rPr sz="2000" spc="-20" dirty="0">
                <a:latin typeface="Times New Roman"/>
                <a:cs typeface="Times New Roman"/>
              </a:rPr>
              <a:t>l</a:t>
            </a:r>
            <a:r>
              <a:rPr sz="2000" dirty="0">
                <a:latin typeface="Times New Roman"/>
                <a:cs typeface="Times New Roman"/>
              </a:rPr>
              <a:t>i</a:t>
            </a:r>
            <a:r>
              <a:rPr sz="2000" spc="-15" dirty="0">
                <a:latin typeface="Times New Roman"/>
                <a:cs typeface="Times New Roman"/>
              </a:rPr>
              <a:t>r</a:t>
            </a:r>
            <a:r>
              <a:rPr sz="2000" dirty="0">
                <a:latin typeface="Times New Roman"/>
                <a:cs typeface="Times New Roman"/>
              </a:rPr>
              <a:t>l</a:t>
            </a:r>
            <a:r>
              <a:rPr sz="2000" spc="-10" dirty="0">
                <a:latin typeface="Times New Roman"/>
                <a:cs typeface="Times New Roman"/>
              </a:rPr>
              <a:t>e</a:t>
            </a:r>
            <a:r>
              <a:rPr sz="2000" spc="-120" dirty="0">
                <a:latin typeface="Times New Roman"/>
                <a:cs typeface="Times New Roman"/>
              </a:rPr>
              <a:t>r</a:t>
            </a:r>
            <a:r>
              <a:rPr sz="2000" dirty="0">
                <a:latin typeface="Times New Roman"/>
                <a:cs typeface="Times New Roman"/>
              </a:rPr>
              <a:t>.(</a:t>
            </a:r>
            <a:r>
              <a:rPr sz="2000" spc="-10" dirty="0">
                <a:latin typeface="Times New Roman"/>
                <a:cs typeface="Times New Roman"/>
              </a:rPr>
              <a:t>4</a:t>
            </a:r>
            <a:r>
              <a:rPr sz="2000" dirty="0">
                <a:latin typeface="Times New Roman"/>
                <a:cs typeface="Times New Roman"/>
              </a:rPr>
              <a:t>0/a)</a:t>
            </a:r>
          </a:p>
        </p:txBody>
      </p:sp>
      <p:sp>
        <p:nvSpPr>
          <p:cNvPr id="22" name="object 14"/>
          <p:cNvSpPr>
            <a:spLocks/>
          </p:cNvSpPr>
          <p:nvPr/>
        </p:nvSpPr>
        <p:spPr bwMode="auto">
          <a:xfrm>
            <a:off x="1246290" y="4701381"/>
            <a:ext cx="3455987" cy="651933"/>
          </a:xfrm>
          <a:custGeom>
            <a:avLst/>
            <a:gdLst>
              <a:gd name="T0" fmla="*/ 0 w 3456304"/>
              <a:gd name="T1" fmla="*/ 247650 h 990600"/>
              <a:gd name="T2" fmla="*/ 2959871 w 3456304"/>
              <a:gd name="T3" fmla="*/ 247650 h 990600"/>
              <a:gd name="T4" fmla="*/ 2959871 w 3456304"/>
              <a:gd name="T5" fmla="*/ 0 h 990600"/>
              <a:gd name="T6" fmla="*/ 3455035 w 3456304"/>
              <a:gd name="T7" fmla="*/ 495300 h 990600"/>
              <a:gd name="T8" fmla="*/ 2959871 w 3456304"/>
              <a:gd name="T9" fmla="*/ 990600 h 990600"/>
              <a:gd name="T10" fmla="*/ 2959871 w 3456304"/>
              <a:gd name="T11" fmla="*/ 742950 h 990600"/>
              <a:gd name="T12" fmla="*/ 0 w 3456304"/>
              <a:gd name="T13" fmla="*/ 742950 h 990600"/>
              <a:gd name="T14" fmla="*/ 0 w 3456304"/>
              <a:gd name="T15" fmla="*/ 247650 h 990600"/>
              <a:gd name="T16" fmla="*/ 0 60000 65536"/>
              <a:gd name="T17" fmla="*/ 0 60000 65536"/>
              <a:gd name="T18" fmla="*/ 0 60000 65536"/>
              <a:gd name="T19" fmla="*/ 0 60000 65536"/>
              <a:gd name="T20" fmla="*/ 0 60000 65536"/>
              <a:gd name="T21" fmla="*/ 0 60000 65536"/>
              <a:gd name="T22" fmla="*/ 0 60000 65536"/>
              <a:gd name="T23" fmla="*/ 0 60000 65536"/>
              <a:gd name="T24" fmla="*/ 0 w 3456304"/>
              <a:gd name="T25" fmla="*/ 0 h 990600"/>
              <a:gd name="T26" fmla="*/ 3456304 w 3456304"/>
              <a:gd name="T27" fmla="*/ 990600 h 990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56304" h="990600">
                <a:moveTo>
                  <a:pt x="0" y="247650"/>
                </a:moveTo>
                <a:lnTo>
                  <a:pt x="2960687" y="247650"/>
                </a:lnTo>
                <a:lnTo>
                  <a:pt x="2960687" y="0"/>
                </a:lnTo>
                <a:lnTo>
                  <a:pt x="3455987" y="495300"/>
                </a:lnTo>
                <a:lnTo>
                  <a:pt x="2960687" y="990600"/>
                </a:lnTo>
                <a:lnTo>
                  <a:pt x="2960687" y="742950"/>
                </a:lnTo>
                <a:lnTo>
                  <a:pt x="0" y="742950"/>
                </a:lnTo>
                <a:lnTo>
                  <a:pt x="0" y="247650"/>
                </a:lnTo>
                <a:close/>
              </a:path>
            </a:pathLst>
          </a:custGeom>
          <a:ln w="28575">
            <a:headEnd/>
            <a:tailEnd/>
          </a:ln>
          <a:extLst/>
        </p:spPr>
        <p:style>
          <a:lnRef idx="2">
            <a:schemeClr val="accent2"/>
          </a:lnRef>
          <a:fillRef idx="1">
            <a:schemeClr val="lt1"/>
          </a:fillRef>
          <a:effectRef idx="0">
            <a:schemeClr val="accent2"/>
          </a:effectRef>
          <a:fontRef idx="minor">
            <a:schemeClr val="dk1"/>
          </a:fontRef>
        </p:style>
        <p:txBody>
          <a:bodyPr lIns="0" tIns="0" rIns="0" bIns="0"/>
          <a:lstStyle/>
          <a:p>
            <a:endParaRPr lang="tr-TR"/>
          </a:p>
        </p:txBody>
      </p:sp>
      <p:sp>
        <p:nvSpPr>
          <p:cNvPr id="23" name="object 15"/>
          <p:cNvSpPr txBox="1"/>
          <p:nvPr/>
        </p:nvSpPr>
        <p:spPr>
          <a:xfrm>
            <a:off x="1376465" y="4846523"/>
            <a:ext cx="2865437" cy="287337"/>
          </a:xfrm>
          <a:prstGeom prst="rect">
            <a:avLst/>
          </a:prstGeom>
        </p:spPr>
        <p:txBody>
          <a:bodyPr lIns="0" tIns="0" rIns="0" bIns="0">
            <a:spAutoFit/>
          </a:bodyPr>
          <a:lstStyle/>
          <a:p>
            <a:pPr marL="12700" fontAlgn="auto">
              <a:spcBef>
                <a:spcPts val="0"/>
              </a:spcBef>
              <a:spcAft>
                <a:spcPts val="0"/>
              </a:spcAft>
              <a:defRPr/>
            </a:pPr>
            <a:r>
              <a:rPr spc="-175" dirty="0">
                <a:latin typeface="Times New Roman"/>
                <a:cs typeface="Times New Roman"/>
              </a:rPr>
              <a:t>A</a:t>
            </a:r>
            <a:r>
              <a:rPr spc="20" dirty="0">
                <a:latin typeface="Times New Roman"/>
                <a:cs typeface="Times New Roman"/>
              </a:rPr>
              <a:t>y</a:t>
            </a:r>
            <a:r>
              <a:rPr dirty="0">
                <a:latin typeface="Times New Roman"/>
                <a:cs typeface="Times New Roman"/>
              </a:rPr>
              <a:t>nı</a:t>
            </a:r>
            <a:r>
              <a:rPr spc="-15" dirty="0">
                <a:latin typeface="Times New Roman"/>
                <a:cs typeface="Times New Roman"/>
              </a:rPr>
              <a:t> </a:t>
            </a:r>
            <a:r>
              <a:rPr dirty="0">
                <a:latin typeface="Times New Roman"/>
                <a:cs typeface="Times New Roman"/>
              </a:rPr>
              <a:t>şehird</a:t>
            </a:r>
            <a:r>
              <a:rPr spc="5" dirty="0">
                <a:latin typeface="Times New Roman"/>
                <a:cs typeface="Times New Roman"/>
              </a:rPr>
              <a:t>e</a:t>
            </a:r>
            <a:r>
              <a:rPr dirty="0">
                <a:latin typeface="Times New Roman"/>
                <a:cs typeface="Times New Roman"/>
              </a:rPr>
              <a:t>n</a:t>
            </a:r>
            <a:r>
              <a:rPr spc="-10" dirty="0">
                <a:latin typeface="Times New Roman"/>
                <a:cs typeface="Times New Roman"/>
              </a:rPr>
              <a:t> </a:t>
            </a:r>
            <a:r>
              <a:rPr dirty="0">
                <a:latin typeface="Times New Roman"/>
                <a:cs typeface="Times New Roman"/>
              </a:rPr>
              <a:t>görevl</a:t>
            </a:r>
            <a:r>
              <a:rPr spc="5" dirty="0">
                <a:latin typeface="Times New Roman"/>
                <a:cs typeface="Times New Roman"/>
              </a:rPr>
              <a:t>e</a:t>
            </a:r>
            <a:r>
              <a:rPr dirty="0">
                <a:latin typeface="Times New Roman"/>
                <a:cs typeface="Times New Roman"/>
              </a:rPr>
              <a:t>ndir</a:t>
            </a:r>
            <a:r>
              <a:rPr spc="5" dirty="0">
                <a:latin typeface="Times New Roman"/>
                <a:cs typeface="Times New Roman"/>
              </a:rPr>
              <a:t>i</a:t>
            </a:r>
            <a:r>
              <a:rPr dirty="0">
                <a:latin typeface="Times New Roman"/>
                <a:cs typeface="Times New Roman"/>
              </a:rPr>
              <a:t>l</a:t>
            </a:r>
            <a:r>
              <a:rPr spc="5" dirty="0">
                <a:latin typeface="Times New Roman"/>
                <a:cs typeface="Times New Roman"/>
              </a:rPr>
              <a:t>i</a:t>
            </a:r>
            <a:r>
              <a:rPr dirty="0">
                <a:latin typeface="Times New Roman"/>
                <a:cs typeface="Times New Roman"/>
              </a:rPr>
              <a:t>rse</a:t>
            </a:r>
          </a:p>
        </p:txBody>
      </p:sp>
      <p:sp>
        <p:nvSpPr>
          <p:cNvPr id="24" name="object 9"/>
          <p:cNvSpPr>
            <a:spLocks/>
          </p:cNvSpPr>
          <p:nvPr/>
        </p:nvSpPr>
        <p:spPr bwMode="auto">
          <a:xfrm>
            <a:off x="6096000" y="4802980"/>
            <a:ext cx="3581400" cy="550333"/>
          </a:xfrm>
          <a:custGeom>
            <a:avLst/>
            <a:gdLst>
              <a:gd name="T0" fmla="*/ 0 w 3581400"/>
              <a:gd name="T1" fmla="*/ 65658 h 393700"/>
              <a:gd name="T2" fmla="*/ 5151 w 3581400"/>
              <a:gd name="T3" fmla="*/ 40076 h 393700"/>
              <a:gd name="T4" fmla="*/ 19208 w 3581400"/>
              <a:gd name="T5" fmla="*/ 19208 h 393700"/>
              <a:gd name="T6" fmla="*/ 40076 w 3581400"/>
              <a:gd name="T7" fmla="*/ 5151 h 393700"/>
              <a:gd name="T8" fmla="*/ 65659 w 3581400"/>
              <a:gd name="T9" fmla="*/ 0 h 393700"/>
              <a:gd name="T10" fmla="*/ 3515740 w 3581400"/>
              <a:gd name="T11" fmla="*/ 0 h 393700"/>
              <a:gd name="T12" fmla="*/ 3541322 w 3581400"/>
              <a:gd name="T13" fmla="*/ 5151 h 393700"/>
              <a:gd name="T14" fmla="*/ 3562190 w 3581400"/>
              <a:gd name="T15" fmla="*/ 19208 h 393700"/>
              <a:gd name="T16" fmla="*/ 3576248 w 3581400"/>
              <a:gd name="T17" fmla="*/ 40076 h 393700"/>
              <a:gd name="T18" fmla="*/ 3581400 w 3581400"/>
              <a:gd name="T19" fmla="*/ 65658 h 393700"/>
              <a:gd name="T20" fmla="*/ 3581400 w 3581400"/>
              <a:gd name="T21" fmla="*/ 328041 h 393700"/>
              <a:gd name="T22" fmla="*/ 3576248 w 3581400"/>
              <a:gd name="T23" fmla="*/ 353623 h 393700"/>
              <a:gd name="T24" fmla="*/ 3562190 w 3581400"/>
              <a:gd name="T25" fmla="*/ 374491 h 393700"/>
              <a:gd name="T26" fmla="*/ 3541322 w 3581400"/>
              <a:gd name="T27" fmla="*/ 388548 h 393700"/>
              <a:gd name="T28" fmla="*/ 3515740 w 3581400"/>
              <a:gd name="T29" fmla="*/ 393700 h 393700"/>
              <a:gd name="T30" fmla="*/ 65659 w 3581400"/>
              <a:gd name="T31" fmla="*/ 393700 h 393700"/>
              <a:gd name="T32" fmla="*/ 40076 w 3581400"/>
              <a:gd name="T33" fmla="*/ 388548 h 393700"/>
              <a:gd name="T34" fmla="*/ 19208 w 3581400"/>
              <a:gd name="T35" fmla="*/ 374491 h 393700"/>
              <a:gd name="T36" fmla="*/ 5151 w 3581400"/>
              <a:gd name="T37" fmla="*/ 353623 h 393700"/>
              <a:gd name="T38" fmla="*/ 0 w 3581400"/>
              <a:gd name="T39" fmla="*/ 328041 h 393700"/>
              <a:gd name="T40" fmla="*/ 0 w 3581400"/>
              <a:gd name="T41" fmla="*/ 65658 h 3937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81400"/>
              <a:gd name="T64" fmla="*/ 0 h 393700"/>
              <a:gd name="T65" fmla="*/ 3581400 w 3581400"/>
              <a:gd name="T66" fmla="*/ 393700 h 3937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81400" h="393700">
                <a:moveTo>
                  <a:pt x="0" y="65658"/>
                </a:moveTo>
                <a:lnTo>
                  <a:pt x="5151" y="40076"/>
                </a:lnTo>
                <a:lnTo>
                  <a:pt x="19208" y="19208"/>
                </a:lnTo>
                <a:lnTo>
                  <a:pt x="40076" y="5151"/>
                </a:lnTo>
                <a:lnTo>
                  <a:pt x="65659" y="0"/>
                </a:lnTo>
                <a:lnTo>
                  <a:pt x="3515741" y="0"/>
                </a:lnTo>
                <a:lnTo>
                  <a:pt x="3541323" y="5151"/>
                </a:lnTo>
                <a:lnTo>
                  <a:pt x="3562191" y="19208"/>
                </a:lnTo>
                <a:lnTo>
                  <a:pt x="3576248" y="40076"/>
                </a:lnTo>
                <a:lnTo>
                  <a:pt x="3581400" y="65658"/>
                </a:lnTo>
                <a:lnTo>
                  <a:pt x="3581400" y="328041"/>
                </a:lnTo>
                <a:lnTo>
                  <a:pt x="3576248" y="353623"/>
                </a:lnTo>
                <a:lnTo>
                  <a:pt x="3562191" y="374491"/>
                </a:lnTo>
                <a:lnTo>
                  <a:pt x="3541323" y="388548"/>
                </a:lnTo>
                <a:lnTo>
                  <a:pt x="3515741" y="393700"/>
                </a:lnTo>
                <a:lnTo>
                  <a:pt x="65659" y="393700"/>
                </a:lnTo>
                <a:lnTo>
                  <a:pt x="40076" y="388548"/>
                </a:lnTo>
                <a:lnTo>
                  <a:pt x="19208" y="374491"/>
                </a:lnTo>
                <a:lnTo>
                  <a:pt x="5151" y="353623"/>
                </a:lnTo>
                <a:lnTo>
                  <a:pt x="0" y="328041"/>
                </a:lnTo>
                <a:lnTo>
                  <a:pt x="0" y="65658"/>
                </a:lnTo>
                <a:close/>
              </a:path>
            </a:pathLst>
          </a:custGeom>
          <a:ln w="28575">
            <a:headEnd/>
            <a:tailEnd/>
          </a:ln>
          <a:extLst/>
        </p:spPr>
        <p:style>
          <a:lnRef idx="2">
            <a:schemeClr val="accent2"/>
          </a:lnRef>
          <a:fillRef idx="1">
            <a:schemeClr val="lt1"/>
          </a:fillRef>
          <a:effectRef idx="0">
            <a:schemeClr val="accent2"/>
          </a:effectRef>
          <a:fontRef idx="minor">
            <a:schemeClr val="dk1"/>
          </a:fontRef>
        </p:style>
        <p:txBody>
          <a:bodyPr lIns="0" tIns="0" rIns="0" bIns="0"/>
          <a:lstStyle/>
          <a:p>
            <a:endParaRPr lang="tr-TR"/>
          </a:p>
        </p:txBody>
      </p:sp>
      <p:sp>
        <p:nvSpPr>
          <p:cNvPr id="25" name="object 10"/>
          <p:cNvSpPr txBox="1"/>
          <p:nvPr/>
        </p:nvSpPr>
        <p:spPr>
          <a:xfrm>
            <a:off x="6729106" y="4965593"/>
            <a:ext cx="2012950" cy="287337"/>
          </a:xfrm>
          <a:prstGeom prst="rect">
            <a:avLst/>
          </a:prstGeom>
        </p:spPr>
        <p:txBody>
          <a:bodyPr lIns="0" tIns="0" rIns="0" bIns="0">
            <a:spAutoFit/>
          </a:bodyPr>
          <a:lstStyle/>
          <a:p>
            <a:pPr marL="12700" fontAlgn="auto">
              <a:spcBef>
                <a:spcPts val="0"/>
              </a:spcBef>
              <a:spcAft>
                <a:spcPts val="0"/>
              </a:spcAft>
              <a:defRPr/>
            </a:pPr>
            <a:r>
              <a:rPr dirty="0">
                <a:ln w="0"/>
                <a:solidFill>
                  <a:schemeClr val="accent1"/>
                </a:solidFill>
                <a:effectLst>
                  <a:outerShdw blurRad="38100" dist="25400" dir="5400000" algn="ctr" rotWithShape="0">
                    <a:srgbClr val="6E747A">
                      <a:alpha val="43000"/>
                    </a:srgbClr>
                  </a:outerShdw>
                </a:effectLst>
                <a:latin typeface="Times New Roman"/>
                <a:cs typeface="Times New Roman"/>
              </a:rPr>
              <a:t>Normal ek ders ücreti</a:t>
            </a:r>
          </a:p>
        </p:txBody>
      </p:sp>
      <p:sp>
        <p:nvSpPr>
          <p:cNvPr id="26" name="object 14"/>
          <p:cNvSpPr>
            <a:spLocks/>
          </p:cNvSpPr>
          <p:nvPr/>
        </p:nvSpPr>
        <p:spPr bwMode="auto">
          <a:xfrm>
            <a:off x="1259632" y="5753002"/>
            <a:ext cx="3455987" cy="651933"/>
          </a:xfrm>
          <a:custGeom>
            <a:avLst/>
            <a:gdLst>
              <a:gd name="T0" fmla="*/ 0 w 3456304"/>
              <a:gd name="T1" fmla="*/ 247650 h 990600"/>
              <a:gd name="T2" fmla="*/ 2959871 w 3456304"/>
              <a:gd name="T3" fmla="*/ 247650 h 990600"/>
              <a:gd name="T4" fmla="*/ 2959871 w 3456304"/>
              <a:gd name="T5" fmla="*/ 0 h 990600"/>
              <a:gd name="T6" fmla="*/ 3455035 w 3456304"/>
              <a:gd name="T7" fmla="*/ 495300 h 990600"/>
              <a:gd name="T8" fmla="*/ 2959871 w 3456304"/>
              <a:gd name="T9" fmla="*/ 990600 h 990600"/>
              <a:gd name="T10" fmla="*/ 2959871 w 3456304"/>
              <a:gd name="T11" fmla="*/ 742950 h 990600"/>
              <a:gd name="T12" fmla="*/ 0 w 3456304"/>
              <a:gd name="T13" fmla="*/ 742950 h 990600"/>
              <a:gd name="T14" fmla="*/ 0 w 3456304"/>
              <a:gd name="T15" fmla="*/ 247650 h 990600"/>
              <a:gd name="T16" fmla="*/ 0 60000 65536"/>
              <a:gd name="T17" fmla="*/ 0 60000 65536"/>
              <a:gd name="T18" fmla="*/ 0 60000 65536"/>
              <a:gd name="T19" fmla="*/ 0 60000 65536"/>
              <a:gd name="T20" fmla="*/ 0 60000 65536"/>
              <a:gd name="T21" fmla="*/ 0 60000 65536"/>
              <a:gd name="T22" fmla="*/ 0 60000 65536"/>
              <a:gd name="T23" fmla="*/ 0 60000 65536"/>
              <a:gd name="T24" fmla="*/ 0 w 3456304"/>
              <a:gd name="T25" fmla="*/ 0 h 990600"/>
              <a:gd name="T26" fmla="*/ 3456304 w 3456304"/>
              <a:gd name="T27" fmla="*/ 990600 h 990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56304" h="990600">
                <a:moveTo>
                  <a:pt x="0" y="247650"/>
                </a:moveTo>
                <a:lnTo>
                  <a:pt x="2960687" y="247650"/>
                </a:lnTo>
                <a:lnTo>
                  <a:pt x="2960687" y="0"/>
                </a:lnTo>
                <a:lnTo>
                  <a:pt x="3455987" y="495300"/>
                </a:lnTo>
                <a:lnTo>
                  <a:pt x="2960687" y="990600"/>
                </a:lnTo>
                <a:lnTo>
                  <a:pt x="2960687" y="742950"/>
                </a:lnTo>
                <a:lnTo>
                  <a:pt x="0" y="742950"/>
                </a:lnTo>
                <a:lnTo>
                  <a:pt x="0" y="247650"/>
                </a:lnTo>
                <a:close/>
              </a:path>
            </a:pathLst>
          </a:custGeom>
          <a:ln w="28575">
            <a:headEnd/>
            <a:tailEnd/>
          </a:ln>
          <a:extLst/>
        </p:spPr>
        <p:style>
          <a:lnRef idx="2">
            <a:schemeClr val="accent2"/>
          </a:lnRef>
          <a:fillRef idx="1">
            <a:schemeClr val="lt1"/>
          </a:fillRef>
          <a:effectRef idx="0">
            <a:schemeClr val="accent2"/>
          </a:effectRef>
          <a:fontRef idx="minor">
            <a:schemeClr val="dk1"/>
          </a:fontRef>
        </p:style>
        <p:txBody>
          <a:bodyPr lIns="0" tIns="0" rIns="0" bIns="0"/>
          <a:lstStyle/>
          <a:p>
            <a:endParaRPr lang="tr-TR"/>
          </a:p>
        </p:txBody>
      </p:sp>
      <p:sp>
        <p:nvSpPr>
          <p:cNvPr id="27" name="object 17"/>
          <p:cNvSpPr txBox="1"/>
          <p:nvPr/>
        </p:nvSpPr>
        <p:spPr>
          <a:xfrm>
            <a:off x="1376465" y="5944030"/>
            <a:ext cx="3043237" cy="269875"/>
          </a:xfrm>
          <a:prstGeom prst="rect">
            <a:avLst/>
          </a:prstGeom>
        </p:spPr>
        <p:txBody>
          <a:bodyPr lIns="0" tIns="0" rIns="0" bIns="0">
            <a:spAutoFit/>
          </a:bodyPr>
          <a:lstStyle/>
          <a:p>
            <a:pPr marL="12700" fontAlgn="auto">
              <a:spcBef>
                <a:spcPts val="0"/>
              </a:spcBef>
              <a:spcAft>
                <a:spcPts val="0"/>
              </a:spcAft>
              <a:defRPr/>
            </a:pPr>
            <a:r>
              <a:rPr sz="1700" dirty="0">
                <a:latin typeface="Times New Roman"/>
                <a:cs typeface="Times New Roman"/>
              </a:rPr>
              <a:t>Başka</a:t>
            </a:r>
            <a:r>
              <a:rPr sz="1700" spc="-20" dirty="0">
                <a:latin typeface="Times New Roman"/>
                <a:cs typeface="Times New Roman"/>
              </a:rPr>
              <a:t> </a:t>
            </a:r>
            <a:r>
              <a:rPr sz="1700" dirty="0">
                <a:latin typeface="Times New Roman"/>
                <a:cs typeface="Times New Roman"/>
              </a:rPr>
              <a:t>şeh</a:t>
            </a:r>
            <a:r>
              <a:rPr sz="1700" spc="-10" dirty="0">
                <a:latin typeface="Times New Roman"/>
                <a:cs typeface="Times New Roman"/>
              </a:rPr>
              <a:t>i</a:t>
            </a:r>
            <a:r>
              <a:rPr sz="1700" dirty="0">
                <a:latin typeface="Times New Roman"/>
                <a:cs typeface="Times New Roman"/>
              </a:rPr>
              <a:t>r</a:t>
            </a:r>
            <a:r>
              <a:rPr sz="1700" spc="-10" dirty="0">
                <a:latin typeface="Times New Roman"/>
                <a:cs typeface="Times New Roman"/>
              </a:rPr>
              <a:t>l</a:t>
            </a:r>
            <a:r>
              <a:rPr sz="1700" dirty="0">
                <a:latin typeface="Times New Roman"/>
                <a:cs typeface="Times New Roman"/>
              </a:rPr>
              <a:t>erden</a:t>
            </a:r>
            <a:r>
              <a:rPr sz="1700" spc="-10" dirty="0">
                <a:latin typeface="Times New Roman"/>
                <a:cs typeface="Times New Roman"/>
              </a:rPr>
              <a:t> </a:t>
            </a:r>
            <a:r>
              <a:rPr sz="1700" dirty="0">
                <a:latin typeface="Times New Roman"/>
                <a:cs typeface="Times New Roman"/>
              </a:rPr>
              <a:t>görev</a:t>
            </a:r>
            <a:r>
              <a:rPr sz="1700" spc="-15" dirty="0">
                <a:latin typeface="Times New Roman"/>
                <a:cs typeface="Times New Roman"/>
              </a:rPr>
              <a:t>l</a:t>
            </a:r>
            <a:r>
              <a:rPr sz="1700" dirty="0">
                <a:latin typeface="Times New Roman"/>
                <a:cs typeface="Times New Roman"/>
              </a:rPr>
              <a:t>end</a:t>
            </a:r>
            <a:r>
              <a:rPr sz="1700" spc="-10" dirty="0">
                <a:latin typeface="Times New Roman"/>
                <a:cs typeface="Times New Roman"/>
              </a:rPr>
              <a:t>i</a:t>
            </a:r>
            <a:r>
              <a:rPr sz="1700" dirty="0">
                <a:latin typeface="Times New Roman"/>
                <a:cs typeface="Times New Roman"/>
              </a:rPr>
              <a:t>r</a:t>
            </a:r>
            <a:r>
              <a:rPr sz="1700" spc="-10" dirty="0">
                <a:latin typeface="Times New Roman"/>
                <a:cs typeface="Times New Roman"/>
              </a:rPr>
              <a:t>ili</a:t>
            </a:r>
            <a:r>
              <a:rPr sz="1700" dirty="0">
                <a:latin typeface="Times New Roman"/>
                <a:cs typeface="Times New Roman"/>
              </a:rPr>
              <a:t>r</a:t>
            </a:r>
            <a:r>
              <a:rPr sz="1700" spc="-10" dirty="0">
                <a:latin typeface="Times New Roman"/>
                <a:cs typeface="Times New Roman"/>
              </a:rPr>
              <a:t>s</a:t>
            </a:r>
            <a:r>
              <a:rPr sz="1700" dirty="0">
                <a:latin typeface="Times New Roman"/>
                <a:cs typeface="Times New Roman"/>
              </a:rPr>
              <a:t>e</a:t>
            </a:r>
          </a:p>
        </p:txBody>
      </p:sp>
      <p:sp>
        <p:nvSpPr>
          <p:cNvPr id="28" name="object 9"/>
          <p:cNvSpPr>
            <a:spLocks/>
          </p:cNvSpPr>
          <p:nvPr/>
        </p:nvSpPr>
        <p:spPr bwMode="auto">
          <a:xfrm>
            <a:off x="6096000" y="5895578"/>
            <a:ext cx="3581400" cy="603545"/>
          </a:xfrm>
          <a:custGeom>
            <a:avLst/>
            <a:gdLst>
              <a:gd name="T0" fmla="*/ 0 w 3581400"/>
              <a:gd name="T1" fmla="*/ 65658 h 393700"/>
              <a:gd name="T2" fmla="*/ 5151 w 3581400"/>
              <a:gd name="T3" fmla="*/ 40076 h 393700"/>
              <a:gd name="T4" fmla="*/ 19208 w 3581400"/>
              <a:gd name="T5" fmla="*/ 19208 h 393700"/>
              <a:gd name="T6" fmla="*/ 40076 w 3581400"/>
              <a:gd name="T7" fmla="*/ 5151 h 393700"/>
              <a:gd name="T8" fmla="*/ 65659 w 3581400"/>
              <a:gd name="T9" fmla="*/ 0 h 393700"/>
              <a:gd name="T10" fmla="*/ 3515740 w 3581400"/>
              <a:gd name="T11" fmla="*/ 0 h 393700"/>
              <a:gd name="T12" fmla="*/ 3541322 w 3581400"/>
              <a:gd name="T13" fmla="*/ 5151 h 393700"/>
              <a:gd name="T14" fmla="*/ 3562190 w 3581400"/>
              <a:gd name="T15" fmla="*/ 19208 h 393700"/>
              <a:gd name="T16" fmla="*/ 3576248 w 3581400"/>
              <a:gd name="T17" fmla="*/ 40076 h 393700"/>
              <a:gd name="T18" fmla="*/ 3581400 w 3581400"/>
              <a:gd name="T19" fmla="*/ 65658 h 393700"/>
              <a:gd name="T20" fmla="*/ 3581400 w 3581400"/>
              <a:gd name="T21" fmla="*/ 328041 h 393700"/>
              <a:gd name="T22" fmla="*/ 3576248 w 3581400"/>
              <a:gd name="T23" fmla="*/ 353623 h 393700"/>
              <a:gd name="T24" fmla="*/ 3562190 w 3581400"/>
              <a:gd name="T25" fmla="*/ 374491 h 393700"/>
              <a:gd name="T26" fmla="*/ 3541322 w 3581400"/>
              <a:gd name="T27" fmla="*/ 388548 h 393700"/>
              <a:gd name="T28" fmla="*/ 3515740 w 3581400"/>
              <a:gd name="T29" fmla="*/ 393700 h 393700"/>
              <a:gd name="T30" fmla="*/ 65659 w 3581400"/>
              <a:gd name="T31" fmla="*/ 393700 h 393700"/>
              <a:gd name="T32" fmla="*/ 40076 w 3581400"/>
              <a:gd name="T33" fmla="*/ 388548 h 393700"/>
              <a:gd name="T34" fmla="*/ 19208 w 3581400"/>
              <a:gd name="T35" fmla="*/ 374491 h 393700"/>
              <a:gd name="T36" fmla="*/ 5151 w 3581400"/>
              <a:gd name="T37" fmla="*/ 353623 h 393700"/>
              <a:gd name="T38" fmla="*/ 0 w 3581400"/>
              <a:gd name="T39" fmla="*/ 328041 h 393700"/>
              <a:gd name="T40" fmla="*/ 0 w 3581400"/>
              <a:gd name="T41" fmla="*/ 65658 h 3937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581400"/>
              <a:gd name="T64" fmla="*/ 0 h 393700"/>
              <a:gd name="T65" fmla="*/ 3581400 w 3581400"/>
              <a:gd name="T66" fmla="*/ 393700 h 3937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581400" h="393700">
                <a:moveTo>
                  <a:pt x="0" y="65658"/>
                </a:moveTo>
                <a:lnTo>
                  <a:pt x="5151" y="40076"/>
                </a:lnTo>
                <a:lnTo>
                  <a:pt x="19208" y="19208"/>
                </a:lnTo>
                <a:lnTo>
                  <a:pt x="40076" y="5151"/>
                </a:lnTo>
                <a:lnTo>
                  <a:pt x="65659" y="0"/>
                </a:lnTo>
                <a:lnTo>
                  <a:pt x="3515741" y="0"/>
                </a:lnTo>
                <a:lnTo>
                  <a:pt x="3541323" y="5151"/>
                </a:lnTo>
                <a:lnTo>
                  <a:pt x="3562191" y="19208"/>
                </a:lnTo>
                <a:lnTo>
                  <a:pt x="3576248" y="40076"/>
                </a:lnTo>
                <a:lnTo>
                  <a:pt x="3581400" y="65658"/>
                </a:lnTo>
                <a:lnTo>
                  <a:pt x="3581400" y="328041"/>
                </a:lnTo>
                <a:lnTo>
                  <a:pt x="3576248" y="353623"/>
                </a:lnTo>
                <a:lnTo>
                  <a:pt x="3562191" y="374491"/>
                </a:lnTo>
                <a:lnTo>
                  <a:pt x="3541323" y="388548"/>
                </a:lnTo>
                <a:lnTo>
                  <a:pt x="3515741" y="393700"/>
                </a:lnTo>
                <a:lnTo>
                  <a:pt x="65659" y="393700"/>
                </a:lnTo>
                <a:lnTo>
                  <a:pt x="40076" y="388548"/>
                </a:lnTo>
                <a:lnTo>
                  <a:pt x="19208" y="374491"/>
                </a:lnTo>
                <a:lnTo>
                  <a:pt x="5151" y="353623"/>
                </a:lnTo>
                <a:lnTo>
                  <a:pt x="0" y="328041"/>
                </a:lnTo>
                <a:lnTo>
                  <a:pt x="0" y="65658"/>
                </a:lnTo>
                <a:close/>
              </a:path>
            </a:pathLst>
          </a:custGeom>
          <a:ln w="28575">
            <a:headEnd/>
            <a:tailEnd/>
          </a:ln>
          <a:extLst/>
        </p:spPr>
        <p:style>
          <a:lnRef idx="2">
            <a:schemeClr val="accent2"/>
          </a:lnRef>
          <a:fillRef idx="1">
            <a:schemeClr val="lt1"/>
          </a:fillRef>
          <a:effectRef idx="0">
            <a:schemeClr val="accent2"/>
          </a:effectRef>
          <a:fontRef idx="minor">
            <a:schemeClr val="dk1"/>
          </a:fontRef>
        </p:style>
        <p:txBody>
          <a:bodyPr lIns="0" tIns="0" rIns="0" bIns="0"/>
          <a:lstStyle/>
          <a:p>
            <a:pPr algn="ctr"/>
            <a:r>
              <a:rPr lang="tr-TR" alt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Geçici görev yolluğu ve iki katı ek ders ücreti (40/d)</a:t>
            </a:r>
          </a:p>
        </p:txBody>
      </p:sp>
    </p:spTree>
    <p:extLst>
      <p:ext uri="{BB962C8B-B14F-4D97-AF65-F5344CB8AC3E}">
        <p14:creationId xmlns:p14="http://schemas.microsoft.com/office/powerpoint/2010/main" val="360863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animBg="1"/>
      <p:bldP spid="20" grpId="0"/>
      <p:bldP spid="25"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2800" b="1" dirty="0" smtClean="0">
                <a:solidFill>
                  <a:srgbClr val="C00000"/>
                </a:solidFill>
                <a:latin typeface="Times New Roman" panose="02020603050405020304" pitchFamily="18" charset="0"/>
                <a:cs typeface="Times New Roman" panose="02020603050405020304" pitchFamily="18" charset="0"/>
              </a:rPr>
              <a:t>2547 sayılı Yükseköğretim Kanununun </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40’ıncı Maddesinin a bendi</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dirty="0">
                <a:latin typeface="Times New Roman" pitchFamily="18" charset="0"/>
                <a:cs typeface="Times New Roman" pitchFamily="18" charset="0"/>
              </a:rPr>
              <a:t>Yükseköğretim kurumlarında görevli öğretim üyeleri ile ders vermekle görevli öğretim yardımcıları bağlı bulundukları fakülte veya yüksekokulda haftalık ders yükünü dolduramadıkları takdirde, kendi üniversitelerinin diğer birimlerinde veya o şehirdeki yükseköğretim kurumlarında ders yükünü doldurmak üzere </a:t>
            </a:r>
            <a:r>
              <a:rPr lang="tr-TR" b="1" u="sng" dirty="0">
                <a:latin typeface="Times New Roman" pitchFamily="18" charset="0"/>
                <a:cs typeface="Times New Roman" pitchFamily="18" charset="0"/>
              </a:rPr>
              <a:t>rektör tarafından görevlendirilebilirler. </a:t>
            </a:r>
            <a:r>
              <a:rPr lang="tr-TR" dirty="0">
                <a:latin typeface="Times New Roman" pitchFamily="18" charset="0"/>
                <a:cs typeface="Times New Roman" pitchFamily="18" charset="0"/>
              </a:rPr>
              <a:t>Ders yükü içindeki çalışmalar karşılığında ek ders ücreti ödenmez. Haftalık ders yükünün üstünde başka bir yükseköğretim kurumunda görevlendirilen öğretim elemanlarına görev aldıkları kurum bütçesinden ek ders ücreti ödenir.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187029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lnSpc>
                <a:spcPct val="100000"/>
              </a:lnSpc>
            </a:pPr>
            <a:r>
              <a:rPr lang="tr-TR" altLang="tr-TR" sz="2800" b="1" dirty="0">
                <a:solidFill>
                  <a:srgbClr val="C00000"/>
                </a:solidFill>
                <a:latin typeface="Times New Roman" panose="02020603050405020304" pitchFamily="18" charset="0"/>
                <a:cs typeface="Times New Roman" panose="02020603050405020304" pitchFamily="18" charset="0"/>
              </a:rPr>
              <a:t>2547 sayılı Yükseköğretim Kanununun </a:t>
            </a:r>
            <a:br>
              <a:rPr lang="tr-TR" altLang="tr-TR" sz="2800" b="1" dirty="0">
                <a:solidFill>
                  <a:srgbClr val="C00000"/>
                </a:solidFill>
                <a:latin typeface="Times New Roman" panose="02020603050405020304" pitchFamily="18" charset="0"/>
                <a:cs typeface="Times New Roman" panose="02020603050405020304" pitchFamily="18" charset="0"/>
              </a:rPr>
            </a:br>
            <a:r>
              <a:rPr lang="tr-TR" altLang="tr-TR" sz="2800" b="1" dirty="0">
                <a:solidFill>
                  <a:srgbClr val="C00000"/>
                </a:solidFill>
                <a:latin typeface="Times New Roman" panose="02020603050405020304" pitchFamily="18" charset="0"/>
                <a:cs typeface="Times New Roman" panose="02020603050405020304" pitchFamily="18" charset="0"/>
              </a:rPr>
              <a:t>40’ıncı Maddesinin a </a:t>
            </a:r>
            <a:r>
              <a:rPr lang="tr-TR" altLang="tr-TR" sz="2800" b="1" dirty="0" smtClean="0">
                <a:solidFill>
                  <a:srgbClr val="C00000"/>
                </a:solidFill>
                <a:latin typeface="Times New Roman" panose="02020603050405020304" pitchFamily="18" charset="0"/>
                <a:cs typeface="Times New Roman" panose="02020603050405020304" pitchFamily="18" charset="0"/>
              </a:rPr>
              <a:t>bendi</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defRPr/>
            </a:pPr>
            <a:r>
              <a:rPr lang="tr-TR" dirty="0">
                <a:latin typeface="Times New Roman" pitchFamily="18" charset="0"/>
                <a:cs typeface="Times New Roman" pitchFamily="18" charset="0"/>
              </a:rPr>
              <a:t>2547 sayılı Kanunun </a:t>
            </a:r>
            <a:r>
              <a:rPr lang="tr-TR" dirty="0" smtClean="0">
                <a:latin typeface="Times New Roman" pitchFamily="18" charset="0"/>
                <a:cs typeface="Times New Roman" pitchFamily="18" charset="0"/>
              </a:rPr>
              <a:t>40’ıncı </a:t>
            </a:r>
            <a:r>
              <a:rPr lang="tr-TR" dirty="0">
                <a:latin typeface="Times New Roman" pitchFamily="18" charset="0"/>
                <a:cs typeface="Times New Roman" pitchFamily="18" charset="0"/>
              </a:rPr>
              <a:t>maddesinin (a) bendi uyarınca görevlendirilen öğretim elemanlarının </a:t>
            </a:r>
            <a:r>
              <a:rPr lang="tr-TR" b="1" u="sng" dirty="0" smtClean="0">
                <a:solidFill>
                  <a:srgbClr val="FF0000"/>
                </a:solidFill>
                <a:latin typeface="Times New Roman" pitchFamily="18" charset="0"/>
                <a:cs typeface="Times New Roman" pitchFamily="18" charset="0"/>
              </a:rPr>
              <a:t>ders yüklerinin </a:t>
            </a:r>
            <a:r>
              <a:rPr lang="tr-TR" b="1" u="sng" dirty="0">
                <a:solidFill>
                  <a:srgbClr val="FF0000"/>
                </a:solidFill>
                <a:latin typeface="Times New Roman" pitchFamily="18" charset="0"/>
                <a:cs typeface="Times New Roman" pitchFamily="18" charset="0"/>
              </a:rPr>
              <a:t>tamamlanmasında ve ek ders ücretlerinin hesaplanmasında; sırasıyla bağlı bulundukları fakülte </a:t>
            </a:r>
            <a:r>
              <a:rPr lang="tr-TR" b="1" u="sng" dirty="0" smtClean="0">
                <a:solidFill>
                  <a:srgbClr val="FF0000"/>
                </a:solidFill>
                <a:latin typeface="Times New Roman" pitchFamily="18" charset="0"/>
                <a:cs typeface="Times New Roman" pitchFamily="18" charset="0"/>
              </a:rPr>
              <a:t>veya yüksekokulda</a:t>
            </a:r>
            <a:r>
              <a:rPr lang="tr-TR" b="1" u="sng" dirty="0" smtClean="0">
                <a:latin typeface="Times New Roman" pitchFamily="18" charset="0"/>
                <a:cs typeface="Times New Roman" pitchFamily="18" charset="0"/>
              </a:rPr>
              <a:t> </a:t>
            </a:r>
            <a:r>
              <a:rPr lang="tr-TR" dirty="0">
                <a:latin typeface="Times New Roman" pitchFamily="18" charset="0"/>
                <a:cs typeface="Times New Roman" pitchFamily="18" charset="0"/>
              </a:rPr>
              <a:t>normal örgün öğretimde verdikleri ders ve diğer faaliyetler ile görevlendirildikleri </a:t>
            </a:r>
            <a:r>
              <a:rPr lang="tr-TR" dirty="0" smtClean="0">
                <a:latin typeface="Times New Roman" pitchFamily="18" charset="0"/>
                <a:cs typeface="Times New Roman" pitchFamily="18" charset="0"/>
              </a:rPr>
              <a:t>yükseköğretim kurumlarında </a:t>
            </a:r>
            <a:r>
              <a:rPr lang="tr-TR" dirty="0">
                <a:latin typeface="Times New Roman" pitchFamily="18" charset="0"/>
                <a:cs typeface="Times New Roman" pitchFamily="18" charset="0"/>
              </a:rPr>
              <a:t>normal örgün öğretimde verdikleri ders ve diğer faaliyetler </a:t>
            </a:r>
            <a:r>
              <a:rPr lang="tr-TR" b="1" u="sng" dirty="0">
                <a:solidFill>
                  <a:srgbClr val="FF0000"/>
                </a:solidFill>
                <a:latin typeface="Times New Roman" pitchFamily="18" charset="0"/>
                <a:cs typeface="Times New Roman" pitchFamily="18" charset="0"/>
              </a:rPr>
              <a:t>daha sonra bağlı bulundukları </a:t>
            </a:r>
            <a:r>
              <a:rPr lang="tr-TR" b="1" u="sng" dirty="0" smtClean="0">
                <a:solidFill>
                  <a:srgbClr val="FF0000"/>
                </a:solidFill>
                <a:latin typeface="Times New Roman" pitchFamily="18" charset="0"/>
                <a:cs typeface="Times New Roman" pitchFamily="18" charset="0"/>
              </a:rPr>
              <a:t>fakülte veya </a:t>
            </a:r>
            <a:r>
              <a:rPr lang="tr-TR" b="1" u="sng" dirty="0">
                <a:solidFill>
                  <a:srgbClr val="FF0000"/>
                </a:solidFill>
                <a:latin typeface="Times New Roman" pitchFamily="18" charset="0"/>
                <a:cs typeface="Times New Roman" pitchFamily="18" charset="0"/>
              </a:rPr>
              <a:t>yüksekokulda</a:t>
            </a:r>
            <a:r>
              <a:rPr lang="tr-TR" dirty="0">
                <a:solidFill>
                  <a:srgbClr val="FF0000"/>
                </a:solidFill>
                <a:latin typeface="Times New Roman" pitchFamily="18" charset="0"/>
                <a:cs typeface="Times New Roman" pitchFamily="18" charset="0"/>
              </a:rPr>
              <a:t> </a:t>
            </a:r>
            <a:r>
              <a:rPr lang="tr-TR" dirty="0">
                <a:latin typeface="Times New Roman" pitchFamily="18" charset="0"/>
                <a:cs typeface="Times New Roman" pitchFamily="18" charset="0"/>
              </a:rPr>
              <a:t>ikinci öğretimde verdikleri ders ve diğer faaliyetler ile görevlendirildikleri </a:t>
            </a:r>
            <a:r>
              <a:rPr lang="tr-TR" dirty="0" smtClean="0">
                <a:latin typeface="Times New Roman" pitchFamily="18" charset="0"/>
                <a:cs typeface="Times New Roman" pitchFamily="18" charset="0"/>
              </a:rPr>
              <a:t>yükseköğretim kurumlarında </a:t>
            </a:r>
            <a:r>
              <a:rPr lang="tr-TR" dirty="0">
                <a:latin typeface="Times New Roman" pitchFamily="18" charset="0"/>
                <a:cs typeface="Times New Roman" pitchFamily="18" charset="0"/>
              </a:rPr>
              <a:t>ikinci öğretimde verdikleri ders ve faaliyetler dikkate alınır</a:t>
            </a:r>
            <a:endParaRPr lang="tr-TR" dirty="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1052392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lnSpc>
                <a:spcPct val="100000"/>
              </a:lnSpc>
            </a:pPr>
            <a:r>
              <a:rPr lang="tr-TR" altLang="tr-TR" sz="2800" b="1" dirty="0" smtClean="0">
                <a:solidFill>
                  <a:srgbClr val="C00000"/>
                </a:solidFill>
                <a:latin typeface="Times New Roman" panose="02020603050405020304" pitchFamily="18" charset="0"/>
                <a:cs typeface="Times New Roman" panose="02020603050405020304" pitchFamily="18" charset="0"/>
              </a:rPr>
              <a:t>2547 sayılı Yükseköğretim Kanununun </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40’ıncı Maddesinin d bendi</a:t>
            </a:r>
            <a:br>
              <a:rPr lang="tr-TR" altLang="tr-TR" sz="2800" b="1" dirty="0" smtClean="0">
                <a:solidFill>
                  <a:srgbClr val="C00000"/>
                </a:solidFill>
                <a:latin typeface="Times New Roman" panose="02020603050405020304" pitchFamily="18" charset="0"/>
                <a:cs typeface="Times New Roman" panose="02020603050405020304" pitchFamily="18" charset="0"/>
              </a:rPr>
            </a:br>
            <a:r>
              <a:rPr lang="tr-TR" altLang="tr-TR" sz="2800" b="1" dirty="0" smtClean="0">
                <a:solidFill>
                  <a:srgbClr val="C00000"/>
                </a:solidFill>
                <a:latin typeface="Times New Roman" panose="02020603050405020304" pitchFamily="18" charset="0"/>
                <a:cs typeface="Times New Roman" panose="02020603050405020304" pitchFamily="18" charset="0"/>
              </a:rPr>
              <a:t>(Kurumlar Arası Yardımlaşma)</a:t>
            </a:r>
            <a:endParaRPr lang="tr-TR" sz="2800"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fontAlgn="auto">
              <a:spcAft>
                <a:spcPts val="0"/>
              </a:spcAft>
              <a:defRPr/>
            </a:pPr>
            <a:r>
              <a:rPr lang="tr-TR" b="1" u="sng" dirty="0" smtClean="0">
                <a:solidFill>
                  <a:srgbClr val="FF0000"/>
                </a:solidFill>
                <a:latin typeface="Times New Roman" pitchFamily="18" charset="0"/>
                <a:cs typeface="Times New Roman" pitchFamily="18" charset="0"/>
              </a:rPr>
              <a:t>40 maddesinin (a) </a:t>
            </a:r>
            <a:r>
              <a:rPr lang="tr-TR" b="1" u="sng" dirty="0">
                <a:solidFill>
                  <a:srgbClr val="FF0000"/>
                </a:solidFill>
                <a:latin typeface="Times New Roman" pitchFamily="18" charset="0"/>
                <a:cs typeface="Times New Roman" pitchFamily="18" charset="0"/>
              </a:rPr>
              <a:t>fıkrası uyarınca,</a:t>
            </a:r>
            <a:r>
              <a:rPr lang="tr-TR" dirty="0">
                <a:latin typeface="Times New Roman" pitchFamily="18" charset="0"/>
                <a:cs typeface="Times New Roman" pitchFamily="18" charset="0"/>
              </a:rPr>
              <a:t> kendi üniversitelerinin aynı </a:t>
            </a:r>
            <a:r>
              <a:rPr lang="tr-TR" dirty="0" smtClean="0">
                <a:latin typeface="Times New Roman" pitchFamily="18" charset="0"/>
                <a:cs typeface="Times New Roman" pitchFamily="18" charset="0"/>
              </a:rPr>
              <a:t>şehirdeki diğer </a:t>
            </a:r>
            <a:r>
              <a:rPr lang="tr-TR" dirty="0">
                <a:latin typeface="Times New Roman" pitchFamily="18" charset="0"/>
                <a:cs typeface="Times New Roman" pitchFamily="18" charset="0"/>
              </a:rPr>
              <a:t>birimlerinden veya aynı şehirdeki diğer yüksek öğretim kurumlarından görevlendirilebilecek öğretim elemanı bulunmaması halinde, başka şehirlerdeki yüksek öğretim kurumlarından </a:t>
            </a:r>
            <a:r>
              <a:rPr lang="tr-TR" dirty="0" smtClean="0">
                <a:latin typeface="Times New Roman" pitchFamily="18" charset="0"/>
                <a:cs typeface="Times New Roman" pitchFamily="18" charset="0"/>
              </a:rPr>
              <a:t>ders vermek </a:t>
            </a:r>
            <a:r>
              <a:rPr lang="tr-TR" dirty="0">
                <a:latin typeface="Times New Roman" pitchFamily="18" charset="0"/>
                <a:cs typeface="Times New Roman" pitchFamily="18" charset="0"/>
              </a:rPr>
              <a:t>üzere görevlendirilen öğretim elemanlarına 6245 sayılı </a:t>
            </a:r>
            <a:r>
              <a:rPr lang="tr-TR" dirty="0" smtClean="0">
                <a:latin typeface="Times New Roman" pitchFamily="18" charset="0"/>
                <a:cs typeface="Times New Roman" pitchFamily="18" charset="0"/>
              </a:rPr>
              <a:t>Harcırah Kanununa </a:t>
            </a:r>
            <a:r>
              <a:rPr lang="tr-TR" dirty="0">
                <a:latin typeface="Times New Roman" pitchFamily="18" charset="0"/>
                <a:cs typeface="Times New Roman" pitchFamily="18" charset="0"/>
              </a:rPr>
              <a:t>göre </a:t>
            </a:r>
            <a:r>
              <a:rPr lang="tr-TR" dirty="0" smtClean="0">
                <a:latin typeface="Times New Roman" pitchFamily="18" charset="0"/>
                <a:cs typeface="Times New Roman" pitchFamily="18" charset="0"/>
              </a:rPr>
              <a:t>geçici görev </a:t>
            </a:r>
            <a:r>
              <a:rPr lang="tr-TR" dirty="0">
                <a:latin typeface="Times New Roman" pitchFamily="18" charset="0"/>
                <a:cs typeface="Times New Roman" pitchFamily="18" charset="0"/>
              </a:rPr>
              <a:t>yolluğu ve anılan fıkradaki esaslara göre iki katı ek ders ücreti ödenir.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621406"/>
            <a:ext cx="868362" cy="868362"/>
          </a:xfrm>
          <a:prstGeom prst="rect">
            <a:avLst/>
          </a:prstGeom>
          <a:noFill/>
          <a:ln>
            <a:noFill/>
          </a:ln>
        </p:spPr>
      </p:pic>
    </p:spTree>
    <p:extLst>
      <p:ext uri="{BB962C8B-B14F-4D97-AF65-F5344CB8AC3E}">
        <p14:creationId xmlns:p14="http://schemas.microsoft.com/office/powerpoint/2010/main" val="2351497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TotalTime>
  <Words>2432</Words>
  <Application>Microsoft Office PowerPoint</Application>
  <PresentationFormat>Geniş ekran</PresentationFormat>
  <Paragraphs>219</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Calibri Light</vt:lpstr>
      <vt:lpstr>Tahoma</vt:lpstr>
      <vt:lpstr>Times New Roman</vt:lpstr>
      <vt:lpstr>Office Teması</vt:lpstr>
      <vt:lpstr>PowerPoint Sunusu</vt:lpstr>
      <vt:lpstr>Ek Ders Mevzuatı</vt:lpstr>
      <vt:lpstr>2914 sayılı Yükseköğretim  Personel Kanununun 11’inci Maddesi (Ek Ders Ücreti)</vt:lpstr>
      <vt:lpstr>Ek Ders Ücreti Ödenmesinde Kurallar</vt:lpstr>
      <vt:lpstr>2547 sayılı Yükseköğretim Kanununun  36’ncı Maddesi (Çalışma Esasları)</vt:lpstr>
      <vt:lpstr>Ders Görevleri</vt:lpstr>
      <vt:lpstr>2547 sayılı Yükseköğretim Kanununun  40’ıncı Maddesinin a bendi</vt:lpstr>
      <vt:lpstr>2547 sayılı Yükseköğretim Kanununun  40’ıncı Maddesinin a bendi</vt:lpstr>
      <vt:lpstr>2547 sayılı Yükseköğretim Kanununun  40’ıncı Maddesinin d bendi (Kurumlar Arası Yardımlaşma)</vt:lpstr>
      <vt:lpstr>657 sayılı Devlet Memurları Kanununun  89’uncu Maddesi (Memur Ders Görevlendirmesi)</vt:lpstr>
      <vt:lpstr>3843 sayılı Yasanın 10’uncu Maddesi (Ders Ücreti)</vt:lpstr>
      <vt:lpstr>İkinci Öğretimle ilgili  31/03/1994 tarihli ve 94/5593 Sayılı  Bakanlar Kurulu Kararı</vt:lpstr>
      <vt:lpstr>2547 sayılı Yükseköğretim Kanunu  3’üncü Maddesi</vt:lpstr>
      <vt:lpstr>Ders Yükü Tespiti Ve Ek Ders Ücreti  Ödemelerinde Uyulacak Esaslar</vt:lpstr>
      <vt:lpstr>Ders Yükü ve Ücret Karşılığında  Okutulabilecekleri Ek Ders Saatleri</vt:lpstr>
      <vt:lpstr>Haftalık Ders Yükü Denklikleri</vt:lpstr>
      <vt:lpstr>Haftalık Ders Yükü Denklikleri</vt:lpstr>
      <vt:lpstr>Sınav Ücretleri  (Bir yarı yıl içinde yapılan her ara sınav karşılığı  olarak derse kayıtlı öğrenci sayısına göre;)</vt:lpstr>
      <vt:lpstr>Sınav Ücretleri  (Öğrenci Sayısı ve Ders Yükü)</vt:lpstr>
      <vt:lpstr>Ders Telafi Ücretleri</vt:lpstr>
      <vt:lpstr>Sınav Ücretleri</vt:lpstr>
      <vt:lpstr>Sınav Ücretleri Tablosu</vt:lpstr>
      <vt:lpstr>Yaz Okulu Ders Ücretleri</vt:lpstr>
      <vt:lpstr>Uzaktan Eğitim</vt:lpstr>
      <vt:lpstr>2547 sayılı Yasanın 31’inci Maddesi  Gereğince Görevlendirilme </vt:lpstr>
      <vt:lpstr>2547 sayılı Yasanın 31’inci Maddesi  Gereğince Görevlendirilme </vt:lpstr>
      <vt:lpstr>2914 Sayılı YÖK Personel Kanunun 17’nci Maddesi (Emekli Öğretim Elemanlarının  Sözleşmeli Olarak Görevlendirilmesi)</vt:lpstr>
      <vt:lpstr>İSKENDERUN TEKNİK ÜNİVERSİTESİ  STRATEJİ GELİŞTİRME DAİRESİ BAŞKANLIĞI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 Ders Mevzuatı</dc:title>
  <dc:creator>İste Sgdb</dc:creator>
  <cp:lastModifiedBy>O.DUZEL</cp:lastModifiedBy>
  <cp:revision>94</cp:revision>
  <cp:lastPrinted>2017-01-23T12:00:45Z</cp:lastPrinted>
  <dcterms:created xsi:type="dcterms:W3CDTF">2017-01-22T17:51:59Z</dcterms:created>
  <dcterms:modified xsi:type="dcterms:W3CDTF">2022-05-18T10:57:11Z</dcterms:modified>
</cp:coreProperties>
</file>