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5"/>
  </p:notesMasterIdLst>
  <p:handoutMasterIdLst>
    <p:handoutMasterId r:id="rId56"/>
  </p:handoutMasterIdLst>
  <p:sldIdLst>
    <p:sldId id="294" r:id="rId2"/>
    <p:sldId id="314" r:id="rId3"/>
    <p:sldId id="258" r:id="rId4"/>
    <p:sldId id="297" r:id="rId5"/>
    <p:sldId id="320" r:id="rId6"/>
    <p:sldId id="317" r:id="rId7"/>
    <p:sldId id="319" r:id="rId8"/>
    <p:sldId id="300" r:id="rId9"/>
    <p:sldId id="296" r:id="rId10"/>
    <p:sldId id="298" r:id="rId11"/>
    <p:sldId id="299" r:id="rId12"/>
    <p:sldId id="302" r:id="rId13"/>
    <p:sldId id="303" r:id="rId14"/>
    <p:sldId id="305" r:id="rId15"/>
    <p:sldId id="304" r:id="rId16"/>
    <p:sldId id="318" r:id="rId17"/>
    <p:sldId id="306" r:id="rId18"/>
    <p:sldId id="310" r:id="rId19"/>
    <p:sldId id="307" r:id="rId20"/>
    <p:sldId id="308" r:id="rId21"/>
    <p:sldId id="309" r:id="rId22"/>
    <p:sldId id="312" r:id="rId23"/>
    <p:sldId id="311" r:id="rId24"/>
    <p:sldId id="313" r:id="rId25"/>
    <p:sldId id="332" r:id="rId26"/>
    <p:sldId id="321" r:id="rId27"/>
    <p:sldId id="315" r:id="rId28"/>
    <p:sldId id="327" r:id="rId29"/>
    <p:sldId id="322" r:id="rId30"/>
    <p:sldId id="328" r:id="rId31"/>
    <p:sldId id="323" r:id="rId32"/>
    <p:sldId id="329" r:id="rId33"/>
    <p:sldId id="324" r:id="rId34"/>
    <p:sldId id="330" r:id="rId35"/>
    <p:sldId id="325" r:id="rId36"/>
    <p:sldId id="331" r:id="rId37"/>
    <p:sldId id="326" r:id="rId38"/>
    <p:sldId id="333" r:id="rId39"/>
    <p:sldId id="334" r:id="rId40"/>
    <p:sldId id="335" r:id="rId41"/>
    <p:sldId id="338" r:id="rId42"/>
    <p:sldId id="336" r:id="rId43"/>
    <p:sldId id="340" r:id="rId44"/>
    <p:sldId id="339" r:id="rId45"/>
    <p:sldId id="342" r:id="rId46"/>
    <p:sldId id="341" r:id="rId47"/>
    <p:sldId id="337" r:id="rId48"/>
    <p:sldId id="345" r:id="rId49"/>
    <p:sldId id="346" r:id="rId50"/>
    <p:sldId id="347" r:id="rId51"/>
    <p:sldId id="348" r:id="rId52"/>
    <p:sldId id="349" r:id="rId53"/>
    <p:sldId id="272" r:id="rId54"/>
  </p:sldIdLst>
  <p:sldSz cx="12192000" cy="6858000"/>
  <p:notesSz cx="6797675" cy="9928225"/>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484F"/>
    <a:srgbClr val="CD21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7" autoAdjust="0"/>
    <p:restoredTop sz="94669" autoAdjust="0"/>
  </p:normalViewPr>
  <p:slideViewPr>
    <p:cSldViewPr snapToGrid="0">
      <p:cViewPr varScale="1">
        <p:scale>
          <a:sx n="65" d="100"/>
          <a:sy n="65" d="100"/>
        </p:scale>
        <p:origin x="700" y="32"/>
      </p:cViewPr>
      <p:guideLst>
        <p:guide orient="horz" pos="2160"/>
        <p:guide pos="3840"/>
      </p:guideLst>
    </p:cSldViewPr>
  </p:slideViewPr>
  <p:outlineViewPr>
    <p:cViewPr>
      <p:scale>
        <a:sx n="33" d="100"/>
        <a:sy n="33" d="100"/>
      </p:scale>
      <p:origin x="0" y="21426"/>
    </p:cViewPr>
  </p:outlineViewPr>
  <p:notesTextViewPr>
    <p:cViewPr>
      <p:scale>
        <a:sx n="1" d="1"/>
        <a:sy n="1" d="1"/>
      </p:scale>
      <p:origin x="0" y="0"/>
    </p:cViewPr>
  </p:notesTextViewPr>
  <p:sorterViewPr>
    <p:cViewPr>
      <p:scale>
        <a:sx n="100" d="100"/>
        <a:sy n="100" d="100"/>
      </p:scale>
      <p:origin x="0" y="-6816"/>
    </p:cViewPr>
  </p:sorterViewPr>
  <p:notesViewPr>
    <p:cSldViewPr snapToGrid="0" showGuides="1">
      <p:cViewPr varScale="1">
        <p:scale>
          <a:sx n="48" d="100"/>
          <a:sy n="48" d="100"/>
        </p:scale>
        <p:origin x="2752" y="3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1"/>
            <a:ext cx="2945659" cy="497520"/>
          </a:xfrm>
          <a:prstGeom prst="rect">
            <a:avLst/>
          </a:prstGeom>
        </p:spPr>
        <p:txBody>
          <a:bodyPr vert="horz" lIns="91001" tIns="45501" rIns="91001" bIns="45501" rtlCol="0"/>
          <a:lstStyle>
            <a:lvl1pPr algn="l">
              <a:defRPr sz="1200"/>
            </a:lvl1pPr>
          </a:lstStyle>
          <a:p>
            <a:endParaRPr lang="tr-TR"/>
          </a:p>
        </p:txBody>
      </p:sp>
      <p:sp>
        <p:nvSpPr>
          <p:cNvPr id="3" name="Veri Yer Tutucusu 2"/>
          <p:cNvSpPr>
            <a:spLocks noGrp="1"/>
          </p:cNvSpPr>
          <p:nvPr>
            <p:ph type="dt" sz="quarter" idx="1"/>
          </p:nvPr>
        </p:nvSpPr>
        <p:spPr>
          <a:xfrm>
            <a:off x="3850443" y="1"/>
            <a:ext cx="2945659" cy="497520"/>
          </a:xfrm>
          <a:prstGeom prst="rect">
            <a:avLst/>
          </a:prstGeom>
        </p:spPr>
        <p:txBody>
          <a:bodyPr vert="horz" lIns="91001" tIns="45501" rIns="91001" bIns="45501" rtlCol="0"/>
          <a:lstStyle>
            <a:lvl1pPr algn="r">
              <a:defRPr sz="1200"/>
            </a:lvl1pPr>
          </a:lstStyle>
          <a:p>
            <a:fld id="{CA7BDD5B-12B1-4A8E-80AC-2A6614CF2ECD}" type="datetimeFigureOut">
              <a:rPr lang="tr-TR" smtClean="0"/>
              <a:t>17.05.2022</a:t>
            </a:fld>
            <a:endParaRPr lang="tr-TR"/>
          </a:p>
        </p:txBody>
      </p:sp>
      <p:sp>
        <p:nvSpPr>
          <p:cNvPr id="4" name="Altbilgi Yer Tutucusu 3"/>
          <p:cNvSpPr>
            <a:spLocks noGrp="1"/>
          </p:cNvSpPr>
          <p:nvPr>
            <p:ph type="ftr" sz="quarter" idx="2"/>
          </p:nvPr>
        </p:nvSpPr>
        <p:spPr>
          <a:xfrm>
            <a:off x="0" y="9430705"/>
            <a:ext cx="2945659" cy="497520"/>
          </a:xfrm>
          <a:prstGeom prst="rect">
            <a:avLst/>
          </a:prstGeom>
        </p:spPr>
        <p:txBody>
          <a:bodyPr vert="horz" lIns="91001" tIns="45501" rIns="91001" bIns="45501" rtlCol="0" anchor="b"/>
          <a:lstStyle>
            <a:lvl1pPr algn="l">
              <a:defRPr sz="1200"/>
            </a:lvl1pPr>
          </a:lstStyle>
          <a:p>
            <a:endParaRPr lang="tr-TR"/>
          </a:p>
        </p:txBody>
      </p:sp>
      <p:sp>
        <p:nvSpPr>
          <p:cNvPr id="5" name="Slayt Numarası Yer Tutucusu 4"/>
          <p:cNvSpPr>
            <a:spLocks noGrp="1"/>
          </p:cNvSpPr>
          <p:nvPr>
            <p:ph type="sldNum" sz="quarter" idx="3"/>
          </p:nvPr>
        </p:nvSpPr>
        <p:spPr>
          <a:xfrm>
            <a:off x="3850443" y="9430705"/>
            <a:ext cx="2945659" cy="497520"/>
          </a:xfrm>
          <a:prstGeom prst="rect">
            <a:avLst/>
          </a:prstGeom>
        </p:spPr>
        <p:txBody>
          <a:bodyPr vert="horz" lIns="91001" tIns="45501" rIns="91001" bIns="45501" rtlCol="0" anchor="b"/>
          <a:lstStyle>
            <a:lvl1pPr algn="r">
              <a:defRPr sz="1200"/>
            </a:lvl1pPr>
          </a:lstStyle>
          <a:p>
            <a:fld id="{4739F858-F1E8-434C-8978-485AB46F8452}" type="slidenum">
              <a:rPr lang="tr-TR" smtClean="0"/>
              <a:t>‹#›</a:t>
            </a:fld>
            <a:endParaRPr lang="tr-TR"/>
          </a:p>
        </p:txBody>
      </p:sp>
    </p:spTree>
    <p:extLst>
      <p:ext uri="{BB962C8B-B14F-4D97-AF65-F5344CB8AC3E}">
        <p14:creationId xmlns:p14="http://schemas.microsoft.com/office/powerpoint/2010/main" val="17234185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1"/>
            <a:ext cx="2945659" cy="497520"/>
          </a:xfrm>
          <a:prstGeom prst="rect">
            <a:avLst/>
          </a:prstGeom>
        </p:spPr>
        <p:txBody>
          <a:bodyPr vert="horz" lIns="91001" tIns="45501" rIns="91001" bIns="45501" rtlCol="0"/>
          <a:lstStyle>
            <a:lvl1pPr algn="l">
              <a:defRPr sz="1200"/>
            </a:lvl1pPr>
          </a:lstStyle>
          <a:p>
            <a:endParaRPr lang="tr-TR"/>
          </a:p>
        </p:txBody>
      </p:sp>
      <p:sp>
        <p:nvSpPr>
          <p:cNvPr id="3" name="Veri Yer Tutucusu 2"/>
          <p:cNvSpPr>
            <a:spLocks noGrp="1"/>
          </p:cNvSpPr>
          <p:nvPr>
            <p:ph type="dt" idx="1"/>
          </p:nvPr>
        </p:nvSpPr>
        <p:spPr>
          <a:xfrm>
            <a:off x="3850443" y="1"/>
            <a:ext cx="2945659" cy="497520"/>
          </a:xfrm>
          <a:prstGeom prst="rect">
            <a:avLst/>
          </a:prstGeom>
        </p:spPr>
        <p:txBody>
          <a:bodyPr vert="horz" lIns="91001" tIns="45501" rIns="91001" bIns="45501" rtlCol="0"/>
          <a:lstStyle>
            <a:lvl1pPr algn="r">
              <a:defRPr sz="1200"/>
            </a:lvl1pPr>
          </a:lstStyle>
          <a:p>
            <a:fld id="{25E297DE-4965-4ABC-9896-6A50A4D840A1}" type="datetimeFigureOut">
              <a:rPr lang="tr-TR" smtClean="0"/>
              <a:t>17.05.2022</a:t>
            </a:fld>
            <a:endParaRPr lang="tr-TR"/>
          </a:p>
        </p:txBody>
      </p:sp>
      <p:sp>
        <p:nvSpPr>
          <p:cNvPr id="4" name="Slayt Görüntüsü Yer Tutucusu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001" tIns="45501" rIns="91001" bIns="45501" rtlCol="0" anchor="ctr"/>
          <a:lstStyle/>
          <a:p>
            <a:endParaRPr lang="tr-TR"/>
          </a:p>
        </p:txBody>
      </p:sp>
      <p:sp>
        <p:nvSpPr>
          <p:cNvPr id="5" name="Not Yer Tutucusu 4"/>
          <p:cNvSpPr>
            <a:spLocks noGrp="1"/>
          </p:cNvSpPr>
          <p:nvPr>
            <p:ph type="body" sz="quarter" idx="3"/>
          </p:nvPr>
        </p:nvSpPr>
        <p:spPr>
          <a:xfrm>
            <a:off x="679768" y="4778731"/>
            <a:ext cx="5438140" cy="3908863"/>
          </a:xfrm>
          <a:prstGeom prst="rect">
            <a:avLst/>
          </a:prstGeom>
        </p:spPr>
        <p:txBody>
          <a:bodyPr vert="horz" lIns="91001" tIns="45501" rIns="91001" bIns="45501"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30705"/>
            <a:ext cx="2945659" cy="497520"/>
          </a:xfrm>
          <a:prstGeom prst="rect">
            <a:avLst/>
          </a:prstGeom>
        </p:spPr>
        <p:txBody>
          <a:bodyPr vert="horz" lIns="91001" tIns="45501" rIns="91001" bIns="45501" rtlCol="0" anchor="b"/>
          <a:lstStyle>
            <a:lvl1pPr algn="l">
              <a:defRPr sz="1200"/>
            </a:lvl1pPr>
          </a:lstStyle>
          <a:p>
            <a:endParaRPr lang="tr-TR"/>
          </a:p>
        </p:txBody>
      </p:sp>
      <p:sp>
        <p:nvSpPr>
          <p:cNvPr id="7" name="Slayt Numarası Yer Tutucusu 6"/>
          <p:cNvSpPr>
            <a:spLocks noGrp="1"/>
          </p:cNvSpPr>
          <p:nvPr>
            <p:ph type="sldNum" sz="quarter" idx="5"/>
          </p:nvPr>
        </p:nvSpPr>
        <p:spPr>
          <a:xfrm>
            <a:off x="3850443" y="9430705"/>
            <a:ext cx="2945659" cy="497520"/>
          </a:xfrm>
          <a:prstGeom prst="rect">
            <a:avLst/>
          </a:prstGeom>
        </p:spPr>
        <p:txBody>
          <a:bodyPr vert="horz" lIns="91001" tIns="45501" rIns="91001" bIns="45501" rtlCol="0" anchor="b"/>
          <a:lstStyle>
            <a:lvl1pPr algn="r">
              <a:defRPr sz="1200"/>
            </a:lvl1pPr>
          </a:lstStyle>
          <a:p>
            <a:fld id="{FD0BAFE3-9489-496E-8CB6-A916263788EE}" type="slidenum">
              <a:rPr lang="tr-TR" smtClean="0"/>
              <a:t>‹#›</a:t>
            </a:fld>
            <a:endParaRPr lang="tr-TR"/>
          </a:p>
        </p:txBody>
      </p:sp>
    </p:spTree>
    <p:extLst>
      <p:ext uri="{BB962C8B-B14F-4D97-AF65-F5344CB8AC3E}">
        <p14:creationId xmlns:p14="http://schemas.microsoft.com/office/powerpoint/2010/main" val="9112775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5DE78A12-1099-4EE2-B016-CD984068AB09}" type="datetimeFigureOut">
              <a:rPr lang="tr-TR" smtClean="0"/>
              <a:t>17.05.2022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1BF26B1-9FA9-4F31-A6BA-D7D4047E1854}" type="slidenum">
              <a:rPr lang="tr-TR" smtClean="0"/>
              <a:t>‹#›</a:t>
            </a:fld>
            <a:endParaRPr lang="tr-TR"/>
          </a:p>
        </p:txBody>
      </p:sp>
    </p:spTree>
    <p:extLst>
      <p:ext uri="{BB962C8B-B14F-4D97-AF65-F5344CB8AC3E}">
        <p14:creationId xmlns:p14="http://schemas.microsoft.com/office/powerpoint/2010/main" val="469726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DE78A12-1099-4EE2-B016-CD984068AB09}" type="datetimeFigureOut">
              <a:rPr lang="tr-TR" smtClean="0"/>
              <a:t>17.05.2022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1BF26B1-9FA9-4F31-A6BA-D7D4047E1854}" type="slidenum">
              <a:rPr lang="tr-TR" smtClean="0"/>
              <a:t>‹#›</a:t>
            </a:fld>
            <a:endParaRPr lang="tr-TR"/>
          </a:p>
        </p:txBody>
      </p:sp>
    </p:spTree>
    <p:extLst>
      <p:ext uri="{BB962C8B-B14F-4D97-AF65-F5344CB8AC3E}">
        <p14:creationId xmlns:p14="http://schemas.microsoft.com/office/powerpoint/2010/main" val="1517812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DE78A12-1099-4EE2-B016-CD984068AB09}" type="datetimeFigureOut">
              <a:rPr lang="tr-TR" smtClean="0"/>
              <a:t>17.05.2022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1BF26B1-9FA9-4F31-A6BA-D7D4047E1854}" type="slidenum">
              <a:rPr lang="tr-TR" smtClean="0"/>
              <a:t>‹#›</a:t>
            </a:fld>
            <a:endParaRPr lang="tr-TR"/>
          </a:p>
        </p:txBody>
      </p:sp>
    </p:spTree>
    <p:extLst>
      <p:ext uri="{BB962C8B-B14F-4D97-AF65-F5344CB8AC3E}">
        <p14:creationId xmlns:p14="http://schemas.microsoft.com/office/powerpoint/2010/main" val="176148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DE78A12-1099-4EE2-B016-CD984068AB09}" type="datetimeFigureOut">
              <a:rPr lang="tr-TR" smtClean="0"/>
              <a:t>17.05.2022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1BF26B1-9FA9-4F31-A6BA-D7D4047E1854}" type="slidenum">
              <a:rPr lang="tr-TR" smtClean="0"/>
              <a:t>‹#›</a:t>
            </a:fld>
            <a:endParaRPr lang="tr-TR"/>
          </a:p>
        </p:txBody>
      </p:sp>
    </p:spTree>
    <p:extLst>
      <p:ext uri="{BB962C8B-B14F-4D97-AF65-F5344CB8AC3E}">
        <p14:creationId xmlns:p14="http://schemas.microsoft.com/office/powerpoint/2010/main" val="3766679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5DE78A12-1099-4EE2-B016-CD984068AB09}" type="datetimeFigureOut">
              <a:rPr lang="tr-TR" smtClean="0"/>
              <a:t>17.05.2022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1BF26B1-9FA9-4F31-A6BA-D7D4047E1854}" type="slidenum">
              <a:rPr lang="tr-TR" smtClean="0"/>
              <a:t>‹#›</a:t>
            </a:fld>
            <a:endParaRPr lang="tr-TR"/>
          </a:p>
        </p:txBody>
      </p:sp>
    </p:spTree>
    <p:extLst>
      <p:ext uri="{BB962C8B-B14F-4D97-AF65-F5344CB8AC3E}">
        <p14:creationId xmlns:p14="http://schemas.microsoft.com/office/powerpoint/2010/main" val="1929662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DE78A12-1099-4EE2-B016-CD984068AB09}" type="datetimeFigureOut">
              <a:rPr lang="tr-TR" smtClean="0"/>
              <a:t>17.05.2022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1BF26B1-9FA9-4F31-A6BA-D7D4047E1854}" type="slidenum">
              <a:rPr lang="tr-TR" smtClean="0"/>
              <a:t>‹#›</a:t>
            </a:fld>
            <a:endParaRPr lang="tr-TR"/>
          </a:p>
        </p:txBody>
      </p:sp>
    </p:spTree>
    <p:extLst>
      <p:ext uri="{BB962C8B-B14F-4D97-AF65-F5344CB8AC3E}">
        <p14:creationId xmlns:p14="http://schemas.microsoft.com/office/powerpoint/2010/main" val="1913265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DE78A12-1099-4EE2-B016-CD984068AB09}" type="datetimeFigureOut">
              <a:rPr lang="tr-TR" smtClean="0"/>
              <a:t>17.05.2022</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1BF26B1-9FA9-4F31-A6BA-D7D4047E1854}" type="slidenum">
              <a:rPr lang="tr-TR" smtClean="0"/>
              <a:t>‹#›</a:t>
            </a:fld>
            <a:endParaRPr lang="tr-TR"/>
          </a:p>
        </p:txBody>
      </p:sp>
    </p:spTree>
    <p:extLst>
      <p:ext uri="{BB962C8B-B14F-4D97-AF65-F5344CB8AC3E}">
        <p14:creationId xmlns:p14="http://schemas.microsoft.com/office/powerpoint/2010/main" val="27102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DE78A12-1099-4EE2-B016-CD984068AB09}" type="datetimeFigureOut">
              <a:rPr lang="tr-TR" smtClean="0"/>
              <a:t>17.05.2022</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1BF26B1-9FA9-4F31-A6BA-D7D4047E1854}" type="slidenum">
              <a:rPr lang="tr-TR" smtClean="0"/>
              <a:t>‹#›</a:t>
            </a:fld>
            <a:endParaRPr lang="tr-TR"/>
          </a:p>
        </p:txBody>
      </p:sp>
    </p:spTree>
    <p:extLst>
      <p:ext uri="{BB962C8B-B14F-4D97-AF65-F5344CB8AC3E}">
        <p14:creationId xmlns:p14="http://schemas.microsoft.com/office/powerpoint/2010/main" val="3662833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DE78A12-1099-4EE2-B016-CD984068AB09}" type="datetimeFigureOut">
              <a:rPr lang="tr-TR" smtClean="0"/>
              <a:t>17.05.2022</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1BF26B1-9FA9-4F31-A6BA-D7D4047E1854}" type="slidenum">
              <a:rPr lang="tr-TR" smtClean="0"/>
              <a:t>‹#›</a:t>
            </a:fld>
            <a:endParaRPr lang="tr-TR"/>
          </a:p>
        </p:txBody>
      </p:sp>
    </p:spTree>
    <p:extLst>
      <p:ext uri="{BB962C8B-B14F-4D97-AF65-F5344CB8AC3E}">
        <p14:creationId xmlns:p14="http://schemas.microsoft.com/office/powerpoint/2010/main" val="3617261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DE78A12-1099-4EE2-B016-CD984068AB09}" type="datetimeFigureOut">
              <a:rPr lang="tr-TR" smtClean="0"/>
              <a:t>17.05.2022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1BF26B1-9FA9-4F31-A6BA-D7D4047E1854}" type="slidenum">
              <a:rPr lang="tr-TR" smtClean="0"/>
              <a:t>‹#›</a:t>
            </a:fld>
            <a:endParaRPr lang="tr-TR"/>
          </a:p>
        </p:txBody>
      </p:sp>
    </p:spTree>
    <p:extLst>
      <p:ext uri="{BB962C8B-B14F-4D97-AF65-F5344CB8AC3E}">
        <p14:creationId xmlns:p14="http://schemas.microsoft.com/office/powerpoint/2010/main" val="3284099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DE78A12-1099-4EE2-B016-CD984068AB09}" type="datetimeFigureOut">
              <a:rPr lang="tr-TR" smtClean="0"/>
              <a:t>17.05.2022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1BF26B1-9FA9-4F31-A6BA-D7D4047E1854}" type="slidenum">
              <a:rPr lang="tr-TR" smtClean="0"/>
              <a:t>‹#›</a:t>
            </a:fld>
            <a:endParaRPr lang="tr-TR"/>
          </a:p>
        </p:txBody>
      </p:sp>
    </p:spTree>
    <p:extLst>
      <p:ext uri="{BB962C8B-B14F-4D97-AF65-F5344CB8AC3E}">
        <p14:creationId xmlns:p14="http://schemas.microsoft.com/office/powerpoint/2010/main" val="593659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E78A12-1099-4EE2-B016-CD984068AB09}" type="datetimeFigureOut">
              <a:rPr lang="tr-TR" smtClean="0"/>
              <a:t>17.05.2022</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BF26B1-9FA9-4F31-A6BA-D7D4047E1854}" type="slidenum">
              <a:rPr lang="tr-TR" smtClean="0"/>
              <a:t>‹#›</a:t>
            </a:fld>
            <a:endParaRPr lang="tr-TR"/>
          </a:p>
        </p:txBody>
      </p:sp>
    </p:spTree>
    <p:extLst>
      <p:ext uri="{BB962C8B-B14F-4D97-AF65-F5344CB8AC3E}">
        <p14:creationId xmlns:p14="http://schemas.microsoft.com/office/powerpoint/2010/main" val="30036331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5.emf"/><Relationship Id="rId4" Type="http://schemas.openxmlformats.org/officeDocument/2006/relationships/oleObject" Target="../embeddings/oleObject1.bin"/></Relationships>
</file>

<file path=ppt/slides/_rels/slide2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99655"/>
            <a:ext cx="10515600" cy="1059414"/>
          </a:xfrm>
        </p:spPr>
        <p:txBody>
          <a:bodyPr>
            <a:normAutofit/>
          </a:bodyPr>
          <a:lstStyle/>
          <a:p>
            <a:pPr algn="ctr"/>
            <a:r>
              <a:rPr lang="tr-TR" sz="3200" b="1" dirty="0" smtClean="0">
                <a:solidFill>
                  <a:srgbClr val="C00000"/>
                </a:solidFill>
                <a:latin typeface="Times New Roman" panose="02020603050405020304" pitchFamily="18" charset="0"/>
                <a:cs typeface="Times New Roman" panose="02020603050405020304" pitchFamily="18" charset="0"/>
              </a:rPr>
              <a:t>KONU BAŞLIKLARI</a:t>
            </a:r>
            <a:endParaRPr lang="tr-TR" sz="3200" b="1" dirty="0">
              <a:solidFill>
                <a:srgbClr val="C00000"/>
              </a:solidFill>
              <a:latin typeface="Times New Roman" panose="02020603050405020304" pitchFamily="18" charset="0"/>
              <a:cs typeface="Times New Roman" panose="02020603050405020304" pitchFamily="18" charset="0"/>
            </a:endParaRP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259632" y="143353"/>
            <a:ext cx="868362" cy="868362"/>
          </a:xfrm>
          <a:prstGeom prst="rect">
            <a:avLst/>
          </a:prstGeom>
          <a:noFill/>
          <a:ln>
            <a:noFill/>
          </a:ln>
        </p:spPr>
      </p:pic>
      <p:sp>
        <p:nvSpPr>
          <p:cNvPr id="5" name="İçerik Yer Tutucusu 4"/>
          <p:cNvSpPr>
            <a:spLocks noGrp="1"/>
          </p:cNvSpPr>
          <p:nvPr>
            <p:ph idx="1"/>
          </p:nvPr>
        </p:nvSpPr>
        <p:spPr>
          <a:xfrm>
            <a:off x="838200" y="1316515"/>
            <a:ext cx="10515600" cy="4860448"/>
          </a:xfrm>
        </p:spPr>
        <p:txBody>
          <a:bodyPr>
            <a:normAutofit fontScale="55000" lnSpcReduction="20000"/>
          </a:bodyPr>
          <a:lstStyle/>
          <a:p>
            <a:r>
              <a:rPr lang="tr-TR" dirty="0" smtClean="0"/>
              <a:t>Satın Alma Yöntemleri</a:t>
            </a:r>
            <a:endParaRPr lang="tr-TR" dirty="0" smtClean="0"/>
          </a:p>
          <a:p>
            <a:r>
              <a:rPr lang="tr-TR" dirty="0" smtClean="0"/>
              <a:t>İhale </a:t>
            </a:r>
            <a:r>
              <a:rPr lang="tr-TR" dirty="0" smtClean="0"/>
              <a:t>Nedir?</a:t>
            </a:r>
          </a:p>
          <a:p>
            <a:r>
              <a:rPr lang="tr-TR" dirty="0" smtClean="0"/>
              <a:t>Doğrudan Temin Nedir</a:t>
            </a:r>
            <a:r>
              <a:rPr lang="tr-TR" dirty="0" smtClean="0"/>
              <a:t>?</a:t>
            </a:r>
          </a:p>
          <a:p>
            <a:r>
              <a:rPr lang="tr-TR" dirty="0" smtClean="0"/>
              <a:t>Parasal Limitler</a:t>
            </a:r>
          </a:p>
          <a:p>
            <a:r>
              <a:rPr lang="tr-TR" dirty="0" smtClean="0"/>
              <a:t>Zorunlu Olan/Olmayan İşlemler</a:t>
            </a:r>
            <a:endParaRPr lang="tr-TR" dirty="0" smtClean="0"/>
          </a:p>
          <a:p>
            <a:r>
              <a:rPr lang="tr-TR" dirty="0" smtClean="0"/>
              <a:t>İhtiyacın </a:t>
            </a:r>
            <a:r>
              <a:rPr lang="tr-TR" dirty="0"/>
              <a:t>Ortaya Çıkması</a:t>
            </a:r>
          </a:p>
          <a:p>
            <a:r>
              <a:rPr lang="tr-TR" dirty="0" smtClean="0"/>
              <a:t>Ödenek </a:t>
            </a:r>
            <a:r>
              <a:rPr lang="tr-TR" dirty="0"/>
              <a:t>Kontrolü ve Temini </a:t>
            </a:r>
          </a:p>
          <a:p>
            <a:r>
              <a:rPr lang="tr-TR" dirty="0"/>
              <a:t>Yaklaşık Maliyet Tespiti (Gerektiği durumlarda)</a:t>
            </a:r>
          </a:p>
          <a:p>
            <a:r>
              <a:rPr lang="tr-TR" dirty="0"/>
              <a:t>Onay Alınması (Onay Belgesi)</a:t>
            </a:r>
          </a:p>
          <a:p>
            <a:r>
              <a:rPr lang="tr-TR" dirty="0" smtClean="0"/>
              <a:t>Şartname ve Sözleşme Hazırlanması</a:t>
            </a:r>
          </a:p>
          <a:p>
            <a:r>
              <a:rPr lang="tr-TR" dirty="0" smtClean="0"/>
              <a:t>Piyasa </a:t>
            </a:r>
            <a:r>
              <a:rPr lang="tr-TR" dirty="0"/>
              <a:t>Fiyat Araştırması Yapılması (Piyasa Fiyat Araştırma Tutanağı)</a:t>
            </a:r>
          </a:p>
          <a:p>
            <a:r>
              <a:rPr lang="tr-TR" dirty="0" smtClean="0"/>
              <a:t>Sözleşme Yapılması</a:t>
            </a:r>
            <a:endParaRPr lang="tr-TR" dirty="0"/>
          </a:p>
          <a:p>
            <a:r>
              <a:rPr lang="tr-TR" dirty="0"/>
              <a:t>Muayene ve Kabul İşlemleri (Muayene ve Kabul Tutanağı)</a:t>
            </a:r>
          </a:p>
          <a:p>
            <a:r>
              <a:rPr lang="tr-TR" dirty="0"/>
              <a:t>Taşınır İşlem Fişi İşlemleri (Mal </a:t>
            </a:r>
            <a:r>
              <a:rPr lang="tr-TR" dirty="0"/>
              <a:t>/</a:t>
            </a:r>
            <a:r>
              <a:rPr lang="tr-TR" dirty="0" smtClean="0"/>
              <a:t>Malzeme </a:t>
            </a:r>
            <a:r>
              <a:rPr lang="tr-TR" dirty="0"/>
              <a:t>Alımlarında)</a:t>
            </a:r>
          </a:p>
          <a:p>
            <a:r>
              <a:rPr lang="tr-TR" dirty="0"/>
              <a:t>Ödeme Evrakının Düzenlenmesi (Ödeme Emri Belgesi ve Ekleri</a:t>
            </a:r>
            <a:r>
              <a:rPr lang="tr-TR" dirty="0" smtClean="0"/>
              <a:t>)</a:t>
            </a:r>
          </a:p>
          <a:p>
            <a:r>
              <a:rPr lang="tr-TR" dirty="0" smtClean="0"/>
              <a:t>Soru ve Cevaplar</a:t>
            </a:r>
            <a:endParaRPr lang="tr-TR" dirty="0"/>
          </a:p>
        </p:txBody>
      </p:sp>
    </p:spTree>
    <p:extLst>
      <p:ext uri="{BB962C8B-B14F-4D97-AF65-F5344CB8AC3E}">
        <p14:creationId xmlns:p14="http://schemas.microsoft.com/office/powerpoint/2010/main" val="21028815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059414"/>
          </a:xfrm>
        </p:spPr>
        <p:txBody>
          <a:bodyPr>
            <a:normAutofit/>
          </a:bodyPr>
          <a:lstStyle/>
          <a:p>
            <a:pPr algn="ctr"/>
            <a:r>
              <a:rPr lang="tr-TR" sz="2800" b="1" dirty="0">
                <a:solidFill>
                  <a:srgbClr val="C00000"/>
                </a:solidFill>
                <a:latin typeface="Times New Roman" panose="02020603050405020304" pitchFamily="18" charset="0"/>
                <a:cs typeface="Times New Roman" panose="02020603050405020304" pitchFamily="18" charset="0"/>
              </a:rPr>
              <a:t>HANGİ İHTİYAÇLAR DOĞRUDAN TEMİNLE KARŞILANABİLİR</a:t>
            </a: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259632" y="448153"/>
            <a:ext cx="868362" cy="868362"/>
          </a:xfrm>
          <a:prstGeom prst="rect">
            <a:avLst/>
          </a:prstGeom>
          <a:noFill/>
          <a:ln>
            <a:noFill/>
          </a:ln>
        </p:spPr>
      </p:pic>
      <p:sp>
        <p:nvSpPr>
          <p:cNvPr id="5" name="İçerik Yer Tutucusu 4"/>
          <p:cNvSpPr>
            <a:spLocks noGrp="1"/>
          </p:cNvSpPr>
          <p:nvPr>
            <p:ph idx="1"/>
          </p:nvPr>
        </p:nvSpPr>
        <p:spPr/>
        <p:txBody>
          <a:bodyPr>
            <a:normAutofit fontScale="92500" lnSpcReduction="20000"/>
          </a:bodyPr>
          <a:lstStyle/>
          <a:p>
            <a:pPr algn="just"/>
            <a:r>
              <a:rPr lang="tr-TR" dirty="0" smtClean="0"/>
              <a:t>22-a: Sadece </a:t>
            </a:r>
            <a:r>
              <a:rPr lang="tr-TR" dirty="0"/>
              <a:t>gerçek veya tüzel tek kişi tarafından karşılanabilecek ihtiyaçlar.(Fuarlarda </a:t>
            </a:r>
            <a:r>
              <a:rPr lang="tr-TR" dirty="0" err="1" smtClean="0"/>
              <a:t>Stand</a:t>
            </a:r>
            <a:r>
              <a:rPr lang="tr-TR" dirty="0"/>
              <a:t> </a:t>
            </a:r>
            <a:r>
              <a:rPr lang="tr-TR" dirty="0" smtClean="0"/>
              <a:t>Kiralaması) (</a:t>
            </a:r>
            <a:r>
              <a:rPr lang="tr-TR" dirty="0"/>
              <a:t>Parasal Limit Yok</a:t>
            </a:r>
            <a:r>
              <a:rPr lang="tr-TR" dirty="0"/>
              <a:t>) TEK KAYNAK/GEREKÇE</a:t>
            </a:r>
            <a:endParaRPr lang="tr-TR" dirty="0"/>
          </a:p>
          <a:p>
            <a:pPr algn="just"/>
            <a:r>
              <a:rPr lang="tr-TR" dirty="0" smtClean="0"/>
              <a:t>22-b: İhtiyaç </a:t>
            </a:r>
            <a:r>
              <a:rPr lang="tr-TR" dirty="0"/>
              <a:t>ile ilgili (bilimsel, teknik, fikri veya sanatsal </a:t>
            </a:r>
            <a:r>
              <a:rPr lang="tr-TR" dirty="0" err="1"/>
              <a:t>v.b</a:t>
            </a:r>
            <a:r>
              <a:rPr lang="tr-TR" dirty="0"/>
              <a:t>) özel bir hakka sahip gerçek veya tüzel tek kişi tarafından karşılanabilecek alımlar. (Yasal bir hak Microsoft. Akademik eğitim, sinema filmi, belgesel </a:t>
            </a:r>
            <a:r>
              <a:rPr lang="tr-TR" dirty="0" err="1"/>
              <a:t>v.b</a:t>
            </a:r>
            <a:r>
              <a:rPr lang="tr-TR" dirty="0"/>
              <a:t>.)(Parasal Limit Yok</a:t>
            </a:r>
            <a:r>
              <a:rPr lang="tr-TR" dirty="0"/>
              <a:t>) TEK KAYNAK/GEREKÇE</a:t>
            </a:r>
            <a:endParaRPr lang="tr-TR" dirty="0"/>
          </a:p>
          <a:p>
            <a:pPr algn="just"/>
            <a:r>
              <a:rPr lang="tr-TR" dirty="0" smtClean="0"/>
              <a:t>22-c: Mevcut </a:t>
            </a:r>
            <a:r>
              <a:rPr lang="tr-TR" dirty="0"/>
              <a:t>mal, ekipman, teknoloji veya hizmetlerle uyumun ve standardizasyonun sağlanması için zorunlu olan mal ve hizmetlerin, asıl sözleşmeye dayalı olarak düzenlenecek ve toplam süreleri üç yılı geçmeyecek sözleşmelerle ilk alım yapılan gerçek veya tüzel kişiden alınması. (Zorunlu ve doğal bir bağlantı Bakım sözleşmeleri gibi)(Parasal Limit Yok</a:t>
            </a:r>
            <a:r>
              <a:rPr lang="tr-TR" dirty="0"/>
              <a:t>) TEK KAYNAK/GEREKÇE</a:t>
            </a:r>
            <a:endParaRPr lang="tr-TR" dirty="0"/>
          </a:p>
          <a:p>
            <a:pPr marL="0" indent="0" algn="just">
              <a:buNone/>
            </a:pPr>
            <a:endParaRPr lang="tr-TR" dirty="0"/>
          </a:p>
        </p:txBody>
      </p:sp>
    </p:spTree>
    <p:extLst>
      <p:ext uri="{BB962C8B-B14F-4D97-AF65-F5344CB8AC3E}">
        <p14:creationId xmlns:p14="http://schemas.microsoft.com/office/powerpoint/2010/main" val="25688329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059414"/>
          </a:xfrm>
        </p:spPr>
        <p:txBody>
          <a:bodyPr>
            <a:normAutofit/>
          </a:bodyPr>
          <a:lstStyle/>
          <a:p>
            <a:pPr algn="ctr"/>
            <a:r>
              <a:rPr lang="tr-TR" sz="2800" b="1" dirty="0">
                <a:solidFill>
                  <a:srgbClr val="C00000"/>
                </a:solidFill>
                <a:latin typeface="Times New Roman" panose="02020603050405020304" pitchFamily="18" charset="0"/>
                <a:cs typeface="Times New Roman" panose="02020603050405020304" pitchFamily="18" charset="0"/>
              </a:rPr>
              <a:t>HANGİ İHTİYAÇLAR DOĞRUDAN TEMİNLE KARŞILANABİLİR</a:t>
            </a: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259632" y="448153"/>
            <a:ext cx="868362" cy="868362"/>
          </a:xfrm>
          <a:prstGeom prst="rect">
            <a:avLst/>
          </a:prstGeom>
          <a:noFill/>
          <a:ln>
            <a:noFill/>
          </a:ln>
        </p:spPr>
      </p:pic>
      <p:sp>
        <p:nvSpPr>
          <p:cNvPr id="5" name="İçerik Yer Tutucusu 4"/>
          <p:cNvSpPr>
            <a:spLocks noGrp="1"/>
          </p:cNvSpPr>
          <p:nvPr>
            <p:ph idx="1"/>
          </p:nvPr>
        </p:nvSpPr>
        <p:spPr/>
        <p:txBody>
          <a:bodyPr>
            <a:normAutofit fontScale="92500" lnSpcReduction="10000"/>
          </a:bodyPr>
          <a:lstStyle/>
          <a:p>
            <a:pPr algn="just"/>
            <a:r>
              <a:rPr lang="tr-TR" dirty="0" smtClean="0"/>
              <a:t>22-d: Büyükşehir </a:t>
            </a:r>
            <a:r>
              <a:rPr lang="tr-TR" dirty="0"/>
              <a:t>belediyesi sınırları dahilinde bulunan idarelerin </a:t>
            </a:r>
            <a:r>
              <a:rPr lang="tr-TR" dirty="0" smtClean="0"/>
              <a:t>218.395</a:t>
            </a:r>
            <a:r>
              <a:rPr lang="tr-TR" dirty="0" smtClean="0"/>
              <a:t> </a:t>
            </a:r>
            <a:r>
              <a:rPr lang="tr-TR" dirty="0"/>
              <a:t>Türk Lirasını, diğer idarelerin </a:t>
            </a:r>
            <a:r>
              <a:rPr lang="tr-TR" dirty="0" smtClean="0"/>
              <a:t>72.752 </a:t>
            </a:r>
            <a:r>
              <a:rPr lang="tr-TR" dirty="0" smtClean="0"/>
              <a:t>Türk </a:t>
            </a:r>
            <a:r>
              <a:rPr lang="tr-TR" dirty="0"/>
              <a:t>Lirasını aşmayan ihtiyaçları ile temsil ağırlama faaliyetleri kapsamında yapılacak konaklama, seyahat ve iaşeye ilişkin alımlar.</a:t>
            </a:r>
          </a:p>
          <a:p>
            <a:pPr algn="just"/>
            <a:r>
              <a:rPr lang="tr-TR" dirty="0" smtClean="0"/>
              <a:t>22-e: İdarelerin </a:t>
            </a:r>
            <a:r>
              <a:rPr lang="tr-TR" b="1" u="sng" dirty="0"/>
              <a:t>taşınmaz mal alımı veya kiralamaları</a:t>
            </a:r>
            <a:r>
              <a:rPr lang="tr-TR" b="1" dirty="0"/>
              <a:t>.</a:t>
            </a:r>
            <a:r>
              <a:rPr lang="tr-TR" dirty="0"/>
              <a:t> (10/6/2006 tarihli ve 26194 sayılı Resmi </a:t>
            </a:r>
            <a:r>
              <a:rPr lang="tr-TR" dirty="0" err="1"/>
              <a:t>Gazete’de</a:t>
            </a:r>
            <a:r>
              <a:rPr lang="tr-TR" dirty="0"/>
              <a:t> yayımlanan “Kamu İdarelerinin Taşınmaz Mal Kiralamalarına İlişkin Genelge” </a:t>
            </a:r>
            <a:r>
              <a:rPr lang="tr-TR" dirty="0" smtClean="0"/>
              <a:t>)</a:t>
            </a:r>
          </a:p>
          <a:p>
            <a:pPr algn="just"/>
            <a:r>
              <a:rPr lang="tr-TR" dirty="0" smtClean="0"/>
              <a:t>22-f: Özelliğinden </a:t>
            </a:r>
            <a:r>
              <a:rPr lang="tr-TR" dirty="0"/>
              <a:t>ve belli süre içinde kullanılma zorunluluğundan dolayı stoklanması ekonomik olmayan veya acil durumlarda kullanılacak olan ilaç, aşı, serum, anti-serum, kan ve kan ürünleri ile </a:t>
            </a:r>
            <a:r>
              <a:rPr lang="tr-TR" dirty="0" err="1"/>
              <a:t>ortez</a:t>
            </a:r>
            <a:r>
              <a:rPr lang="tr-TR" dirty="0"/>
              <a:t>, protez gibi uygulama esnasında hastaya göre belirlenebilen ve hastaya özgü tıbbî sarf malzemeleri, test ve tetkik sarf malzemeleri alımları</a:t>
            </a:r>
            <a:r>
              <a:rPr lang="tr-TR" dirty="0" smtClean="0"/>
              <a:t>.</a:t>
            </a:r>
            <a:endParaRPr lang="tr-TR" dirty="0"/>
          </a:p>
        </p:txBody>
      </p:sp>
    </p:spTree>
    <p:extLst>
      <p:ext uri="{BB962C8B-B14F-4D97-AF65-F5344CB8AC3E}">
        <p14:creationId xmlns:p14="http://schemas.microsoft.com/office/powerpoint/2010/main" val="41860906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059414"/>
          </a:xfrm>
        </p:spPr>
        <p:txBody>
          <a:bodyPr>
            <a:normAutofit/>
          </a:bodyPr>
          <a:lstStyle/>
          <a:p>
            <a:pPr algn="ctr"/>
            <a:r>
              <a:rPr lang="tr-TR" sz="3200" b="1" dirty="0" smtClean="0">
                <a:solidFill>
                  <a:srgbClr val="C00000"/>
                </a:solidFill>
                <a:latin typeface="Times New Roman" panose="02020603050405020304" pitchFamily="18" charset="0"/>
                <a:cs typeface="Times New Roman" panose="02020603050405020304" pitchFamily="18" charset="0"/>
              </a:rPr>
              <a:t>ÖDENEK KONTROLÜ VE TEMİNİ </a:t>
            </a:r>
            <a:endParaRPr lang="tr-TR" sz="3200" b="1" dirty="0">
              <a:solidFill>
                <a:srgbClr val="C00000"/>
              </a:solidFill>
              <a:latin typeface="Times New Roman" panose="02020603050405020304" pitchFamily="18" charset="0"/>
              <a:cs typeface="Times New Roman" panose="02020603050405020304" pitchFamily="18" charset="0"/>
            </a:endParaRP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259632" y="448153"/>
            <a:ext cx="868362" cy="868362"/>
          </a:xfrm>
          <a:prstGeom prst="rect">
            <a:avLst/>
          </a:prstGeom>
          <a:noFill/>
          <a:ln>
            <a:noFill/>
          </a:ln>
        </p:spPr>
      </p:pic>
      <p:sp>
        <p:nvSpPr>
          <p:cNvPr id="5" name="İçerik Yer Tutucusu 4"/>
          <p:cNvSpPr>
            <a:spLocks noGrp="1"/>
          </p:cNvSpPr>
          <p:nvPr>
            <p:ph idx="1"/>
          </p:nvPr>
        </p:nvSpPr>
        <p:spPr/>
        <p:txBody>
          <a:bodyPr vert="horz" lIns="91440" tIns="45720" rIns="91440" bIns="45720" rtlCol="0">
            <a:normAutofit/>
          </a:bodyPr>
          <a:lstStyle/>
          <a:p>
            <a:pPr algn="just"/>
            <a:r>
              <a:rPr lang="tr-TR" dirty="0" smtClean="0"/>
              <a:t>Ödeneği </a:t>
            </a:r>
            <a:r>
              <a:rPr lang="tr-TR" dirty="0"/>
              <a:t>bulunmayan hiçbir iş için ihaleye çıkılamaz. </a:t>
            </a:r>
            <a:r>
              <a:rPr lang="tr-TR" dirty="0"/>
              <a:t>(4734/Temel İlkeler Md.:5) </a:t>
            </a:r>
            <a:endParaRPr lang="tr-TR" dirty="0"/>
          </a:p>
          <a:p>
            <a:pPr algn="just"/>
            <a:r>
              <a:rPr lang="tr-TR" dirty="0"/>
              <a:t>Kamu </a:t>
            </a:r>
            <a:r>
              <a:rPr lang="tr-TR" dirty="0"/>
              <a:t>idareleri, bütçelerinde yer alan ödeneklerin üzerinde harcama yapamaz. (5018/Ödeneklerin kullanılması Md.:20/d) </a:t>
            </a:r>
            <a:endParaRPr lang="tr-TR" dirty="0"/>
          </a:p>
          <a:p>
            <a:pPr algn="just"/>
            <a:r>
              <a:rPr lang="tr-TR" dirty="0"/>
              <a:t>Kanunun </a:t>
            </a:r>
            <a:r>
              <a:rPr lang="tr-TR" dirty="0"/>
              <a:t>21 ve </a:t>
            </a:r>
            <a:r>
              <a:rPr lang="tr-TR" dirty="0" smtClean="0"/>
              <a:t>22’nci </a:t>
            </a:r>
            <a:r>
              <a:rPr lang="tr-TR" dirty="0"/>
              <a:t>maddelerindeki parasal limitler dahilinde yapılacak harcamaların yıllık toplamı, idarelerin bütçelerine bu amaçla konulacak ödeneklerin %10'unu Kamu İhale Kurulunun uygun görüşü olmadıkça aşamaz </a:t>
            </a:r>
          </a:p>
        </p:txBody>
      </p:sp>
    </p:spTree>
    <p:extLst>
      <p:ext uri="{BB962C8B-B14F-4D97-AF65-F5344CB8AC3E}">
        <p14:creationId xmlns:p14="http://schemas.microsoft.com/office/powerpoint/2010/main" val="28197174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059414"/>
          </a:xfrm>
        </p:spPr>
        <p:txBody>
          <a:bodyPr>
            <a:normAutofit/>
          </a:bodyPr>
          <a:lstStyle/>
          <a:p>
            <a:pPr algn="ctr"/>
            <a:r>
              <a:rPr lang="tr-TR" sz="3200" b="1" dirty="0">
                <a:solidFill>
                  <a:srgbClr val="C00000"/>
                </a:solidFill>
                <a:latin typeface="Times New Roman" panose="02020603050405020304" pitchFamily="18" charset="0"/>
                <a:cs typeface="Times New Roman" panose="02020603050405020304" pitchFamily="18" charset="0"/>
              </a:rPr>
              <a:t>YAKLAŞIK MALİYET</a:t>
            </a: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259632" y="448153"/>
            <a:ext cx="868362" cy="868362"/>
          </a:xfrm>
          <a:prstGeom prst="rect">
            <a:avLst/>
          </a:prstGeom>
          <a:noFill/>
          <a:ln>
            <a:noFill/>
          </a:ln>
        </p:spPr>
      </p:pic>
      <p:sp>
        <p:nvSpPr>
          <p:cNvPr id="5" name="İçerik Yer Tutucusu 4"/>
          <p:cNvSpPr>
            <a:spLocks noGrp="1"/>
          </p:cNvSpPr>
          <p:nvPr>
            <p:ph idx="1"/>
          </p:nvPr>
        </p:nvSpPr>
        <p:spPr/>
        <p:txBody>
          <a:bodyPr vert="horz" lIns="91440" tIns="45720" rIns="91440" bIns="45720" rtlCol="0">
            <a:normAutofit/>
          </a:bodyPr>
          <a:lstStyle/>
          <a:p>
            <a:pPr algn="just"/>
            <a:r>
              <a:rPr lang="tr-TR" dirty="0" smtClean="0"/>
              <a:t>Tek </a:t>
            </a:r>
            <a:r>
              <a:rPr lang="tr-TR" dirty="0"/>
              <a:t>kaynaktan temin edilecek alımlarda (22 a/b/c) uygulama yönetmelikleri ekindeki standart formlarda (KİK021.0/H ve KİK022.0/M) yaklaşık bedel hazırlanmasına ilişkin açıklamalar yer aldığından zorunlu </a:t>
            </a:r>
            <a:endParaRPr lang="tr-TR" dirty="0"/>
          </a:p>
          <a:p>
            <a:pPr algn="just"/>
            <a:r>
              <a:rPr lang="tr-TR" dirty="0"/>
              <a:t>Ayrıca </a:t>
            </a:r>
            <a:r>
              <a:rPr lang="tr-TR" dirty="0"/>
              <a:t>22/d kapsamındaki yapım işinde de yaklaşık maliyet zorunlu (Genel Tebliğ/22.5.1.) </a:t>
            </a:r>
            <a:endParaRPr lang="tr-TR" dirty="0"/>
          </a:p>
          <a:p>
            <a:pPr algn="just"/>
            <a:r>
              <a:rPr lang="tr-TR" dirty="0"/>
              <a:t>Özellikle </a:t>
            </a:r>
            <a:r>
              <a:rPr lang="tr-TR" dirty="0"/>
              <a:t>22/d için, alımın limitin altında kalıp kalmadığının tespiti için </a:t>
            </a:r>
            <a:r>
              <a:rPr lang="tr-TR" dirty="0" smtClean="0"/>
              <a:t>zorunlu olmamakla birlikte yaklaşık </a:t>
            </a:r>
            <a:r>
              <a:rPr lang="tr-TR" dirty="0"/>
              <a:t>maliyeti belirlemekte </a:t>
            </a:r>
            <a:r>
              <a:rPr lang="tr-TR" dirty="0" smtClean="0"/>
              <a:t>fayda vardır.</a:t>
            </a:r>
            <a:endParaRPr lang="tr-TR" dirty="0"/>
          </a:p>
        </p:txBody>
      </p:sp>
    </p:spTree>
    <p:extLst>
      <p:ext uri="{BB962C8B-B14F-4D97-AF65-F5344CB8AC3E}">
        <p14:creationId xmlns:p14="http://schemas.microsoft.com/office/powerpoint/2010/main" val="4868320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059414"/>
          </a:xfrm>
        </p:spPr>
        <p:txBody>
          <a:bodyPr>
            <a:normAutofit/>
          </a:bodyPr>
          <a:lstStyle/>
          <a:p>
            <a:pPr algn="ctr"/>
            <a:r>
              <a:rPr lang="tr-TR" sz="3200" b="1" dirty="0" smtClean="0">
                <a:solidFill>
                  <a:srgbClr val="C00000"/>
                </a:solidFill>
                <a:latin typeface="Times New Roman" panose="02020603050405020304" pitchFamily="18" charset="0"/>
                <a:cs typeface="Times New Roman" panose="02020603050405020304" pitchFamily="18" charset="0"/>
              </a:rPr>
              <a:t>ONAY BELGESİNİN DÜZENLENMESİ</a:t>
            </a:r>
            <a:endParaRPr lang="tr-TR" sz="3200" b="1" dirty="0">
              <a:solidFill>
                <a:srgbClr val="C00000"/>
              </a:solidFill>
              <a:latin typeface="Times New Roman" panose="02020603050405020304" pitchFamily="18" charset="0"/>
              <a:cs typeface="Times New Roman" panose="02020603050405020304" pitchFamily="18" charset="0"/>
            </a:endParaRP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259632" y="448153"/>
            <a:ext cx="868362" cy="868362"/>
          </a:xfrm>
          <a:prstGeom prst="rect">
            <a:avLst/>
          </a:prstGeom>
          <a:noFill/>
          <a:ln>
            <a:noFill/>
          </a:ln>
        </p:spPr>
      </p:pic>
      <p:sp>
        <p:nvSpPr>
          <p:cNvPr id="5" name="İçerik Yer Tutucusu 4"/>
          <p:cNvSpPr>
            <a:spLocks noGrp="1"/>
          </p:cNvSpPr>
          <p:nvPr>
            <p:ph idx="1"/>
          </p:nvPr>
        </p:nvSpPr>
        <p:spPr>
          <a:xfrm>
            <a:off x="838200" y="1507567"/>
            <a:ext cx="10515600" cy="4991556"/>
          </a:xfrm>
        </p:spPr>
        <p:txBody>
          <a:bodyPr vert="horz" lIns="91440" tIns="45720" rIns="91440" bIns="45720" rtlCol="0">
            <a:normAutofit fontScale="92500" lnSpcReduction="10000"/>
          </a:bodyPr>
          <a:lstStyle/>
          <a:p>
            <a:pPr algn="just"/>
            <a:r>
              <a:rPr lang="tr-TR" dirty="0"/>
              <a:t>İhtiyacın oluşması ve doğrudan temin alım şartlarının sağlanmış olduğu durumlarda, </a:t>
            </a:r>
            <a:r>
              <a:rPr lang="tr-TR" b="1" u="sng" dirty="0"/>
              <a:t>gerçekleştirme görevlisinin talebi, harcama yetkilisinin oluru ile onay belgesi hazırlanır</a:t>
            </a:r>
            <a:r>
              <a:rPr lang="tr-TR" dirty="0"/>
              <a:t> ve </a:t>
            </a:r>
            <a:r>
              <a:rPr lang="tr-TR" dirty="0" smtClean="0"/>
              <a:t>harcama/ihale </a:t>
            </a:r>
            <a:r>
              <a:rPr lang="tr-TR" dirty="0"/>
              <a:t>yetkilisi tarafından piyasa fiyat araştırmasını yapacak personel belirlendikten sonra onay belgesi imzalanarak alım süreci başlatılır. </a:t>
            </a:r>
          </a:p>
          <a:p>
            <a:pPr algn="just"/>
            <a:r>
              <a:rPr lang="tr-TR" dirty="0"/>
              <a:t>“22’nci maddeye göre ihtiyaçların karşılanmasında onay belgesi düzenlenmesi, onayı takiben </a:t>
            </a:r>
            <a:r>
              <a:rPr lang="tr-TR" dirty="0" smtClean="0"/>
              <a:t>harcama/ihale </a:t>
            </a:r>
            <a:r>
              <a:rPr lang="tr-TR" dirty="0"/>
              <a:t>yetkilisince görevlendirilen kişi veya kişiler tarafından piyasada fiyat araştırması yapılması ve buna ilişkin belgelerin dayanakları ile birlikte onay belgesine eklenmesi zorunludur.” (Kamu İhale Genel Tebliği/Md.: 22.1.1.4)</a:t>
            </a:r>
          </a:p>
          <a:p>
            <a:pPr algn="just"/>
            <a:r>
              <a:rPr lang="tr-TR" dirty="0"/>
              <a:t>Harcama yetkilisi onay belgesiyle ihtiyacın karşılanmasına ve bütçede bu ihtiyaç için ayrılan ödeneğin kullanılabilmesine </a:t>
            </a:r>
            <a:r>
              <a:rPr lang="tr-TR" b="1" u="sng" dirty="0"/>
              <a:t>ön izin</a:t>
            </a:r>
            <a:r>
              <a:rPr lang="tr-TR" dirty="0"/>
              <a:t> vermenin yanında, bu ihtiyacın Kanunun </a:t>
            </a:r>
            <a:r>
              <a:rPr lang="tr-TR" dirty="0" smtClean="0"/>
              <a:t>22’nci </a:t>
            </a:r>
            <a:r>
              <a:rPr lang="tr-TR" dirty="0"/>
              <a:t>maddesinde sayılan hallerden birisine girdiği ve doğrudan teminle karşılanabileceği hususuna da olur vermektedir.</a:t>
            </a:r>
          </a:p>
          <a:p>
            <a:pPr algn="just"/>
            <a:endParaRPr lang="tr-TR" dirty="0"/>
          </a:p>
        </p:txBody>
      </p:sp>
    </p:spTree>
    <p:extLst>
      <p:ext uri="{BB962C8B-B14F-4D97-AF65-F5344CB8AC3E}">
        <p14:creationId xmlns:p14="http://schemas.microsoft.com/office/powerpoint/2010/main" val="7196522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059414"/>
          </a:xfrm>
        </p:spPr>
        <p:txBody>
          <a:bodyPr>
            <a:normAutofit/>
          </a:bodyPr>
          <a:lstStyle/>
          <a:p>
            <a:pPr algn="ctr"/>
            <a:r>
              <a:rPr lang="tr-TR" sz="2800" b="1" dirty="0" smtClean="0">
                <a:solidFill>
                  <a:srgbClr val="C00000"/>
                </a:solidFill>
                <a:latin typeface="Times New Roman" panose="02020603050405020304" pitchFamily="18" charset="0"/>
                <a:cs typeface="Times New Roman" panose="02020603050405020304" pitchFamily="18" charset="0"/>
              </a:rPr>
              <a:t>ŞARTNAME VE SÖZLEŞME HAZIRLANMASI</a:t>
            </a:r>
            <a:endParaRPr lang="tr-TR" sz="2800" b="1" dirty="0">
              <a:solidFill>
                <a:srgbClr val="C00000"/>
              </a:solidFill>
              <a:latin typeface="Times New Roman" panose="02020603050405020304" pitchFamily="18" charset="0"/>
              <a:cs typeface="Times New Roman" panose="02020603050405020304" pitchFamily="18" charset="0"/>
            </a:endParaRP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259632" y="448153"/>
            <a:ext cx="868362" cy="868362"/>
          </a:xfrm>
          <a:prstGeom prst="rect">
            <a:avLst/>
          </a:prstGeom>
          <a:noFill/>
          <a:ln>
            <a:noFill/>
          </a:ln>
        </p:spPr>
      </p:pic>
      <p:sp>
        <p:nvSpPr>
          <p:cNvPr id="5" name="İçerik Yer Tutucusu 4"/>
          <p:cNvSpPr>
            <a:spLocks noGrp="1"/>
          </p:cNvSpPr>
          <p:nvPr>
            <p:ph idx="1"/>
          </p:nvPr>
        </p:nvSpPr>
        <p:spPr/>
        <p:txBody>
          <a:bodyPr>
            <a:normAutofit/>
          </a:bodyPr>
          <a:lstStyle/>
          <a:p>
            <a:pPr algn="just"/>
            <a:endParaRPr lang="tr-TR" dirty="0" smtClean="0"/>
          </a:p>
          <a:p>
            <a:pPr algn="just"/>
            <a:r>
              <a:rPr lang="tr-TR" dirty="0" smtClean="0"/>
              <a:t>Doğrudan </a:t>
            </a:r>
            <a:r>
              <a:rPr lang="tr-TR" dirty="0"/>
              <a:t>temin uygulamasında şartname ve sözleşme düzenlenmesi </a:t>
            </a:r>
            <a:r>
              <a:rPr lang="tr-TR" b="1" dirty="0"/>
              <a:t>idarenin takdirinde </a:t>
            </a:r>
            <a:r>
              <a:rPr lang="tr-TR" dirty="0"/>
              <a:t>bir husus olmakla </a:t>
            </a:r>
            <a:r>
              <a:rPr lang="tr-TR" dirty="0" smtClean="0"/>
              <a:t>birlikte;</a:t>
            </a:r>
          </a:p>
          <a:p>
            <a:pPr algn="just"/>
            <a:endParaRPr lang="tr-TR" dirty="0" smtClean="0"/>
          </a:p>
          <a:p>
            <a:pPr algn="just"/>
            <a:r>
              <a:rPr lang="tr-TR" dirty="0" smtClean="0">
                <a:solidFill>
                  <a:srgbClr val="C00000"/>
                </a:solidFill>
              </a:rPr>
              <a:t>Özellikle </a:t>
            </a:r>
            <a:r>
              <a:rPr lang="tr-TR" dirty="0">
                <a:solidFill>
                  <a:srgbClr val="C00000"/>
                </a:solidFill>
              </a:rPr>
              <a:t>süreli alımlarda</a:t>
            </a:r>
            <a:r>
              <a:rPr lang="tr-TR" dirty="0"/>
              <a:t>, bir başka ifadeyle işin gerçekleştirilmesinin belli bir süreye bağlı olduğu mal, hizmet veya yapım işlerinde </a:t>
            </a:r>
            <a:r>
              <a:rPr lang="tr-TR" dirty="0">
                <a:solidFill>
                  <a:srgbClr val="C00000"/>
                </a:solidFill>
              </a:rPr>
              <a:t>sözleşme düzenlenmesi </a:t>
            </a:r>
            <a:r>
              <a:rPr lang="tr-TR" dirty="0"/>
              <a:t>gerekmektedir</a:t>
            </a:r>
            <a:r>
              <a:rPr lang="tr-TR" dirty="0" smtClean="0"/>
              <a:t>. </a:t>
            </a:r>
            <a:endParaRPr lang="tr-TR" dirty="0"/>
          </a:p>
        </p:txBody>
      </p:sp>
    </p:spTree>
    <p:extLst>
      <p:ext uri="{BB962C8B-B14F-4D97-AF65-F5344CB8AC3E}">
        <p14:creationId xmlns:p14="http://schemas.microsoft.com/office/powerpoint/2010/main" val="37911927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059414"/>
          </a:xfrm>
        </p:spPr>
        <p:txBody>
          <a:bodyPr>
            <a:normAutofit/>
          </a:bodyPr>
          <a:lstStyle/>
          <a:p>
            <a:pPr algn="ctr"/>
            <a:r>
              <a:rPr lang="tr-TR" sz="2800" b="1" dirty="0" smtClean="0">
                <a:solidFill>
                  <a:srgbClr val="C00000"/>
                </a:solidFill>
                <a:latin typeface="Times New Roman" panose="02020603050405020304" pitchFamily="18" charset="0"/>
                <a:cs typeface="Times New Roman" panose="02020603050405020304" pitchFamily="18" charset="0"/>
              </a:rPr>
              <a:t>ŞARTNAME VE SÖZLEŞME HAZIRLANMASI</a:t>
            </a:r>
            <a:endParaRPr lang="tr-TR" sz="2800" b="1" dirty="0">
              <a:solidFill>
                <a:srgbClr val="C00000"/>
              </a:solidFill>
              <a:latin typeface="Times New Roman" panose="02020603050405020304" pitchFamily="18" charset="0"/>
              <a:cs typeface="Times New Roman" panose="02020603050405020304" pitchFamily="18" charset="0"/>
            </a:endParaRP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259632" y="448153"/>
            <a:ext cx="868362" cy="868362"/>
          </a:xfrm>
          <a:prstGeom prst="rect">
            <a:avLst/>
          </a:prstGeom>
          <a:noFill/>
          <a:ln>
            <a:noFill/>
          </a:ln>
        </p:spPr>
      </p:pic>
      <p:sp>
        <p:nvSpPr>
          <p:cNvPr id="5" name="İçerik Yer Tutucusu 4"/>
          <p:cNvSpPr>
            <a:spLocks noGrp="1"/>
          </p:cNvSpPr>
          <p:nvPr>
            <p:ph idx="1"/>
          </p:nvPr>
        </p:nvSpPr>
        <p:spPr/>
        <p:txBody>
          <a:bodyPr>
            <a:normAutofit/>
          </a:bodyPr>
          <a:lstStyle/>
          <a:p>
            <a:pPr algn="just"/>
            <a:endParaRPr lang="tr-TR" dirty="0" smtClean="0"/>
          </a:p>
          <a:p>
            <a:pPr algn="just"/>
            <a:r>
              <a:rPr lang="tr-TR" dirty="0" smtClean="0"/>
              <a:t>Doğrudan </a:t>
            </a:r>
            <a:r>
              <a:rPr lang="tr-TR" dirty="0"/>
              <a:t>temin uygulamasında şartname ve sözleşme düzenlenmesi </a:t>
            </a:r>
            <a:r>
              <a:rPr lang="tr-TR" b="1" dirty="0"/>
              <a:t>idarenin takdirinde </a:t>
            </a:r>
            <a:r>
              <a:rPr lang="tr-TR" dirty="0"/>
              <a:t>bir husus olmakla </a:t>
            </a:r>
            <a:r>
              <a:rPr lang="tr-TR" dirty="0" smtClean="0"/>
              <a:t>birlikte;</a:t>
            </a:r>
          </a:p>
          <a:p>
            <a:pPr algn="just"/>
            <a:endParaRPr lang="tr-TR" dirty="0" smtClean="0"/>
          </a:p>
          <a:p>
            <a:pPr algn="just"/>
            <a:r>
              <a:rPr lang="tr-TR" dirty="0" smtClean="0">
                <a:solidFill>
                  <a:srgbClr val="C00000"/>
                </a:solidFill>
              </a:rPr>
              <a:t>Özellikle </a:t>
            </a:r>
            <a:r>
              <a:rPr lang="tr-TR" dirty="0">
                <a:solidFill>
                  <a:srgbClr val="C00000"/>
                </a:solidFill>
              </a:rPr>
              <a:t>süreli alımlarda</a:t>
            </a:r>
            <a:r>
              <a:rPr lang="tr-TR" dirty="0"/>
              <a:t>, bir başka ifadeyle işin gerçekleştirilmesinin belli bir süreye bağlı olduğu mal, hizmet veya yapım işlerinde </a:t>
            </a:r>
            <a:r>
              <a:rPr lang="tr-TR" dirty="0">
                <a:solidFill>
                  <a:srgbClr val="C00000"/>
                </a:solidFill>
              </a:rPr>
              <a:t>sözleşme düzenlenmesi </a:t>
            </a:r>
            <a:r>
              <a:rPr lang="tr-TR" dirty="0"/>
              <a:t>gerekmektedir.</a:t>
            </a:r>
            <a:endParaRPr lang="tr-TR" dirty="0"/>
          </a:p>
        </p:txBody>
      </p:sp>
    </p:spTree>
    <p:extLst>
      <p:ext uri="{BB962C8B-B14F-4D97-AF65-F5344CB8AC3E}">
        <p14:creationId xmlns:p14="http://schemas.microsoft.com/office/powerpoint/2010/main" val="21103613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059414"/>
          </a:xfrm>
        </p:spPr>
        <p:txBody>
          <a:bodyPr>
            <a:normAutofit/>
          </a:bodyPr>
          <a:lstStyle/>
          <a:p>
            <a:pPr algn="ctr"/>
            <a:r>
              <a:rPr lang="tr-TR" sz="3200" b="1" dirty="0" smtClean="0">
                <a:solidFill>
                  <a:srgbClr val="C00000"/>
                </a:solidFill>
                <a:latin typeface="Times New Roman" panose="02020603050405020304" pitchFamily="18" charset="0"/>
                <a:cs typeface="Times New Roman" panose="02020603050405020304" pitchFamily="18" charset="0"/>
              </a:rPr>
              <a:t>PİYASA FİYAT ARAŞTIRMASI</a:t>
            </a:r>
            <a:endParaRPr lang="tr-TR" sz="3200" b="1" dirty="0">
              <a:solidFill>
                <a:srgbClr val="C00000"/>
              </a:solidFill>
              <a:latin typeface="Times New Roman" panose="02020603050405020304" pitchFamily="18" charset="0"/>
              <a:cs typeface="Times New Roman" panose="02020603050405020304" pitchFamily="18" charset="0"/>
            </a:endParaRP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259632" y="448153"/>
            <a:ext cx="868362" cy="868362"/>
          </a:xfrm>
          <a:prstGeom prst="rect">
            <a:avLst/>
          </a:prstGeom>
          <a:noFill/>
          <a:ln>
            <a:noFill/>
          </a:ln>
        </p:spPr>
      </p:pic>
      <p:sp>
        <p:nvSpPr>
          <p:cNvPr id="5" name="İçerik Yer Tutucusu 4"/>
          <p:cNvSpPr>
            <a:spLocks noGrp="1"/>
          </p:cNvSpPr>
          <p:nvPr>
            <p:ph idx="1"/>
          </p:nvPr>
        </p:nvSpPr>
        <p:spPr/>
        <p:txBody>
          <a:bodyPr>
            <a:normAutofit fontScale="92500" lnSpcReduction="10000"/>
          </a:bodyPr>
          <a:lstStyle/>
          <a:p>
            <a:pPr algn="just"/>
            <a:r>
              <a:rPr lang="tr-TR" b="1" dirty="0" smtClean="0">
                <a:cs typeface="Times New Roman" pitchFamily="18" charset="0"/>
              </a:rPr>
              <a:t>4734 </a:t>
            </a:r>
            <a:r>
              <a:rPr lang="tr-TR" b="1" dirty="0">
                <a:cs typeface="Times New Roman" pitchFamily="18" charset="0"/>
              </a:rPr>
              <a:t>sayılı </a:t>
            </a:r>
            <a:r>
              <a:rPr lang="tr-TR" b="1" dirty="0" err="1">
                <a:cs typeface="Times New Roman" pitchFamily="18" charset="0"/>
              </a:rPr>
              <a:t>K.İ.K’nun</a:t>
            </a:r>
            <a:r>
              <a:rPr lang="tr-TR" b="1" dirty="0">
                <a:cs typeface="Times New Roman" pitchFamily="18" charset="0"/>
              </a:rPr>
              <a:t> 22 </a:t>
            </a:r>
            <a:r>
              <a:rPr lang="tr-TR" b="1" dirty="0" err="1">
                <a:cs typeface="Times New Roman" pitchFamily="18" charset="0"/>
              </a:rPr>
              <a:t>nci</a:t>
            </a:r>
            <a:r>
              <a:rPr lang="tr-TR" b="1" dirty="0">
                <a:cs typeface="Times New Roman" pitchFamily="18" charset="0"/>
              </a:rPr>
              <a:t> maddesinin son fıkrasında; </a:t>
            </a:r>
            <a:r>
              <a:rPr lang="tr-TR" dirty="0">
                <a:cs typeface="Times New Roman" pitchFamily="18" charset="0"/>
              </a:rPr>
              <a:t>“Bu maddeye göre yapılacak alımlarda, ihale komisyonu kurma ve </a:t>
            </a:r>
            <a:r>
              <a:rPr lang="tr-TR" dirty="0" smtClean="0">
                <a:cs typeface="Times New Roman" pitchFamily="18" charset="0"/>
              </a:rPr>
              <a:t>10’uncu </a:t>
            </a:r>
            <a:r>
              <a:rPr lang="tr-TR" dirty="0">
                <a:cs typeface="Times New Roman" pitchFamily="18" charset="0"/>
              </a:rPr>
              <a:t>maddede sayılan yeterlilik kurallarını arama zorunluluğu bulunmaksızın, ihale yetkilisince görevlendirilecek </a:t>
            </a:r>
            <a:r>
              <a:rPr lang="tr-TR" b="1" dirty="0">
                <a:cs typeface="Times New Roman" pitchFamily="18" charset="0"/>
              </a:rPr>
              <a:t>kişi veya kişiler </a:t>
            </a:r>
            <a:r>
              <a:rPr lang="tr-TR" dirty="0">
                <a:cs typeface="Times New Roman" pitchFamily="18" charset="0"/>
              </a:rPr>
              <a:t>tarafından piyasada fiyat araştırması yapılarak ihtiyaçlar temin edilir” denilmektedir</a:t>
            </a:r>
            <a:r>
              <a:rPr lang="tr-TR" dirty="0" smtClean="0">
                <a:cs typeface="Times New Roman" pitchFamily="18" charset="0"/>
              </a:rPr>
              <a:t>.</a:t>
            </a:r>
            <a:endParaRPr lang="tr-TR" dirty="0">
              <a:solidFill>
                <a:srgbClr val="FF0000"/>
              </a:solidFill>
            </a:endParaRPr>
          </a:p>
          <a:p>
            <a:pPr algn="just"/>
            <a:r>
              <a:rPr lang="tr-TR" b="1" dirty="0"/>
              <a:t>Piyasa fiyat araştırması tutanağı: </a:t>
            </a:r>
            <a:r>
              <a:rPr lang="tr-TR" dirty="0"/>
              <a:t>Doğrudan temin usulüyle ihale komisyonu kurulmadan yapılacak alımlarda; alımı yapmakla görevlendirilen kişi veya kişilerce yapılan piyasa fiyat araştırması sonucunda </a:t>
            </a:r>
            <a:r>
              <a:rPr lang="tr-TR" b="1" dirty="0"/>
              <a:t>alınan teklifleri</a:t>
            </a:r>
            <a:r>
              <a:rPr lang="tr-TR" dirty="0"/>
              <a:t>, </a:t>
            </a:r>
            <a:r>
              <a:rPr lang="tr-TR" b="1" dirty="0"/>
              <a:t>uygun görülen fiyat </a:t>
            </a:r>
            <a:r>
              <a:rPr lang="tr-TR" dirty="0"/>
              <a:t>ile </a:t>
            </a:r>
            <a:r>
              <a:rPr lang="tr-TR" b="1" dirty="0"/>
              <a:t>yükleniciyi gösteren </a:t>
            </a:r>
            <a:r>
              <a:rPr lang="tr-TR" dirty="0"/>
              <a:t>ve söz konusu kişi veya kişilerce imzalanan tutanağı, ifade eder</a:t>
            </a:r>
            <a:r>
              <a:rPr lang="tr-TR" dirty="0" smtClean="0"/>
              <a:t>.</a:t>
            </a:r>
          </a:p>
          <a:p>
            <a:pPr marL="0" indent="0" algn="just">
              <a:buNone/>
            </a:pPr>
            <a:r>
              <a:rPr lang="tr-TR" dirty="0" smtClean="0">
                <a:solidFill>
                  <a:srgbClr val="FF0000"/>
                </a:solidFill>
              </a:rPr>
              <a:t>NOT: </a:t>
            </a:r>
            <a:r>
              <a:rPr lang="tr-TR" altLang="tr-TR" dirty="0">
                <a:solidFill>
                  <a:srgbClr val="FF0000"/>
                </a:solidFill>
              </a:rPr>
              <a:t>Kısmi teklife kapalı ise toplam tutar, açık </a:t>
            </a:r>
            <a:r>
              <a:rPr lang="tr-TR" altLang="tr-TR" dirty="0" smtClean="0">
                <a:solidFill>
                  <a:srgbClr val="FF0000"/>
                </a:solidFill>
              </a:rPr>
              <a:t>ise her </a:t>
            </a:r>
            <a:r>
              <a:rPr lang="tr-TR" altLang="tr-TR" dirty="0">
                <a:solidFill>
                  <a:srgbClr val="FF0000"/>
                </a:solidFill>
              </a:rPr>
              <a:t>kalem için uygun birim fiyatlar baz alınmalı</a:t>
            </a:r>
            <a:endParaRPr lang="tr-TR" dirty="0">
              <a:solidFill>
                <a:srgbClr val="FF0000"/>
              </a:solidFill>
            </a:endParaRPr>
          </a:p>
          <a:p>
            <a:pPr algn="just"/>
            <a:endParaRPr lang="tr-TR" dirty="0" smtClean="0">
              <a:cs typeface="Times New Roman" pitchFamily="18" charset="0"/>
            </a:endParaRPr>
          </a:p>
        </p:txBody>
      </p:sp>
    </p:spTree>
    <p:extLst>
      <p:ext uri="{BB962C8B-B14F-4D97-AF65-F5344CB8AC3E}">
        <p14:creationId xmlns:p14="http://schemas.microsoft.com/office/powerpoint/2010/main" val="6374107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059414"/>
          </a:xfrm>
        </p:spPr>
        <p:txBody>
          <a:bodyPr>
            <a:normAutofit/>
          </a:bodyPr>
          <a:lstStyle/>
          <a:p>
            <a:pPr algn="ctr"/>
            <a:r>
              <a:rPr lang="tr-TR" sz="2400" b="1" dirty="0">
                <a:solidFill>
                  <a:srgbClr val="C00000"/>
                </a:solidFill>
                <a:latin typeface="Times New Roman" panose="02020603050405020304" pitchFamily="18" charset="0"/>
                <a:cs typeface="Times New Roman" panose="02020603050405020304" pitchFamily="18" charset="0"/>
              </a:rPr>
              <a:t>PİYASA FİYAT ARAŞTIRMASININ YAPILMASI </a:t>
            </a: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259632" y="448153"/>
            <a:ext cx="868362" cy="868362"/>
          </a:xfrm>
          <a:prstGeom prst="rect">
            <a:avLst/>
          </a:prstGeom>
          <a:noFill/>
          <a:ln>
            <a:noFill/>
          </a:ln>
        </p:spPr>
      </p:pic>
      <p:sp>
        <p:nvSpPr>
          <p:cNvPr id="5" name="İçerik Yer Tutucusu 4"/>
          <p:cNvSpPr>
            <a:spLocks noGrp="1"/>
          </p:cNvSpPr>
          <p:nvPr>
            <p:ph idx="1"/>
          </p:nvPr>
        </p:nvSpPr>
        <p:spPr/>
        <p:txBody>
          <a:bodyPr>
            <a:normAutofit fontScale="85000" lnSpcReduction="20000"/>
          </a:bodyPr>
          <a:lstStyle/>
          <a:p>
            <a:pPr algn="just"/>
            <a:r>
              <a:rPr lang="tr-TR" dirty="0" smtClean="0"/>
              <a:t>Teklif </a:t>
            </a:r>
            <a:r>
              <a:rPr lang="tr-TR" dirty="0"/>
              <a:t>mektubu dağıtımı </a:t>
            </a:r>
          </a:p>
          <a:p>
            <a:pPr algn="just"/>
            <a:r>
              <a:rPr lang="tr-TR" dirty="0"/>
              <a:t>(İhale Yönetmeliklerinde belirtilen yöntemler kullanılabilir.) </a:t>
            </a:r>
          </a:p>
          <a:p>
            <a:pPr algn="just"/>
            <a:r>
              <a:rPr lang="tr-TR" dirty="0"/>
              <a:t>İdarede ve sektörde bilgi alınabilecek kişiler </a:t>
            </a:r>
          </a:p>
          <a:p>
            <a:pPr algn="just"/>
            <a:r>
              <a:rPr lang="tr-TR" dirty="0"/>
              <a:t>Benzer alımların sonuçları </a:t>
            </a:r>
          </a:p>
          <a:p>
            <a:pPr algn="just"/>
            <a:r>
              <a:rPr lang="tr-TR" dirty="0"/>
              <a:t>Alımlar için oluşturulan idari veri tabanları(DMO) </a:t>
            </a:r>
          </a:p>
          <a:p>
            <a:pPr algn="just"/>
            <a:r>
              <a:rPr lang="tr-TR" dirty="0"/>
              <a:t>Online haberleşme imkanları (sanal marketler). </a:t>
            </a:r>
          </a:p>
          <a:p>
            <a:pPr algn="just"/>
            <a:r>
              <a:rPr lang="fi-FI" dirty="0"/>
              <a:t>Yetkili kuruluş fiyat listeleri/piyasa rayiçleri </a:t>
            </a:r>
          </a:p>
          <a:p>
            <a:pPr algn="just"/>
            <a:r>
              <a:rPr lang="tr-TR" dirty="0"/>
              <a:t>Üretici veya dağıtıcılar tarafından yayınlanan katalog, broşür gibi </a:t>
            </a:r>
            <a:r>
              <a:rPr lang="tr-TR" dirty="0" smtClean="0"/>
              <a:t>materyaller,</a:t>
            </a:r>
          </a:p>
          <a:p>
            <a:pPr algn="just"/>
            <a:r>
              <a:rPr lang="tr-TR" dirty="0" smtClean="0"/>
              <a:t>Piyasa </a:t>
            </a:r>
            <a:r>
              <a:rPr lang="tr-TR" dirty="0"/>
              <a:t>Fiyat Araştırması Sonucu Söz Konusu Limitlerin Aşılacağının </a:t>
            </a:r>
            <a:r>
              <a:rPr lang="tr-TR" dirty="0" smtClean="0"/>
              <a:t>Anlaşılması Durumu </a:t>
            </a:r>
            <a:r>
              <a:rPr lang="tr-TR" altLang="tr-TR" dirty="0"/>
              <a:t>doğrudan temin yönteminden vazgeçilerek ihtiyacın </a:t>
            </a:r>
            <a:r>
              <a:rPr lang="tr-TR" altLang="tr-TR" u="sng" dirty="0">
                <a:solidFill>
                  <a:srgbClr val="E62C00"/>
                </a:solidFill>
              </a:rPr>
              <a:t>Kanunun ilgili hükümlerine</a:t>
            </a:r>
            <a:r>
              <a:rPr lang="tr-TR" altLang="tr-TR" dirty="0"/>
              <a:t> göre uygun ihale yoluyla temin edilmesi gerekir</a:t>
            </a:r>
            <a:r>
              <a:rPr lang="tr-TR" altLang="tr-TR" dirty="0" smtClean="0"/>
              <a:t>.</a:t>
            </a:r>
            <a:r>
              <a:rPr lang="tr-TR" dirty="0"/>
              <a:t/>
            </a:r>
            <a:br>
              <a:rPr lang="tr-TR" dirty="0"/>
            </a:br>
            <a:endParaRPr lang="tr-TR" dirty="0"/>
          </a:p>
          <a:p>
            <a:pPr algn="just"/>
            <a:endParaRPr lang="tr-TR" dirty="0" smtClean="0">
              <a:cs typeface="Times New Roman" pitchFamily="18" charset="0"/>
            </a:endParaRPr>
          </a:p>
        </p:txBody>
      </p:sp>
    </p:spTree>
    <p:extLst>
      <p:ext uri="{BB962C8B-B14F-4D97-AF65-F5344CB8AC3E}">
        <p14:creationId xmlns:p14="http://schemas.microsoft.com/office/powerpoint/2010/main" val="40862222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059414"/>
          </a:xfrm>
        </p:spPr>
        <p:txBody>
          <a:bodyPr>
            <a:normAutofit/>
          </a:bodyPr>
          <a:lstStyle/>
          <a:p>
            <a:pPr algn="ctr"/>
            <a:r>
              <a:rPr lang="tr-TR" sz="2800" b="1" dirty="0">
                <a:solidFill>
                  <a:srgbClr val="C00000"/>
                </a:solidFill>
                <a:latin typeface="Times New Roman" panose="02020603050405020304" pitchFamily="18" charset="0"/>
                <a:cs typeface="Times New Roman" panose="02020603050405020304" pitchFamily="18" charset="0"/>
              </a:rPr>
              <a:t>PİYASA FİYAT </a:t>
            </a:r>
            <a:r>
              <a:rPr lang="tr-TR" sz="2800" b="1" dirty="0" smtClean="0">
                <a:solidFill>
                  <a:srgbClr val="C00000"/>
                </a:solidFill>
                <a:latin typeface="Times New Roman" panose="02020603050405020304" pitchFamily="18" charset="0"/>
                <a:cs typeface="Times New Roman" panose="02020603050405020304" pitchFamily="18" charset="0"/>
              </a:rPr>
              <a:t>ARAŞTIRMASI TUTANAĞI</a:t>
            </a:r>
            <a:endParaRPr lang="tr-TR" sz="2800" b="1" dirty="0">
              <a:solidFill>
                <a:srgbClr val="C00000"/>
              </a:solidFill>
              <a:latin typeface="Times New Roman" panose="02020603050405020304" pitchFamily="18" charset="0"/>
              <a:cs typeface="Times New Roman" panose="02020603050405020304" pitchFamily="18" charset="0"/>
            </a:endParaRP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259632" y="448153"/>
            <a:ext cx="868362" cy="868362"/>
          </a:xfrm>
          <a:prstGeom prst="rect">
            <a:avLst/>
          </a:prstGeom>
          <a:noFill/>
          <a:ln>
            <a:noFill/>
          </a:ln>
        </p:spPr>
      </p:pic>
      <p:pic>
        <p:nvPicPr>
          <p:cNvPr id="6" name="4 İçerik Yer Tutucusu"/>
          <p:cNvPicPr>
            <a:picLocks noGrp="1"/>
          </p:cNvPicPr>
          <p:nvPr>
            <p:ph idx="1"/>
          </p:nvPr>
        </p:nvPicPr>
        <p:blipFill>
          <a:blip r:embed="rId3" cstate="print"/>
          <a:srcRect/>
          <a:stretch>
            <a:fillRect/>
          </a:stretch>
        </p:blipFill>
        <p:spPr bwMode="auto">
          <a:xfrm>
            <a:off x="137652" y="1160206"/>
            <a:ext cx="11857703" cy="5697794"/>
          </a:xfrm>
          <a:prstGeom prst="rect">
            <a:avLst/>
          </a:prstGeom>
          <a:noFill/>
          <a:ln w="9525">
            <a:noFill/>
            <a:miter lim="800000"/>
            <a:headEnd/>
            <a:tailEnd/>
          </a:ln>
        </p:spPr>
      </p:pic>
    </p:spTree>
    <p:extLst>
      <p:ext uri="{BB962C8B-B14F-4D97-AF65-F5344CB8AC3E}">
        <p14:creationId xmlns:p14="http://schemas.microsoft.com/office/powerpoint/2010/main" val="14548766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059414"/>
          </a:xfrm>
        </p:spPr>
        <p:txBody>
          <a:bodyPr>
            <a:normAutofit/>
          </a:bodyPr>
          <a:lstStyle/>
          <a:p>
            <a:pPr algn="ctr"/>
            <a:r>
              <a:rPr lang="tr-TR" sz="3200" b="1" dirty="0">
                <a:solidFill>
                  <a:srgbClr val="C00000"/>
                </a:solidFill>
                <a:latin typeface="Times New Roman" panose="02020603050405020304" pitchFamily="18" charset="0"/>
                <a:cs typeface="Times New Roman" panose="02020603050405020304" pitchFamily="18" charset="0"/>
              </a:rPr>
              <a:t>SATIN ALMA YÖNTEMLERİ</a:t>
            </a: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259632" y="448153"/>
            <a:ext cx="868362" cy="868362"/>
          </a:xfrm>
          <a:prstGeom prst="rect">
            <a:avLst/>
          </a:prstGeom>
          <a:noFill/>
          <a:ln>
            <a:noFill/>
          </a:ln>
        </p:spPr>
      </p:pic>
      <p:pic>
        <p:nvPicPr>
          <p:cNvPr id="11" name="Resim 10"/>
          <p:cNvPicPr>
            <a:picLocks noChangeAspect="1"/>
          </p:cNvPicPr>
          <p:nvPr/>
        </p:nvPicPr>
        <p:blipFill>
          <a:blip r:embed="rId3"/>
          <a:stretch>
            <a:fillRect/>
          </a:stretch>
        </p:blipFill>
        <p:spPr>
          <a:xfrm>
            <a:off x="255639" y="1316515"/>
            <a:ext cx="11729884" cy="5025291"/>
          </a:xfrm>
          <a:prstGeom prst="rect">
            <a:avLst/>
          </a:prstGeom>
        </p:spPr>
      </p:pic>
    </p:spTree>
    <p:extLst>
      <p:ext uri="{BB962C8B-B14F-4D97-AF65-F5344CB8AC3E}">
        <p14:creationId xmlns:p14="http://schemas.microsoft.com/office/powerpoint/2010/main" val="34488458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059414"/>
          </a:xfrm>
        </p:spPr>
        <p:txBody>
          <a:bodyPr>
            <a:normAutofit/>
          </a:bodyPr>
          <a:lstStyle/>
          <a:p>
            <a:pPr algn="ctr"/>
            <a:r>
              <a:rPr lang="tr-TR" sz="3200" b="1" dirty="0" smtClean="0">
                <a:solidFill>
                  <a:srgbClr val="C00000"/>
                </a:solidFill>
                <a:latin typeface="Times New Roman" panose="02020603050405020304" pitchFamily="18" charset="0"/>
                <a:cs typeface="Times New Roman" panose="02020603050405020304" pitchFamily="18" charset="0"/>
              </a:rPr>
              <a:t>FİYAT ARAŞTIRMASI YAPILIRKEN</a:t>
            </a:r>
            <a:br>
              <a:rPr lang="tr-TR" sz="3200" b="1" dirty="0" smtClean="0">
                <a:solidFill>
                  <a:srgbClr val="C00000"/>
                </a:solidFill>
                <a:latin typeface="Times New Roman" panose="02020603050405020304" pitchFamily="18" charset="0"/>
                <a:cs typeface="Times New Roman" panose="02020603050405020304" pitchFamily="18" charset="0"/>
              </a:rPr>
            </a:br>
            <a:r>
              <a:rPr lang="tr-TR" sz="3200" b="1" dirty="0" smtClean="0">
                <a:solidFill>
                  <a:srgbClr val="C00000"/>
                </a:solidFill>
                <a:latin typeface="Times New Roman" panose="02020603050405020304" pitchFamily="18" charset="0"/>
                <a:cs typeface="Times New Roman" panose="02020603050405020304" pitchFamily="18" charset="0"/>
              </a:rPr>
              <a:t> DİKKAT EDİLECEK HUSUSLAR</a:t>
            </a:r>
            <a:endParaRPr lang="tr-TR" sz="3200" b="1" dirty="0">
              <a:solidFill>
                <a:srgbClr val="C00000"/>
              </a:solidFill>
              <a:latin typeface="Times New Roman" panose="02020603050405020304" pitchFamily="18" charset="0"/>
              <a:cs typeface="Times New Roman" panose="02020603050405020304" pitchFamily="18" charset="0"/>
            </a:endParaRP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259632" y="448153"/>
            <a:ext cx="868362" cy="868362"/>
          </a:xfrm>
          <a:prstGeom prst="rect">
            <a:avLst/>
          </a:prstGeom>
          <a:noFill/>
          <a:ln>
            <a:noFill/>
          </a:ln>
        </p:spPr>
      </p:pic>
      <p:sp>
        <p:nvSpPr>
          <p:cNvPr id="5" name="İçerik Yer Tutucusu 4"/>
          <p:cNvSpPr>
            <a:spLocks noGrp="1"/>
          </p:cNvSpPr>
          <p:nvPr>
            <p:ph idx="1"/>
          </p:nvPr>
        </p:nvSpPr>
        <p:spPr/>
        <p:txBody>
          <a:bodyPr>
            <a:normAutofit/>
          </a:bodyPr>
          <a:lstStyle/>
          <a:p>
            <a:pPr algn="just">
              <a:defRPr/>
            </a:pPr>
            <a:r>
              <a:rPr lang="tr-TR" dirty="0"/>
              <a:t>Fiyat araştırması için yapılan </a:t>
            </a:r>
            <a:r>
              <a:rPr lang="tr-TR" dirty="0" smtClean="0"/>
              <a:t>çalışmalarda; fiyat </a:t>
            </a:r>
            <a:r>
              <a:rPr lang="tr-TR" dirty="0"/>
              <a:t>sorulacak kişi ve kuruluşlara yazılan yazıda fiyatı tespit edilecek </a:t>
            </a:r>
            <a:r>
              <a:rPr lang="tr-TR" b="1" i="1" u="sng" dirty="0"/>
              <a:t>iş kalemi veya malzemenin ayrıntılı </a:t>
            </a:r>
            <a:r>
              <a:rPr lang="tr-TR" b="1" i="1" u="sng" dirty="0" smtClean="0"/>
              <a:t>özellikleri </a:t>
            </a:r>
            <a:r>
              <a:rPr lang="tr-TR" b="1" i="1" u="sng" dirty="0"/>
              <a:t>ve standardına yer verilmeli,</a:t>
            </a:r>
            <a:r>
              <a:rPr lang="tr-TR" b="1" dirty="0"/>
              <a:t> </a:t>
            </a:r>
            <a:endParaRPr lang="tr-TR" b="1" dirty="0" smtClean="0"/>
          </a:p>
          <a:p>
            <a:pPr algn="just">
              <a:defRPr/>
            </a:pPr>
            <a:r>
              <a:rPr lang="tr-TR" dirty="0" smtClean="0"/>
              <a:t>Fiyat </a:t>
            </a:r>
            <a:r>
              <a:rPr lang="tr-TR" dirty="0"/>
              <a:t>istenecek kişi ve kuruluşlara </a:t>
            </a:r>
            <a:r>
              <a:rPr lang="tr-TR" b="1" i="1" dirty="0"/>
              <a:t>aynı koşulları taşıyan yazılarla başvurulur</a:t>
            </a:r>
            <a:r>
              <a:rPr lang="tr-TR" dirty="0"/>
              <a:t> ve </a:t>
            </a:r>
            <a:r>
              <a:rPr lang="tr-TR" b="1" u="sng" dirty="0"/>
              <a:t>fiyatlar Katma Değer Vergisi hariç istenmeli. </a:t>
            </a:r>
            <a:endParaRPr lang="tr-TR" b="1" u="sng" dirty="0" smtClean="0"/>
          </a:p>
          <a:p>
            <a:pPr algn="just">
              <a:defRPr/>
            </a:pPr>
            <a:r>
              <a:rPr lang="tr-TR" dirty="0" smtClean="0"/>
              <a:t>İstenen </a:t>
            </a:r>
            <a:r>
              <a:rPr lang="tr-TR" dirty="0"/>
              <a:t>özellikleri taşımayan fiyat bildirimleri ve proforma faturaları dikkate alınmamalıdır.</a:t>
            </a:r>
          </a:p>
          <a:p>
            <a:pPr marL="0" indent="0">
              <a:buNone/>
            </a:pPr>
            <a:endParaRPr lang="tr-TR" dirty="0"/>
          </a:p>
        </p:txBody>
      </p:sp>
    </p:spTree>
    <p:extLst>
      <p:ext uri="{BB962C8B-B14F-4D97-AF65-F5344CB8AC3E}">
        <p14:creationId xmlns:p14="http://schemas.microsoft.com/office/powerpoint/2010/main" val="11125010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059414"/>
          </a:xfrm>
        </p:spPr>
        <p:txBody>
          <a:bodyPr>
            <a:normAutofit/>
          </a:bodyPr>
          <a:lstStyle/>
          <a:p>
            <a:pPr algn="ctr"/>
            <a:r>
              <a:rPr lang="tr-TR" sz="3200" b="1" dirty="0" smtClean="0">
                <a:solidFill>
                  <a:srgbClr val="C00000"/>
                </a:solidFill>
                <a:latin typeface="Times New Roman" panose="02020603050405020304" pitchFamily="18" charset="0"/>
                <a:cs typeface="Times New Roman" panose="02020603050405020304" pitchFamily="18" charset="0"/>
              </a:rPr>
              <a:t>MUAYENE VE KABUL İŞLEMLERİ</a:t>
            </a:r>
            <a:endParaRPr lang="tr-TR" sz="3200" b="1" dirty="0">
              <a:solidFill>
                <a:srgbClr val="C00000"/>
              </a:solidFill>
              <a:latin typeface="Times New Roman" panose="02020603050405020304" pitchFamily="18" charset="0"/>
              <a:cs typeface="Times New Roman" panose="02020603050405020304" pitchFamily="18" charset="0"/>
            </a:endParaRP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259632" y="448153"/>
            <a:ext cx="868362" cy="868362"/>
          </a:xfrm>
          <a:prstGeom prst="rect">
            <a:avLst/>
          </a:prstGeom>
          <a:noFill/>
          <a:ln>
            <a:noFill/>
          </a:ln>
        </p:spPr>
      </p:pic>
      <p:sp>
        <p:nvSpPr>
          <p:cNvPr id="5" name="İçerik Yer Tutucusu 4"/>
          <p:cNvSpPr>
            <a:spLocks noGrp="1"/>
          </p:cNvSpPr>
          <p:nvPr>
            <p:ph idx="1"/>
          </p:nvPr>
        </p:nvSpPr>
        <p:spPr/>
        <p:txBody>
          <a:bodyPr>
            <a:normAutofit fontScale="77500" lnSpcReduction="20000"/>
          </a:bodyPr>
          <a:lstStyle/>
          <a:p>
            <a:pPr algn="just">
              <a:buFont typeface="Wingdings" panose="05000000000000000000" pitchFamily="2" charset="2"/>
              <a:buChar char="Ø"/>
            </a:pPr>
            <a:r>
              <a:rPr lang="tr-TR" b="1" dirty="0"/>
              <a:t>Mal, </a:t>
            </a:r>
            <a:r>
              <a:rPr lang="tr-TR" b="1" dirty="0" smtClean="0"/>
              <a:t>Hizmet</a:t>
            </a:r>
            <a:r>
              <a:rPr lang="tr-TR" dirty="0" smtClean="0"/>
              <a:t>; Yetkili </a:t>
            </a:r>
            <a:r>
              <a:rPr lang="tr-TR" dirty="0"/>
              <a:t>makam tarafından </a:t>
            </a:r>
            <a:r>
              <a:rPr lang="tr-TR" b="1" u="sng" dirty="0"/>
              <a:t>biri başkan, biri işin uzmanı olmak üzere en az üç veya daha fazla tek sayıda kişi ile yedek üyelerden oluşan </a:t>
            </a:r>
            <a:r>
              <a:rPr lang="tr-TR" dirty="0"/>
              <a:t>muayene ve kabul komisyonları kurulur. Ancak, ilgili idarede yeterli sayıda veya işin özelliğine uygun nitelikte uzman personel bulunmaması durumunda, 4734 sayılı Kanuna tabi idarelerden uzman personel görevlendirilebilir.</a:t>
            </a:r>
          </a:p>
          <a:p>
            <a:pPr algn="just">
              <a:buFont typeface="Wingdings" panose="05000000000000000000" pitchFamily="2" charset="2"/>
              <a:buChar char="Ø"/>
            </a:pPr>
            <a:r>
              <a:rPr lang="tr-TR" b="1" dirty="0" smtClean="0"/>
              <a:t>Yapım İşi; </a:t>
            </a:r>
            <a:r>
              <a:rPr lang="tr-TR" u="sng" dirty="0" smtClean="0"/>
              <a:t>Geçici </a:t>
            </a:r>
            <a:r>
              <a:rPr lang="tr-TR" u="sng" dirty="0"/>
              <a:t>veya kesin kabul komisyonları,</a:t>
            </a:r>
            <a:r>
              <a:rPr lang="tr-TR" dirty="0"/>
              <a:t> yetkili makam tarafından, biri başkan olmak üzere en az üç kişiden oluşturulur. İşin önemi ve özelliği dikkate alınarak komisyonun üye sayısı</a:t>
            </a:r>
            <a:r>
              <a:rPr lang="tr-TR" b="1" dirty="0"/>
              <a:t>, toplam sayı tek olmak </a:t>
            </a:r>
            <a:r>
              <a:rPr lang="tr-TR" dirty="0"/>
              <a:t>üzere yeteri kadar arttırılabilir. </a:t>
            </a:r>
            <a:endParaRPr lang="tr-TR" dirty="0" smtClean="0"/>
          </a:p>
          <a:p>
            <a:pPr algn="just"/>
            <a:r>
              <a:rPr lang="tr-TR" dirty="0" smtClean="0"/>
              <a:t>Bu </a:t>
            </a:r>
            <a:r>
              <a:rPr lang="tr-TR" dirty="0"/>
              <a:t>komisyonlarda görevlendirilecek olanların tamamının teknik eleman olması zorunludur. Ancak, ilgili idarede yeterli sayıda veya işin özelliğine uygun nitelikte teknik eleman bulunmaması durumunda, 4734 sayılı Kanun kapsamındaki </a:t>
            </a:r>
            <a:r>
              <a:rPr lang="tr-TR" b="1" dirty="0"/>
              <a:t>kamu kurum ve kuruluşlarından teknik eleman görevlendirilebilir. </a:t>
            </a:r>
            <a:endParaRPr lang="tr-TR" b="1" dirty="0" smtClean="0"/>
          </a:p>
          <a:p>
            <a:pPr algn="just"/>
            <a:r>
              <a:rPr lang="tr-TR" b="1" dirty="0" smtClean="0"/>
              <a:t>İşin </a:t>
            </a:r>
            <a:r>
              <a:rPr lang="tr-TR" b="1" dirty="0"/>
              <a:t>denetiminde bulunan </a:t>
            </a:r>
            <a:r>
              <a:rPr lang="tr-TR" dirty="0"/>
              <a:t>yapı denetim görevlisi muayene ve kabul komisyonlarında görev alamaz. Ancak, bu görevlilerin kabul çalışmaları sırasında işyerinde hazır bulunması zorunludur.</a:t>
            </a:r>
          </a:p>
          <a:p>
            <a:pPr algn="just"/>
            <a:endParaRPr lang="tr-TR" dirty="0"/>
          </a:p>
        </p:txBody>
      </p:sp>
    </p:spTree>
    <p:extLst>
      <p:ext uri="{BB962C8B-B14F-4D97-AF65-F5344CB8AC3E}">
        <p14:creationId xmlns:p14="http://schemas.microsoft.com/office/powerpoint/2010/main" val="27595300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059414"/>
          </a:xfrm>
        </p:spPr>
        <p:txBody>
          <a:bodyPr>
            <a:normAutofit/>
          </a:bodyPr>
          <a:lstStyle/>
          <a:p>
            <a:pPr algn="ctr"/>
            <a:r>
              <a:rPr lang="tr-TR" sz="2000" b="1" dirty="0">
                <a:solidFill>
                  <a:srgbClr val="C00000"/>
                </a:solidFill>
                <a:latin typeface="Times New Roman" panose="02020603050405020304" pitchFamily="18" charset="0"/>
                <a:cs typeface="Times New Roman" panose="02020603050405020304" pitchFamily="18" charset="0"/>
              </a:rPr>
              <a:t>MAL ALIMI MUAYENE VE KABUL KOMİSYONU TUTANAĞI </a:t>
            </a:r>
          </a:p>
        </p:txBody>
      </p:sp>
      <p:pic>
        <p:nvPicPr>
          <p:cNvPr id="4" name="Resim 3" descr="iste_arma"/>
          <p:cNvPicPr>
            <a:picLocks noGrp="1" noChangeAspect="1"/>
          </p:cNvPicPr>
          <p:nvPr isPhoto="1"/>
        </p:nvPicPr>
        <p:blipFill>
          <a:blip r:embed="rId3" cstate="print">
            <a:lum/>
            <a:extLst>
              <a:ext uri="{28A0092B-C50C-407E-A947-70E740481C1C}">
                <a14:useLocalDpi xmlns:a14="http://schemas.microsoft.com/office/drawing/2010/main" val="0"/>
              </a:ext>
            </a:extLst>
          </a:blip>
          <a:stretch>
            <a:fillRect/>
          </a:stretch>
        </p:blipFill>
        <p:spPr>
          <a:xfrm>
            <a:off x="1259632" y="448153"/>
            <a:ext cx="868362" cy="868362"/>
          </a:xfrm>
          <a:prstGeom prst="rect">
            <a:avLst/>
          </a:prstGeom>
          <a:noFill/>
          <a:ln>
            <a:noFill/>
          </a:ln>
        </p:spPr>
      </p:pic>
      <p:graphicFrame>
        <p:nvGraphicFramePr>
          <p:cNvPr id="3" name="Nesne 2"/>
          <p:cNvGraphicFramePr>
            <a:graphicFrameLocks noChangeAspect="1"/>
          </p:cNvGraphicFramePr>
          <p:nvPr>
            <p:extLst>
              <p:ext uri="{D42A27DB-BD31-4B8C-83A1-F6EECF244321}">
                <p14:modId xmlns:p14="http://schemas.microsoft.com/office/powerpoint/2010/main" val="2686089746"/>
              </p:ext>
            </p:extLst>
          </p:nvPr>
        </p:nvGraphicFramePr>
        <p:xfrm>
          <a:off x="2127993" y="1209368"/>
          <a:ext cx="7812419" cy="5555226"/>
        </p:xfrm>
        <a:graphic>
          <a:graphicData uri="http://schemas.openxmlformats.org/presentationml/2006/ole">
            <mc:AlternateContent xmlns:mc="http://schemas.openxmlformats.org/markup-compatibility/2006">
              <mc:Choice xmlns:v="urn:schemas-microsoft-com:vml" Requires="v">
                <p:oleObj spid="_x0000_s2117" name="Çalışma Sayfası" r:id="rId4" imgW="8166273" imgH="7124831" progId="Excel.Sheet.12">
                  <p:embed/>
                </p:oleObj>
              </mc:Choice>
              <mc:Fallback>
                <p:oleObj name="Çalışma Sayfası" r:id="rId4" imgW="8166273" imgH="7124831" progId="Excel.Sheet.12">
                  <p:embed/>
                  <p:pic>
                    <p:nvPicPr>
                      <p:cNvPr id="0" name=""/>
                      <p:cNvPicPr/>
                      <p:nvPr/>
                    </p:nvPicPr>
                    <p:blipFill>
                      <a:blip r:embed="rId5"/>
                      <a:stretch>
                        <a:fillRect/>
                      </a:stretch>
                    </p:blipFill>
                    <p:spPr>
                      <a:xfrm>
                        <a:off x="2127993" y="1209368"/>
                        <a:ext cx="7812419" cy="5555226"/>
                      </a:xfrm>
                      <a:prstGeom prst="rect">
                        <a:avLst/>
                      </a:prstGeom>
                    </p:spPr>
                  </p:pic>
                </p:oleObj>
              </mc:Fallback>
            </mc:AlternateContent>
          </a:graphicData>
        </a:graphic>
      </p:graphicFrame>
    </p:spTree>
    <p:extLst>
      <p:ext uri="{BB962C8B-B14F-4D97-AF65-F5344CB8AC3E}">
        <p14:creationId xmlns:p14="http://schemas.microsoft.com/office/powerpoint/2010/main" val="9040927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059414"/>
          </a:xfrm>
        </p:spPr>
        <p:txBody>
          <a:bodyPr>
            <a:normAutofit/>
          </a:bodyPr>
          <a:lstStyle/>
          <a:p>
            <a:pPr algn="ctr"/>
            <a:r>
              <a:rPr lang="tr-TR" sz="3200" b="1" dirty="0">
                <a:solidFill>
                  <a:srgbClr val="C00000"/>
                </a:solidFill>
                <a:latin typeface="Times New Roman" panose="02020603050405020304" pitchFamily="18" charset="0"/>
                <a:cs typeface="Times New Roman" panose="02020603050405020304" pitchFamily="18" charset="0"/>
              </a:rPr>
              <a:t>HİZMET İŞLERİ KABUL TUTANAĞI</a:t>
            </a: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259632" y="448153"/>
            <a:ext cx="868362" cy="868362"/>
          </a:xfrm>
          <a:prstGeom prst="rect">
            <a:avLst/>
          </a:prstGeom>
          <a:noFill/>
          <a:ln>
            <a:noFill/>
          </a:ln>
        </p:spPr>
      </p:pic>
      <p:pic>
        <p:nvPicPr>
          <p:cNvPr id="15" name="Resim 14"/>
          <p:cNvPicPr>
            <a:picLocks noChangeAspect="1"/>
          </p:cNvPicPr>
          <p:nvPr/>
        </p:nvPicPr>
        <p:blipFill>
          <a:blip r:embed="rId3"/>
          <a:stretch>
            <a:fillRect/>
          </a:stretch>
        </p:blipFill>
        <p:spPr>
          <a:xfrm>
            <a:off x="2635045" y="1091381"/>
            <a:ext cx="6813755" cy="5766620"/>
          </a:xfrm>
          <a:prstGeom prst="rect">
            <a:avLst/>
          </a:prstGeom>
        </p:spPr>
      </p:pic>
    </p:spTree>
    <p:extLst>
      <p:ext uri="{BB962C8B-B14F-4D97-AF65-F5344CB8AC3E}">
        <p14:creationId xmlns:p14="http://schemas.microsoft.com/office/powerpoint/2010/main" val="11022942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059414"/>
          </a:xfrm>
        </p:spPr>
        <p:txBody>
          <a:bodyPr>
            <a:normAutofit/>
          </a:bodyPr>
          <a:lstStyle/>
          <a:p>
            <a:pPr algn="ctr"/>
            <a:r>
              <a:rPr lang="tr-TR" sz="2800" b="1" dirty="0" smtClean="0">
                <a:solidFill>
                  <a:srgbClr val="C00000"/>
                </a:solidFill>
                <a:latin typeface="Times New Roman" panose="02020603050405020304" pitchFamily="18" charset="0"/>
                <a:cs typeface="Times New Roman" panose="02020603050405020304" pitchFamily="18" charset="0"/>
              </a:rPr>
              <a:t>ÖDEME EVRAKLARININ DÜZENLENMESİ</a:t>
            </a:r>
            <a:endParaRPr lang="tr-TR" sz="2800" b="1" dirty="0">
              <a:solidFill>
                <a:srgbClr val="C00000"/>
              </a:solidFill>
              <a:latin typeface="Times New Roman" panose="02020603050405020304" pitchFamily="18" charset="0"/>
              <a:cs typeface="Times New Roman" panose="02020603050405020304" pitchFamily="18" charset="0"/>
            </a:endParaRP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259632" y="448153"/>
            <a:ext cx="868362" cy="868362"/>
          </a:xfrm>
          <a:prstGeom prst="rect">
            <a:avLst/>
          </a:prstGeom>
          <a:noFill/>
          <a:ln>
            <a:noFill/>
          </a:ln>
        </p:spPr>
      </p:pic>
      <p:sp>
        <p:nvSpPr>
          <p:cNvPr id="5" name="İçerik Yer Tutucusu 4"/>
          <p:cNvSpPr>
            <a:spLocks noGrp="1"/>
          </p:cNvSpPr>
          <p:nvPr>
            <p:ph idx="1"/>
          </p:nvPr>
        </p:nvSpPr>
        <p:spPr/>
        <p:txBody>
          <a:bodyPr>
            <a:normAutofit fontScale="92500" lnSpcReduction="10000"/>
          </a:bodyPr>
          <a:lstStyle/>
          <a:p>
            <a:pPr algn="just"/>
            <a:r>
              <a:rPr lang="tr-TR" dirty="0" smtClean="0"/>
              <a:t>4734 </a:t>
            </a:r>
            <a:r>
              <a:rPr lang="tr-TR" dirty="0"/>
              <a:t>sayılı Kamu İhale Kanununun 22 </a:t>
            </a:r>
            <a:r>
              <a:rPr lang="tr-TR" dirty="0" err="1"/>
              <a:t>nci</a:t>
            </a:r>
            <a:r>
              <a:rPr lang="tr-TR" dirty="0"/>
              <a:t> maddesinin (d) bendine göre doğrudan temin usulüyle yaptırılacak mal ve hizmet </a:t>
            </a:r>
            <a:r>
              <a:rPr lang="tr-TR" dirty="0" smtClean="0"/>
              <a:t>alımları ile </a:t>
            </a:r>
            <a:r>
              <a:rPr lang="tr-TR" dirty="0"/>
              <a:t>yapım işi bedellerinin ödemelerinde;</a:t>
            </a:r>
          </a:p>
          <a:p>
            <a:pPr algn="just"/>
            <a:r>
              <a:rPr lang="tr-TR" dirty="0" smtClean="0"/>
              <a:t>Onay </a:t>
            </a:r>
            <a:r>
              <a:rPr lang="tr-TR" dirty="0"/>
              <a:t>Belgesi ,</a:t>
            </a:r>
          </a:p>
          <a:p>
            <a:pPr algn="just"/>
            <a:r>
              <a:rPr lang="tr-TR" dirty="0" smtClean="0"/>
              <a:t>Piyasa </a:t>
            </a:r>
            <a:r>
              <a:rPr lang="tr-TR" dirty="0"/>
              <a:t>Fiyat Araştırması Tutanağı,</a:t>
            </a:r>
          </a:p>
          <a:p>
            <a:pPr algn="just"/>
            <a:r>
              <a:rPr lang="tr-TR" dirty="0" smtClean="0"/>
              <a:t>Düzenlenmesi </a:t>
            </a:r>
            <a:r>
              <a:rPr lang="tr-TR" dirty="0"/>
              <a:t>gerekli görülmüş ise sözleşme,</a:t>
            </a:r>
          </a:p>
          <a:p>
            <a:pPr algn="just"/>
            <a:r>
              <a:rPr lang="tr-TR" dirty="0" smtClean="0"/>
              <a:t>Fatura</a:t>
            </a:r>
            <a:r>
              <a:rPr lang="tr-TR" dirty="0"/>
              <a:t>,</a:t>
            </a:r>
          </a:p>
          <a:p>
            <a:pPr algn="just"/>
            <a:r>
              <a:rPr lang="tr-TR" dirty="0" smtClean="0"/>
              <a:t>Muayene </a:t>
            </a:r>
            <a:r>
              <a:rPr lang="tr-TR" dirty="0"/>
              <a:t>ve kabul komisyonu tutanağı, kabul işleminin idarece yapılması halinde ise idarece düzenlenmiş belge,</a:t>
            </a:r>
          </a:p>
          <a:p>
            <a:pPr algn="just"/>
            <a:r>
              <a:rPr lang="tr-TR" dirty="0" smtClean="0"/>
              <a:t>Mal </a:t>
            </a:r>
            <a:r>
              <a:rPr lang="tr-TR" dirty="0"/>
              <a:t>ve malzeme alımlarında, taşınır işlem </a:t>
            </a:r>
            <a:r>
              <a:rPr lang="tr-TR" dirty="0" smtClean="0"/>
              <a:t>fişi, ödeme </a:t>
            </a:r>
            <a:r>
              <a:rPr lang="tr-TR" dirty="0"/>
              <a:t>belgesine bağlanır.</a:t>
            </a:r>
            <a:endParaRPr lang="tr-TR" dirty="0"/>
          </a:p>
        </p:txBody>
      </p:sp>
    </p:spTree>
    <p:extLst>
      <p:ext uri="{BB962C8B-B14F-4D97-AF65-F5344CB8AC3E}">
        <p14:creationId xmlns:p14="http://schemas.microsoft.com/office/powerpoint/2010/main" val="314780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259632" y="448153"/>
            <a:ext cx="868362" cy="868362"/>
          </a:xfrm>
          <a:prstGeom prst="rect">
            <a:avLst/>
          </a:prstGeom>
          <a:noFill/>
          <a:ln>
            <a:noFill/>
          </a:ln>
        </p:spPr>
      </p:pic>
      <p:sp>
        <p:nvSpPr>
          <p:cNvPr id="5" name="İçerik Yer Tutucusu 4"/>
          <p:cNvSpPr>
            <a:spLocks noGrp="1"/>
          </p:cNvSpPr>
          <p:nvPr>
            <p:ph idx="1"/>
          </p:nvPr>
        </p:nvSpPr>
        <p:spPr/>
        <p:txBody>
          <a:bodyPr>
            <a:normAutofit/>
          </a:bodyPr>
          <a:lstStyle/>
          <a:p>
            <a:pPr algn="just"/>
            <a:endParaRPr lang="tr-TR" sz="5400" dirty="0" smtClean="0"/>
          </a:p>
          <a:p>
            <a:pPr algn="just"/>
            <a:r>
              <a:rPr lang="tr-TR" sz="5400" dirty="0" smtClean="0"/>
              <a:t>SORULAR VE CEVAPLAR</a:t>
            </a:r>
            <a:endParaRPr lang="tr-TR" sz="5400" dirty="0"/>
          </a:p>
        </p:txBody>
      </p:sp>
    </p:spTree>
    <p:extLst>
      <p:ext uri="{BB962C8B-B14F-4D97-AF65-F5344CB8AC3E}">
        <p14:creationId xmlns:p14="http://schemas.microsoft.com/office/powerpoint/2010/main" val="171866362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059414"/>
          </a:xfrm>
        </p:spPr>
        <p:txBody>
          <a:bodyPr>
            <a:normAutofit/>
          </a:bodyPr>
          <a:lstStyle/>
          <a:p>
            <a:pPr algn="ctr"/>
            <a:r>
              <a:rPr lang="tr-TR" sz="3200" b="1" dirty="0" smtClean="0">
                <a:solidFill>
                  <a:srgbClr val="C00000"/>
                </a:solidFill>
                <a:latin typeface="Times New Roman" panose="02020603050405020304" pitchFamily="18" charset="0"/>
                <a:cs typeface="Times New Roman" panose="02020603050405020304" pitchFamily="18" charset="0"/>
              </a:rPr>
              <a:t>SORU</a:t>
            </a:r>
            <a:endParaRPr lang="tr-TR" sz="3200" b="1" dirty="0">
              <a:solidFill>
                <a:srgbClr val="C00000"/>
              </a:solidFill>
              <a:latin typeface="Times New Roman" panose="02020603050405020304" pitchFamily="18" charset="0"/>
              <a:cs typeface="Times New Roman" panose="02020603050405020304" pitchFamily="18" charset="0"/>
            </a:endParaRP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259632" y="448153"/>
            <a:ext cx="868362" cy="868362"/>
          </a:xfrm>
          <a:prstGeom prst="rect">
            <a:avLst/>
          </a:prstGeom>
          <a:noFill/>
          <a:ln>
            <a:noFill/>
          </a:ln>
        </p:spPr>
      </p:pic>
      <p:sp>
        <p:nvSpPr>
          <p:cNvPr id="5" name="İçerik Yer Tutucusu 4"/>
          <p:cNvSpPr>
            <a:spLocks noGrp="1"/>
          </p:cNvSpPr>
          <p:nvPr>
            <p:ph idx="1"/>
          </p:nvPr>
        </p:nvSpPr>
        <p:spPr/>
        <p:txBody>
          <a:bodyPr>
            <a:normAutofit/>
          </a:bodyPr>
          <a:lstStyle/>
          <a:p>
            <a:pPr algn="just"/>
            <a:endParaRPr lang="tr-TR" sz="5400" dirty="0" smtClean="0"/>
          </a:p>
          <a:p>
            <a:pPr algn="just"/>
            <a:r>
              <a:rPr lang="tr-TR" sz="5400" dirty="0"/>
              <a:t>Doğrudan </a:t>
            </a:r>
            <a:r>
              <a:rPr lang="tr-TR" sz="5400" dirty="0" smtClean="0"/>
              <a:t>Temin Yoluyla Yapılan Alımlar </a:t>
            </a:r>
            <a:r>
              <a:rPr lang="tr-TR" sz="5400" dirty="0" err="1" smtClean="0"/>
              <a:t>EKAP’a</a:t>
            </a:r>
            <a:r>
              <a:rPr lang="tr-TR" sz="5400" dirty="0" smtClean="0"/>
              <a:t> Ne Zaman Girilmesi </a:t>
            </a:r>
            <a:r>
              <a:rPr lang="tr-TR" sz="5400" dirty="0"/>
              <a:t>G</a:t>
            </a:r>
            <a:r>
              <a:rPr lang="tr-TR" sz="5400" dirty="0" smtClean="0"/>
              <a:t>erekir?</a:t>
            </a:r>
            <a:endParaRPr lang="tr-TR" sz="5400" dirty="0"/>
          </a:p>
        </p:txBody>
      </p:sp>
    </p:spTree>
    <p:extLst>
      <p:ext uri="{BB962C8B-B14F-4D97-AF65-F5344CB8AC3E}">
        <p14:creationId xmlns:p14="http://schemas.microsoft.com/office/powerpoint/2010/main" val="33385637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059414"/>
          </a:xfrm>
        </p:spPr>
        <p:txBody>
          <a:bodyPr>
            <a:normAutofit/>
          </a:bodyPr>
          <a:lstStyle/>
          <a:p>
            <a:pPr algn="ctr"/>
            <a:r>
              <a:rPr lang="tr-TR" sz="3200" b="1" dirty="0" smtClean="0">
                <a:solidFill>
                  <a:srgbClr val="C00000"/>
                </a:solidFill>
                <a:latin typeface="Times New Roman" panose="02020603050405020304" pitchFamily="18" charset="0"/>
                <a:cs typeface="Times New Roman" panose="02020603050405020304" pitchFamily="18" charset="0"/>
              </a:rPr>
              <a:t>CEVAP</a:t>
            </a:r>
            <a:endParaRPr lang="tr-TR" sz="3200" b="1" dirty="0">
              <a:solidFill>
                <a:srgbClr val="C00000"/>
              </a:solidFill>
              <a:latin typeface="Times New Roman" panose="02020603050405020304" pitchFamily="18" charset="0"/>
              <a:cs typeface="Times New Roman" panose="02020603050405020304" pitchFamily="18" charset="0"/>
            </a:endParaRP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259632" y="448153"/>
            <a:ext cx="868362" cy="868362"/>
          </a:xfrm>
          <a:prstGeom prst="rect">
            <a:avLst/>
          </a:prstGeom>
          <a:noFill/>
          <a:ln>
            <a:noFill/>
          </a:ln>
        </p:spPr>
      </p:pic>
      <p:sp>
        <p:nvSpPr>
          <p:cNvPr id="5" name="İçerik Yer Tutucusu 4"/>
          <p:cNvSpPr>
            <a:spLocks noGrp="1"/>
          </p:cNvSpPr>
          <p:nvPr>
            <p:ph idx="1"/>
          </p:nvPr>
        </p:nvSpPr>
        <p:spPr>
          <a:xfrm>
            <a:off x="838200" y="1825625"/>
            <a:ext cx="10515600" cy="3395304"/>
          </a:xfrm>
        </p:spPr>
        <p:txBody>
          <a:bodyPr>
            <a:normAutofit/>
          </a:bodyPr>
          <a:lstStyle/>
          <a:p>
            <a:endParaRPr lang="tr-TR" b="1" dirty="0" smtClean="0"/>
          </a:p>
          <a:p>
            <a:r>
              <a:rPr lang="it-IT" b="1" dirty="0" smtClean="0"/>
              <a:t>Kamu </a:t>
            </a:r>
            <a:r>
              <a:rPr lang="tr-TR" b="1" dirty="0" smtClean="0"/>
              <a:t>İ</a:t>
            </a:r>
            <a:r>
              <a:rPr lang="it-IT" b="1" dirty="0" smtClean="0"/>
              <a:t>hale </a:t>
            </a:r>
            <a:r>
              <a:rPr lang="tr-TR" b="1" dirty="0" smtClean="0"/>
              <a:t>G</a:t>
            </a:r>
            <a:r>
              <a:rPr lang="it-IT" b="1" dirty="0" smtClean="0"/>
              <a:t>enel </a:t>
            </a:r>
            <a:r>
              <a:rPr lang="tr-TR" b="1" dirty="0" smtClean="0"/>
              <a:t>T</a:t>
            </a:r>
            <a:r>
              <a:rPr lang="it-IT" b="1" dirty="0" smtClean="0"/>
              <a:t>ebliği </a:t>
            </a:r>
            <a:r>
              <a:rPr lang="it-IT" b="1" dirty="0"/>
              <a:t>ne diyor ? </a:t>
            </a:r>
            <a:endParaRPr lang="tr-TR" b="1" dirty="0" smtClean="0"/>
          </a:p>
          <a:p>
            <a:r>
              <a:rPr lang="tr-TR" b="1" dirty="0" smtClean="0"/>
              <a:t>30.9.2 </a:t>
            </a:r>
            <a:r>
              <a:rPr lang="tr-TR" b="1" dirty="0"/>
              <a:t>Doğrudan temin kayıt </a:t>
            </a:r>
            <a:r>
              <a:rPr lang="tr-TR" b="1" dirty="0" smtClean="0"/>
              <a:t>formu</a:t>
            </a:r>
            <a:r>
              <a:rPr lang="tr-TR" dirty="0" smtClean="0"/>
              <a:t>: Doğrudan </a:t>
            </a:r>
            <a:r>
              <a:rPr lang="tr-TR" dirty="0"/>
              <a:t>temin yoluyla yapılan alımlar, </a:t>
            </a:r>
            <a:r>
              <a:rPr lang="tr-TR" b="1" u="sng" dirty="0"/>
              <a:t>takip eden ayın onuncu gününe kadar </a:t>
            </a:r>
            <a:r>
              <a:rPr lang="tr-TR" dirty="0"/>
              <a:t>“Doğrudan Temin Kayıt Formu” doldurularak EKAP üzerinde kayıt altına alınır. </a:t>
            </a:r>
            <a:r>
              <a:rPr lang="tr-TR" b="1" dirty="0" smtClean="0"/>
              <a:t>(</a:t>
            </a:r>
            <a:r>
              <a:rPr lang="tr-TR" b="1" dirty="0"/>
              <a:t>Mülga cümle:RG-31/12/2020-31351 R.G./ 2. </a:t>
            </a:r>
            <a:r>
              <a:rPr lang="tr-TR" b="1" dirty="0" err="1"/>
              <a:t>md.</a:t>
            </a:r>
            <a:r>
              <a:rPr lang="tr-TR" b="1" dirty="0"/>
              <a:t>)</a:t>
            </a:r>
            <a:endParaRPr lang="tr-TR" dirty="0"/>
          </a:p>
          <a:p>
            <a:pPr algn="just"/>
            <a:endParaRPr lang="tr-TR" dirty="0"/>
          </a:p>
        </p:txBody>
      </p:sp>
    </p:spTree>
    <p:extLst>
      <p:ext uri="{BB962C8B-B14F-4D97-AF65-F5344CB8AC3E}">
        <p14:creationId xmlns:p14="http://schemas.microsoft.com/office/powerpoint/2010/main" val="87496599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059414"/>
          </a:xfrm>
        </p:spPr>
        <p:txBody>
          <a:bodyPr>
            <a:normAutofit/>
          </a:bodyPr>
          <a:lstStyle/>
          <a:p>
            <a:pPr algn="ctr"/>
            <a:r>
              <a:rPr lang="tr-TR" sz="3200" b="1" dirty="0" smtClean="0">
                <a:solidFill>
                  <a:srgbClr val="C00000"/>
                </a:solidFill>
                <a:latin typeface="Times New Roman" panose="02020603050405020304" pitchFamily="18" charset="0"/>
                <a:cs typeface="Times New Roman" panose="02020603050405020304" pitchFamily="18" charset="0"/>
              </a:rPr>
              <a:t>SORU</a:t>
            </a:r>
            <a:endParaRPr lang="tr-TR" sz="3200" b="1" dirty="0">
              <a:solidFill>
                <a:srgbClr val="C00000"/>
              </a:solidFill>
              <a:latin typeface="Times New Roman" panose="02020603050405020304" pitchFamily="18" charset="0"/>
              <a:cs typeface="Times New Roman" panose="02020603050405020304" pitchFamily="18" charset="0"/>
            </a:endParaRP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259632" y="448153"/>
            <a:ext cx="868362" cy="868362"/>
          </a:xfrm>
          <a:prstGeom prst="rect">
            <a:avLst/>
          </a:prstGeom>
          <a:noFill/>
          <a:ln>
            <a:noFill/>
          </a:ln>
        </p:spPr>
      </p:pic>
      <p:sp>
        <p:nvSpPr>
          <p:cNvPr id="5" name="İçerik Yer Tutucusu 4"/>
          <p:cNvSpPr>
            <a:spLocks noGrp="1"/>
          </p:cNvSpPr>
          <p:nvPr>
            <p:ph idx="1"/>
          </p:nvPr>
        </p:nvSpPr>
        <p:spPr/>
        <p:txBody>
          <a:bodyPr>
            <a:normAutofit/>
          </a:bodyPr>
          <a:lstStyle/>
          <a:p>
            <a:pPr algn="just"/>
            <a:endParaRPr lang="tr-TR" sz="5400" dirty="0" smtClean="0"/>
          </a:p>
          <a:p>
            <a:pPr algn="just"/>
            <a:r>
              <a:rPr lang="nn-NO" sz="5400" dirty="0"/>
              <a:t>Doğrudan Temin Kapsamında İş Deneyim Belgesi Düzenlenebilir mi</a:t>
            </a:r>
            <a:r>
              <a:rPr lang="nn-NO" sz="5400" dirty="0" smtClean="0"/>
              <a:t>?</a:t>
            </a:r>
            <a:endParaRPr lang="tr-TR" sz="5400" dirty="0"/>
          </a:p>
        </p:txBody>
      </p:sp>
    </p:spTree>
    <p:extLst>
      <p:ext uri="{BB962C8B-B14F-4D97-AF65-F5344CB8AC3E}">
        <p14:creationId xmlns:p14="http://schemas.microsoft.com/office/powerpoint/2010/main" val="284151476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059414"/>
          </a:xfrm>
        </p:spPr>
        <p:txBody>
          <a:bodyPr>
            <a:normAutofit/>
          </a:bodyPr>
          <a:lstStyle/>
          <a:p>
            <a:pPr algn="ctr"/>
            <a:r>
              <a:rPr lang="tr-TR" sz="3200" b="1" dirty="0" smtClean="0">
                <a:solidFill>
                  <a:srgbClr val="C00000"/>
                </a:solidFill>
                <a:latin typeface="Times New Roman" panose="02020603050405020304" pitchFamily="18" charset="0"/>
                <a:cs typeface="Times New Roman" panose="02020603050405020304" pitchFamily="18" charset="0"/>
              </a:rPr>
              <a:t>CEVAP</a:t>
            </a:r>
            <a:endParaRPr lang="tr-TR" sz="3200" b="1" dirty="0">
              <a:solidFill>
                <a:srgbClr val="C00000"/>
              </a:solidFill>
              <a:latin typeface="Times New Roman" panose="02020603050405020304" pitchFamily="18" charset="0"/>
              <a:cs typeface="Times New Roman" panose="02020603050405020304" pitchFamily="18" charset="0"/>
            </a:endParaRP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259632" y="448153"/>
            <a:ext cx="868362" cy="868362"/>
          </a:xfrm>
          <a:prstGeom prst="rect">
            <a:avLst/>
          </a:prstGeom>
          <a:noFill/>
          <a:ln>
            <a:noFill/>
          </a:ln>
        </p:spPr>
      </p:pic>
      <p:sp>
        <p:nvSpPr>
          <p:cNvPr id="5" name="İçerik Yer Tutucusu 4"/>
          <p:cNvSpPr>
            <a:spLocks noGrp="1"/>
          </p:cNvSpPr>
          <p:nvPr>
            <p:ph idx="1"/>
          </p:nvPr>
        </p:nvSpPr>
        <p:spPr/>
        <p:txBody>
          <a:bodyPr>
            <a:normAutofit/>
          </a:bodyPr>
          <a:lstStyle/>
          <a:p>
            <a:pPr algn="just"/>
            <a:r>
              <a:rPr lang="tr-TR" dirty="0" smtClean="0"/>
              <a:t>Evet </a:t>
            </a:r>
            <a:r>
              <a:rPr lang="tr-TR" dirty="0"/>
              <a:t>düzenlenebilir. </a:t>
            </a:r>
            <a:endParaRPr lang="tr-TR" dirty="0" smtClean="0"/>
          </a:p>
          <a:p>
            <a:pPr algn="just"/>
            <a:endParaRPr lang="tr-TR" dirty="0"/>
          </a:p>
          <a:p>
            <a:pPr algn="just"/>
            <a:r>
              <a:rPr lang="it-IT" b="1" dirty="0"/>
              <a:t>Kamu </a:t>
            </a:r>
            <a:r>
              <a:rPr lang="tr-TR" b="1" dirty="0" smtClean="0"/>
              <a:t>İ</a:t>
            </a:r>
            <a:r>
              <a:rPr lang="it-IT" b="1" dirty="0" smtClean="0"/>
              <a:t>hale </a:t>
            </a:r>
            <a:r>
              <a:rPr lang="tr-TR" b="1" dirty="0" smtClean="0"/>
              <a:t>G</a:t>
            </a:r>
            <a:r>
              <a:rPr lang="it-IT" b="1" dirty="0" smtClean="0"/>
              <a:t>enel </a:t>
            </a:r>
            <a:r>
              <a:rPr lang="tr-TR" b="1" dirty="0" smtClean="0"/>
              <a:t>T</a:t>
            </a:r>
            <a:r>
              <a:rPr lang="it-IT" b="1" dirty="0" smtClean="0"/>
              <a:t>ebliği </a:t>
            </a:r>
            <a:r>
              <a:rPr lang="it-IT" b="1" dirty="0"/>
              <a:t>ne </a:t>
            </a:r>
            <a:r>
              <a:rPr lang="it-IT" b="1" dirty="0" smtClean="0"/>
              <a:t>diyor? </a:t>
            </a:r>
            <a:endParaRPr lang="it-IT" dirty="0"/>
          </a:p>
          <a:p>
            <a:pPr algn="just"/>
            <a:r>
              <a:rPr lang="tr-TR" b="1" dirty="0" smtClean="0"/>
              <a:t>22.1.1.6</a:t>
            </a:r>
            <a:r>
              <a:rPr lang="tr-TR" b="1" dirty="0"/>
              <a:t>. </a:t>
            </a:r>
            <a:r>
              <a:rPr lang="tr-TR" dirty="0"/>
              <a:t>Doğrudan temin yoluyla bedel içeren bir sözleşme kapsamında gerçekleştirilen alımlarda, İhale Uygulama Yönetmeliklerinin ilgili maddeleri çerçevesinde iş deneyim belgesi düzenlenmesi mümkündür.</a:t>
            </a:r>
          </a:p>
        </p:txBody>
      </p:sp>
    </p:spTree>
    <p:extLst>
      <p:ext uri="{BB962C8B-B14F-4D97-AF65-F5344CB8AC3E}">
        <p14:creationId xmlns:p14="http://schemas.microsoft.com/office/powerpoint/2010/main" val="12680966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059414"/>
          </a:xfrm>
        </p:spPr>
        <p:txBody>
          <a:bodyPr>
            <a:normAutofit/>
          </a:bodyPr>
          <a:lstStyle/>
          <a:p>
            <a:pPr algn="ctr"/>
            <a:r>
              <a:rPr lang="tr-TR" sz="3200" b="1" dirty="0" smtClean="0">
                <a:solidFill>
                  <a:srgbClr val="C00000"/>
                </a:solidFill>
                <a:latin typeface="Times New Roman" panose="02020603050405020304" pitchFamily="18" charset="0"/>
                <a:cs typeface="Times New Roman" panose="02020603050405020304" pitchFamily="18" charset="0"/>
              </a:rPr>
              <a:t>İHALE NEDİR?</a:t>
            </a:r>
            <a:endParaRPr lang="tr-TR" sz="3200" b="1" dirty="0">
              <a:solidFill>
                <a:srgbClr val="C00000"/>
              </a:solidFill>
              <a:latin typeface="Times New Roman" panose="02020603050405020304" pitchFamily="18" charset="0"/>
              <a:cs typeface="Times New Roman" panose="02020603050405020304" pitchFamily="18" charset="0"/>
            </a:endParaRP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259632" y="448153"/>
            <a:ext cx="868362" cy="868362"/>
          </a:xfrm>
          <a:prstGeom prst="rect">
            <a:avLst/>
          </a:prstGeom>
          <a:noFill/>
          <a:ln>
            <a:noFill/>
          </a:ln>
        </p:spPr>
      </p:pic>
      <p:sp>
        <p:nvSpPr>
          <p:cNvPr id="5" name="İçerik Yer Tutucusu 4"/>
          <p:cNvSpPr>
            <a:spLocks noGrp="1"/>
          </p:cNvSpPr>
          <p:nvPr>
            <p:ph idx="1"/>
          </p:nvPr>
        </p:nvSpPr>
        <p:spPr/>
        <p:txBody>
          <a:bodyPr>
            <a:normAutofit/>
          </a:bodyPr>
          <a:lstStyle/>
          <a:p>
            <a:pPr algn="just"/>
            <a:r>
              <a:rPr lang="tr-TR" sz="4400" dirty="0" smtClean="0"/>
              <a:t>4734 sayılı Kanunun </a:t>
            </a:r>
            <a:r>
              <a:rPr lang="tr-TR" sz="4400" dirty="0"/>
              <a:t>4’üncü maddesinde; </a:t>
            </a:r>
            <a:r>
              <a:rPr lang="tr-TR" sz="4400" b="1" u="sng" dirty="0" smtClean="0"/>
              <a:t>Yazılı </a:t>
            </a:r>
            <a:r>
              <a:rPr lang="tr-TR" sz="4400" b="1" u="sng" dirty="0"/>
              <a:t>usul ve şartlarla</a:t>
            </a:r>
            <a:r>
              <a:rPr lang="tr-TR" sz="4400" dirty="0"/>
              <a:t> mal veya hizmet alımları ile yapım işlerinin </a:t>
            </a:r>
            <a:r>
              <a:rPr lang="tr-TR" sz="4400" b="1" u="sng" dirty="0"/>
              <a:t>istekliler</a:t>
            </a:r>
            <a:r>
              <a:rPr lang="tr-TR" sz="4400" dirty="0"/>
              <a:t> arasından seçilecek birisi </a:t>
            </a:r>
            <a:r>
              <a:rPr lang="tr-TR" sz="4400" b="1" u="sng" dirty="0"/>
              <a:t>üzerine bırakıldığını</a:t>
            </a:r>
            <a:r>
              <a:rPr lang="tr-TR" sz="4400" b="1" dirty="0"/>
              <a:t> </a:t>
            </a:r>
            <a:r>
              <a:rPr lang="tr-TR" sz="4400" dirty="0"/>
              <a:t>gösteren ve ihale yetkilisinin onayını müteakip sözleşmenin imzalanması ile tamamlanan işlemleri,</a:t>
            </a:r>
          </a:p>
        </p:txBody>
      </p:sp>
    </p:spTree>
    <p:extLst>
      <p:ext uri="{BB962C8B-B14F-4D97-AF65-F5344CB8AC3E}">
        <p14:creationId xmlns:p14="http://schemas.microsoft.com/office/powerpoint/2010/main" val="249056667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059414"/>
          </a:xfrm>
        </p:spPr>
        <p:txBody>
          <a:bodyPr>
            <a:normAutofit/>
          </a:bodyPr>
          <a:lstStyle/>
          <a:p>
            <a:pPr algn="ctr"/>
            <a:r>
              <a:rPr lang="tr-TR" sz="3200" b="1" dirty="0" smtClean="0">
                <a:solidFill>
                  <a:srgbClr val="C00000"/>
                </a:solidFill>
                <a:latin typeface="Times New Roman" panose="02020603050405020304" pitchFamily="18" charset="0"/>
                <a:cs typeface="Times New Roman" panose="02020603050405020304" pitchFamily="18" charset="0"/>
              </a:rPr>
              <a:t>SORU</a:t>
            </a:r>
            <a:endParaRPr lang="tr-TR" sz="3200" b="1" dirty="0">
              <a:solidFill>
                <a:srgbClr val="C00000"/>
              </a:solidFill>
              <a:latin typeface="Times New Roman" panose="02020603050405020304" pitchFamily="18" charset="0"/>
              <a:cs typeface="Times New Roman" panose="02020603050405020304" pitchFamily="18" charset="0"/>
            </a:endParaRP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259632" y="448153"/>
            <a:ext cx="868362" cy="868362"/>
          </a:xfrm>
          <a:prstGeom prst="rect">
            <a:avLst/>
          </a:prstGeom>
          <a:noFill/>
          <a:ln>
            <a:noFill/>
          </a:ln>
        </p:spPr>
      </p:pic>
      <p:sp>
        <p:nvSpPr>
          <p:cNvPr id="5" name="İçerik Yer Tutucusu 4"/>
          <p:cNvSpPr>
            <a:spLocks noGrp="1"/>
          </p:cNvSpPr>
          <p:nvPr>
            <p:ph idx="1"/>
          </p:nvPr>
        </p:nvSpPr>
        <p:spPr/>
        <p:txBody>
          <a:bodyPr>
            <a:normAutofit/>
          </a:bodyPr>
          <a:lstStyle/>
          <a:p>
            <a:pPr algn="just"/>
            <a:endParaRPr lang="tr-TR" sz="5400" dirty="0" smtClean="0"/>
          </a:p>
          <a:p>
            <a:pPr algn="just"/>
            <a:r>
              <a:rPr lang="tr-TR" sz="5400" dirty="0"/>
              <a:t>Doğrudan Teminde Firmalara Yasaklama Kararı Verilebilir mi ?</a:t>
            </a:r>
            <a:endParaRPr lang="tr-TR" sz="5400" dirty="0"/>
          </a:p>
        </p:txBody>
      </p:sp>
    </p:spTree>
    <p:extLst>
      <p:ext uri="{BB962C8B-B14F-4D97-AF65-F5344CB8AC3E}">
        <p14:creationId xmlns:p14="http://schemas.microsoft.com/office/powerpoint/2010/main" val="125563827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059414"/>
          </a:xfrm>
        </p:spPr>
        <p:txBody>
          <a:bodyPr>
            <a:normAutofit/>
          </a:bodyPr>
          <a:lstStyle/>
          <a:p>
            <a:pPr algn="ctr"/>
            <a:r>
              <a:rPr lang="tr-TR" sz="3200" b="1" dirty="0" smtClean="0">
                <a:solidFill>
                  <a:srgbClr val="C00000"/>
                </a:solidFill>
                <a:latin typeface="Times New Roman" panose="02020603050405020304" pitchFamily="18" charset="0"/>
                <a:cs typeface="Times New Roman" panose="02020603050405020304" pitchFamily="18" charset="0"/>
              </a:rPr>
              <a:t>CEVAP</a:t>
            </a:r>
            <a:endParaRPr lang="tr-TR" sz="3200" b="1" dirty="0">
              <a:solidFill>
                <a:srgbClr val="C00000"/>
              </a:solidFill>
              <a:latin typeface="Times New Roman" panose="02020603050405020304" pitchFamily="18" charset="0"/>
              <a:cs typeface="Times New Roman" panose="02020603050405020304" pitchFamily="18" charset="0"/>
            </a:endParaRP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259632" y="448153"/>
            <a:ext cx="868362" cy="868362"/>
          </a:xfrm>
          <a:prstGeom prst="rect">
            <a:avLst/>
          </a:prstGeom>
          <a:noFill/>
          <a:ln>
            <a:noFill/>
          </a:ln>
        </p:spPr>
      </p:pic>
      <p:sp>
        <p:nvSpPr>
          <p:cNvPr id="5" name="İçerik Yer Tutucusu 4"/>
          <p:cNvSpPr>
            <a:spLocks noGrp="1"/>
          </p:cNvSpPr>
          <p:nvPr>
            <p:ph idx="1"/>
          </p:nvPr>
        </p:nvSpPr>
        <p:spPr/>
        <p:txBody>
          <a:bodyPr>
            <a:normAutofit fontScale="92500" lnSpcReduction="10000"/>
          </a:bodyPr>
          <a:lstStyle/>
          <a:p>
            <a:pPr algn="just"/>
            <a:r>
              <a:rPr lang="tr-TR" dirty="0" smtClean="0"/>
              <a:t>Hayır verilemez</a:t>
            </a:r>
            <a:r>
              <a:rPr lang="tr-TR" dirty="0"/>
              <a:t>. </a:t>
            </a:r>
            <a:endParaRPr lang="tr-TR" dirty="0" smtClean="0"/>
          </a:p>
          <a:p>
            <a:pPr algn="just"/>
            <a:endParaRPr lang="tr-TR" dirty="0"/>
          </a:p>
          <a:p>
            <a:pPr algn="just"/>
            <a:r>
              <a:rPr lang="it-IT" b="1" dirty="0"/>
              <a:t>Kamu </a:t>
            </a:r>
            <a:r>
              <a:rPr lang="tr-TR" b="1" dirty="0" smtClean="0"/>
              <a:t>İ</a:t>
            </a:r>
            <a:r>
              <a:rPr lang="it-IT" b="1" dirty="0" smtClean="0"/>
              <a:t>hale </a:t>
            </a:r>
            <a:r>
              <a:rPr lang="tr-TR" b="1" dirty="0" smtClean="0"/>
              <a:t>G</a:t>
            </a:r>
            <a:r>
              <a:rPr lang="it-IT" b="1" dirty="0" smtClean="0"/>
              <a:t>enel </a:t>
            </a:r>
            <a:r>
              <a:rPr lang="tr-TR" b="1" dirty="0" smtClean="0"/>
              <a:t>T</a:t>
            </a:r>
            <a:r>
              <a:rPr lang="it-IT" b="1" dirty="0" smtClean="0"/>
              <a:t>ebliği </a:t>
            </a:r>
            <a:r>
              <a:rPr lang="it-IT" b="1" dirty="0"/>
              <a:t>ne </a:t>
            </a:r>
            <a:r>
              <a:rPr lang="it-IT" b="1" dirty="0" smtClean="0"/>
              <a:t>diyor? </a:t>
            </a:r>
            <a:endParaRPr lang="it-IT" dirty="0"/>
          </a:p>
          <a:p>
            <a:pPr algn="just"/>
            <a:r>
              <a:rPr lang="tr-TR" b="1" dirty="0"/>
              <a:t>28.1.10.1. </a:t>
            </a:r>
            <a:r>
              <a:rPr lang="tr-TR" dirty="0"/>
              <a:t>Doğrudan temin yoluyla yapılan alımlarda, Kanunun 58 inci maddesine göre ihalelere katılmaktan yasaklama kararı verilebilmesi mümkün değildir. </a:t>
            </a:r>
            <a:endParaRPr lang="tr-TR" dirty="0" smtClean="0"/>
          </a:p>
          <a:p>
            <a:pPr algn="just"/>
            <a:r>
              <a:rPr lang="tr-TR" dirty="0" smtClean="0"/>
              <a:t>Not: Bununla birlikte; doğrudan temin usulüyle yapılan alımlarda ortaya çıkan 4734 sayılı Kanunun 17’inci ve 4735 sayılı Kanunun 25’inci maddesinde belirtilen </a:t>
            </a:r>
            <a:r>
              <a:rPr lang="tr-TR" b="1" u="sng" dirty="0" smtClean="0"/>
              <a:t>yasak fiil veya davranışların </a:t>
            </a:r>
            <a:r>
              <a:rPr lang="tr-TR" dirty="0" smtClean="0"/>
              <a:t>Türk Ceza Kanununa göre suç teşkil etmesi; bu fiil veya davranışlar için ceza sorumluluğuna ilişkin hükümlerin uygulanmasına engel teşkil etmez. </a:t>
            </a:r>
          </a:p>
          <a:p>
            <a:pPr algn="just"/>
            <a:endParaRPr lang="tr-TR" dirty="0"/>
          </a:p>
        </p:txBody>
      </p:sp>
    </p:spTree>
    <p:extLst>
      <p:ext uri="{BB962C8B-B14F-4D97-AF65-F5344CB8AC3E}">
        <p14:creationId xmlns:p14="http://schemas.microsoft.com/office/powerpoint/2010/main" val="374748437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059414"/>
          </a:xfrm>
        </p:spPr>
        <p:txBody>
          <a:bodyPr>
            <a:normAutofit/>
          </a:bodyPr>
          <a:lstStyle/>
          <a:p>
            <a:pPr algn="ctr"/>
            <a:r>
              <a:rPr lang="tr-TR" sz="3200" b="1" dirty="0" smtClean="0">
                <a:solidFill>
                  <a:srgbClr val="C00000"/>
                </a:solidFill>
                <a:latin typeface="Times New Roman" panose="02020603050405020304" pitchFamily="18" charset="0"/>
                <a:cs typeface="Times New Roman" panose="02020603050405020304" pitchFamily="18" charset="0"/>
              </a:rPr>
              <a:t>SORU</a:t>
            </a:r>
            <a:endParaRPr lang="tr-TR" sz="3200" b="1" dirty="0">
              <a:solidFill>
                <a:srgbClr val="C00000"/>
              </a:solidFill>
              <a:latin typeface="Times New Roman" panose="02020603050405020304" pitchFamily="18" charset="0"/>
              <a:cs typeface="Times New Roman" panose="02020603050405020304" pitchFamily="18" charset="0"/>
            </a:endParaRP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259632" y="448153"/>
            <a:ext cx="868362" cy="868362"/>
          </a:xfrm>
          <a:prstGeom prst="rect">
            <a:avLst/>
          </a:prstGeom>
          <a:noFill/>
          <a:ln>
            <a:noFill/>
          </a:ln>
        </p:spPr>
      </p:pic>
      <p:sp>
        <p:nvSpPr>
          <p:cNvPr id="5" name="İçerik Yer Tutucusu 4"/>
          <p:cNvSpPr>
            <a:spLocks noGrp="1"/>
          </p:cNvSpPr>
          <p:nvPr>
            <p:ph idx="1"/>
          </p:nvPr>
        </p:nvSpPr>
        <p:spPr/>
        <p:txBody>
          <a:bodyPr>
            <a:normAutofit/>
          </a:bodyPr>
          <a:lstStyle/>
          <a:p>
            <a:pPr algn="just"/>
            <a:endParaRPr lang="tr-TR" sz="5400" dirty="0" smtClean="0"/>
          </a:p>
          <a:p>
            <a:pPr algn="just"/>
            <a:r>
              <a:rPr lang="tr-TR" sz="5400" dirty="0"/>
              <a:t>Doğrudan Teminde Sözleşme Yapma Zorunluluğu Var </a:t>
            </a:r>
            <a:r>
              <a:rPr lang="tr-TR" sz="5400" dirty="0" smtClean="0"/>
              <a:t>mı?</a:t>
            </a:r>
            <a:endParaRPr lang="tr-TR" sz="5400" dirty="0"/>
          </a:p>
        </p:txBody>
      </p:sp>
    </p:spTree>
    <p:extLst>
      <p:ext uri="{BB962C8B-B14F-4D97-AF65-F5344CB8AC3E}">
        <p14:creationId xmlns:p14="http://schemas.microsoft.com/office/powerpoint/2010/main" val="124961982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059414"/>
          </a:xfrm>
        </p:spPr>
        <p:txBody>
          <a:bodyPr>
            <a:normAutofit/>
          </a:bodyPr>
          <a:lstStyle/>
          <a:p>
            <a:pPr algn="ctr"/>
            <a:r>
              <a:rPr lang="tr-TR" sz="3200" b="1" dirty="0" smtClean="0">
                <a:solidFill>
                  <a:srgbClr val="C00000"/>
                </a:solidFill>
                <a:latin typeface="Times New Roman" panose="02020603050405020304" pitchFamily="18" charset="0"/>
                <a:cs typeface="Times New Roman" panose="02020603050405020304" pitchFamily="18" charset="0"/>
              </a:rPr>
              <a:t>CEVAP</a:t>
            </a:r>
            <a:endParaRPr lang="tr-TR" sz="3200" b="1" dirty="0">
              <a:solidFill>
                <a:srgbClr val="C00000"/>
              </a:solidFill>
              <a:latin typeface="Times New Roman" panose="02020603050405020304" pitchFamily="18" charset="0"/>
              <a:cs typeface="Times New Roman" panose="02020603050405020304" pitchFamily="18" charset="0"/>
            </a:endParaRP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259632" y="448153"/>
            <a:ext cx="868362" cy="868362"/>
          </a:xfrm>
          <a:prstGeom prst="rect">
            <a:avLst/>
          </a:prstGeom>
          <a:noFill/>
          <a:ln>
            <a:noFill/>
          </a:ln>
        </p:spPr>
      </p:pic>
      <p:sp>
        <p:nvSpPr>
          <p:cNvPr id="5" name="İçerik Yer Tutucusu 4"/>
          <p:cNvSpPr>
            <a:spLocks noGrp="1"/>
          </p:cNvSpPr>
          <p:nvPr>
            <p:ph idx="1"/>
          </p:nvPr>
        </p:nvSpPr>
        <p:spPr/>
        <p:txBody>
          <a:bodyPr>
            <a:normAutofit/>
          </a:bodyPr>
          <a:lstStyle/>
          <a:p>
            <a:pPr algn="just"/>
            <a:endParaRPr lang="tr-TR" b="1" dirty="0" smtClean="0"/>
          </a:p>
          <a:p>
            <a:pPr algn="just"/>
            <a:r>
              <a:rPr lang="tr-TR" b="1" dirty="0" smtClean="0"/>
              <a:t>Kamu İhale Genel Tebliği </a:t>
            </a:r>
            <a:r>
              <a:rPr lang="tr-TR" b="1" dirty="0"/>
              <a:t>ne diyor</a:t>
            </a:r>
            <a:r>
              <a:rPr lang="tr-TR" b="1" dirty="0" smtClean="0"/>
              <a:t>?</a:t>
            </a:r>
          </a:p>
          <a:p>
            <a:pPr marL="0" indent="0" algn="just">
              <a:buNone/>
            </a:pPr>
            <a:endParaRPr lang="tr-TR" b="1" dirty="0"/>
          </a:p>
          <a:p>
            <a:pPr algn="just"/>
            <a:r>
              <a:rPr lang="tr-TR" b="1" dirty="0" smtClean="0"/>
              <a:t>22.1.1.3</a:t>
            </a:r>
            <a:r>
              <a:rPr lang="tr-TR" b="1" dirty="0"/>
              <a:t>.</a:t>
            </a:r>
            <a:r>
              <a:rPr lang="tr-TR" dirty="0"/>
              <a:t> </a:t>
            </a:r>
            <a:r>
              <a:rPr lang="tr-TR" dirty="0"/>
              <a:t>Bu madde kapsamında alımı yapılacak malın teslimi veya hizmetin ya da yapım işinin belli bir süreyi gerektirmesi durumunda, alımın bir sözleşmeye bağlanması zorunlu olup bir defada yapılacak alımlarda sözleşme yapılması idarelerin takdirindedir. Buna karşılık, </a:t>
            </a:r>
            <a:r>
              <a:rPr lang="tr-TR" dirty="0" smtClean="0"/>
              <a:t>22’nci </a:t>
            </a:r>
            <a:r>
              <a:rPr lang="tr-TR" dirty="0"/>
              <a:t>maddenin (c) bendi kapsamında yapılan alımlarda ise madde metninde belirtildiği üzere sözleşme yapılması zorunludur.</a:t>
            </a:r>
          </a:p>
        </p:txBody>
      </p:sp>
    </p:spTree>
    <p:extLst>
      <p:ext uri="{BB962C8B-B14F-4D97-AF65-F5344CB8AC3E}">
        <p14:creationId xmlns:p14="http://schemas.microsoft.com/office/powerpoint/2010/main" val="101961109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059414"/>
          </a:xfrm>
        </p:spPr>
        <p:txBody>
          <a:bodyPr>
            <a:normAutofit/>
          </a:bodyPr>
          <a:lstStyle/>
          <a:p>
            <a:pPr algn="ctr"/>
            <a:r>
              <a:rPr lang="tr-TR" sz="3200" b="1" dirty="0" smtClean="0">
                <a:solidFill>
                  <a:srgbClr val="C00000"/>
                </a:solidFill>
                <a:latin typeface="Times New Roman" panose="02020603050405020304" pitchFamily="18" charset="0"/>
                <a:cs typeface="Times New Roman" panose="02020603050405020304" pitchFamily="18" charset="0"/>
              </a:rPr>
              <a:t>SORU</a:t>
            </a:r>
            <a:endParaRPr lang="tr-TR" sz="3200" b="1" dirty="0">
              <a:solidFill>
                <a:srgbClr val="C00000"/>
              </a:solidFill>
              <a:latin typeface="Times New Roman" panose="02020603050405020304" pitchFamily="18" charset="0"/>
              <a:cs typeface="Times New Roman" panose="02020603050405020304" pitchFamily="18" charset="0"/>
            </a:endParaRP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259632" y="448153"/>
            <a:ext cx="868362" cy="868362"/>
          </a:xfrm>
          <a:prstGeom prst="rect">
            <a:avLst/>
          </a:prstGeom>
          <a:noFill/>
          <a:ln>
            <a:noFill/>
          </a:ln>
        </p:spPr>
      </p:pic>
      <p:sp>
        <p:nvSpPr>
          <p:cNvPr id="5" name="İçerik Yer Tutucusu 4"/>
          <p:cNvSpPr>
            <a:spLocks noGrp="1"/>
          </p:cNvSpPr>
          <p:nvPr>
            <p:ph idx="1"/>
          </p:nvPr>
        </p:nvSpPr>
        <p:spPr/>
        <p:txBody>
          <a:bodyPr>
            <a:normAutofit/>
          </a:bodyPr>
          <a:lstStyle/>
          <a:p>
            <a:pPr algn="just"/>
            <a:endParaRPr lang="tr-TR" sz="5400" dirty="0" smtClean="0"/>
          </a:p>
          <a:p>
            <a:pPr algn="just"/>
            <a:r>
              <a:rPr lang="tr-TR" sz="5400" dirty="0"/>
              <a:t>Piyasa Fiyat Araştırması Yapılırken Islak İmzalı Teklif Alınması Şart mıdır ve Araştırma Nasıl </a:t>
            </a:r>
            <a:r>
              <a:rPr lang="tr-TR" sz="5400" dirty="0" smtClean="0"/>
              <a:t>Yapılır?</a:t>
            </a:r>
            <a:endParaRPr lang="tr-TR" sz="5400" dirty="0"/>
          </a:p>
        </p:txBody>
      </p:sp>
    </p:spTree>
    <p:extLst>
      <p:ext uri="{BB962C8B-B14F-4D97-AF65-F5344CB8AC3E}">
        <p14:creationId xmlns:p14="http://schemas.microsoft.com/office/powerpoint/2010/main" val="69834826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059414"/>
          </a:xfrm>
        </p:spPr>
        <p:txBody>
          <a:bodyPr>
            <a:normAutofit/>
          </a:bodyPr>
          <a:lstStyle/>
          <a:p>
            <a:pPr algn="ctr"/>
            <a:r>
              <a:rPr lang="tr-TR" sz="3200" b="1" dirty="0" smtClean="0">
                <a:solidFill>
                  <a:srgbClr val="C00000"/>
                </a:solidFill>
                <a:latin typeface="Times New Roman" panose="02020603050405020304" pitchFamily="18" charset="0"/>
                <a:cs typeface="Times New Roman" panose="02020603050405020304" pitchFamily="18" charset="0"/>
              </a:rPr>
              <a:t>SORU</a:t>
            </a:r>
            <a:endParaRPr lang="tr-TR" sz="3200" b="1" dirty="0">
              <a:solidFill>
                <a:srgbClr val="C00000"/>
              </a:solidFill>
              <a:latin typeface="Times New Roman" panose="02020603050405020304" pitchFamily="18" charset="0"/>
              <a:cs typeface="Times New Roman" panose="02020603050405020304" pitchFamily="18" charset="0"/>
            </a:endParaRP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259632" y="448153"/>
            <a:ext cx="868362" cy="868362"/>
          </a:xfrm>
          <a:prstGeom prst="rect">
            <a:avLst/>
          </a:prstGeom>
          <a:noFill/>
          <a:ln>
            <a:noFill/>
          </a:ln>
        </p:spPr>
      </p:pic>
      <p:sp>
        <p:nvSpPr>
          <p:cNvPr id="5" name="İçerik Yer Tutucusu 4"/>
          <p:cNvSpPr>
            <a:spLocks noGrp="1"/>
          </p:cNvSpPr>
          <p:nvPr>
            <p:ph idx="1"/>
          </p:nvPr>
        </p:nvSpPr>
        <p:spPr/>
        <p:txBody>
          <a:bodyPr>
            <a:normAutofit/>
          </a:bodyPr>
          <a:lstStyle/>
          <a:p>
            <a:pPr algn="just"/>
            <a:r>
              <a:rPr lang="tr-TR" dirty="0" smtClean="0"/>
              <a:t>Zorunlu değildir. Faks, mail, internet vb. yöntemler yada ıslak imza ile araştırma yapılabilir.</a:t>
            </a:r>
          </a:p>
          <a:p>
            <a:pPr algn="just"/>
            <a:endParaRPr lang="tr-TR" dirty="0"/>
          </a:p>
          <a:p>
            <a:pPr algn="just"/>
            <a:r>
              <a:rPr lang="tr-TR" b="1" dirty="0"/>
              <a:t>Kamu </a:t>
            </a:r>
            <a:r>
              <a:rPr lang="tr-TR" b="1" dirty="0" smtClean="0"/>
              <a:t>İhale Genel Tebliği </a:t>
            </a:r>
            <a:r>
              <a:rPr lang="tr-TR" b="1" dirty="0"/>
              <a:t>ne diyor </a:t>
            </a:r>
            <a:r>
              <a:rPr lang="tr-TR" b="1" dirty="0" smtClean="0"/>
              <a:t>?</a:t>
            </a:r>
            <a:endParaRPr lang="tr-TR" b="1" dirty="0"/>
          </a:p>
          <a:p>
            <a:pPr algn="just"/>
            <a:r>
              <a:rPr lang="tr-TR" b="1" dirty="0" smtClean="0"/>
              <a:t>22.1.1.4. </a:t>
            </a:r>
            <a:r>
              <a:rPr lang="tr-TR" b="1" dirty="0"/>
              <a:t>(Değişik: 28/11/2013- 28835 R.G./ 1. </a:t>
            </a:r>
            <a:r>
              <a:rPr lang="tr-TR" b="1" dirty="0" err="1"/>
              <a:t>md.</a:t>
            </a:r>
            <a:r>
              <a:rPr lang="tr-TR" b="1" dirty="0"/>
              <a:t>) </a:t>
            </a:r>
            <a:r>
              <a:rPr lang="tr-TR" dirty="0"/>
              <a:t>Diğer taraftan </a:t>
            </a:r>
            <a:r>
              <a:rPr lang="tr-TR" dirty="0" smtClean="0"/>
              <a:t>22’nci </a:t>
            </a:r>
            <a:r>
              <a:rPr lang="tr-TR" dirty="0"/>
              <a:t>maddeye göre ihtiyaçların karşılanmasında onay belgesi düzenlenmesi, onayı takiben ihale yetkilisince görevlendirilen kişi veya kişiler tarafından piyasada fiyat araştırması yapılması ve buna ilişkin belgelerin dayanakları ile birlikte onay belgesine eklenmesi zorunludur. </a:t>
            </a:r>
            <a:endParaRPr lang="tr-TR" dirty="0" smtClean="0"/>
          </a:p>
        </p:txBody>
      </p:sp>
    </p:spTree>
    <p:extLst>
      <p:ext uri="{BB962C8B-B14F-4D97-AF65-F5344CB8AC3E}">
        <p14:creationId xmlns:p14="http://schemas.microsoft.com/office/powerpoint/2010/main" val="137641096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059414"/>
          </a:xfrm>
        </p:spPr>
        <p:txBody>
          <a:bodyPr>
            <a:normAutofit/>
          </a:bodyPr>
          <a:lstStyle/>
          <a:p>
            <a:pPr algn="ctr"/>
            <a:r>
              <a:rPr lang="tr-TR" sz="3200" b="1" dirty="0" smtClean="0">
                <a:solidFill>
                  <a:srgbClr val="C00000"/>
                </a:solidFill>
                <a:latin typeface="Times New Roman" panose="02020603050405020304" pitchFamily="18" charset="0"/>
                <a:cs typeface="Times New Roman" panose="02020603050405020304" pitchFamily="18" charset="0"/>
              </a:rPr>
              <a:t>SORU</a:t>
            </a:r>
            <a:endParaRPr lang="tr-TR" sz="3200" b="1" dirty="0">
              <a:solidFill>
                <a:srgbClr val="C00000"/>
              </a:solidFill>
              <a:latin typeface="Times New Roman" panose="02020603050405020304" pitchFamily="18" charset="0"/>
              <a:cs typeface="Times New Roman" panose="02020603050405020304" pitchFamily="18" charset="0"/>
            </a:endParaRP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259632" y="448153"/>
            <a:ext cx="868362" cy="868362"/>
          </a:xfrm>
          <a:prstGeom prst="rect">
            <a:avLst/>
          </a:prstGeom>
          <a:noFill/>
          <a:ln>
            <a:noFill/>
          </a:ln>
        </p:spPr>
      </p:pic>
      <p:sp>
        <p:nvSpPr>
          <p:cNvPr id="5" name="İçerik Yer Tutucusu 4"/>
          <p:cNvSpPr>
            <a:spLocks noGrp="1"/>
          </p:cNvSpPr>
          <p:nvPr>
            <p:ph idx="1"/>
          </p:nvPr>
        </p:nvSpPr>
        <p:spPr/>
        <p:txBody>
          <a:bodyPr>
            <a:normAutofit/>
          </a:bodyPr>
          <a:lstStyle/>
          <a:p>
            <a:pPr algn="just"/>
            <a:endParaRPr lang="tr-TR" sz="5400" dirty="0" smtClean="0"/>
          </a:p>
          <a:p>
            <a:pPr algn="just"/>
            <a:r>
              <a:rPr lang="tr-TR" sz="5400" dirty="0"/>
              <a:t>Doğrudan Teminde Fiyat Farkı Verilebilir mi?</a:t>
            </a:r>
            <a:endParaRPr lang="tr-TR" sz="5400" dirty="0"/>
          </a:p>
        </p:txBody>
      </p:sp>
    </p:spTree>
    <p:extLst>
      <p:ext uri="{BB962C8B-B14F-4D97-AF65-F5344CB8AC3E}">
        <p14:creationId xmlns:p14="http://schemas.microsoft.com/office/powerpoint/2010/main" val="49964728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059414"/>
          </a:xfrm>
        </p:spPr>
        <p:txBody>
          <a:bodyPr>
            <a:normAutofit/>
          </a:bodyPr>
          <a:lstStyle/>
          <a:p>
            <a:pPr algn="ctr"/>
            <a:r>
              <a:rPr lang="tr-TR" sz="3200" b="1" dirty="0" smtClean="0">
                <a:solidFill>
                  <a:srgbClr val="C00000"/>
                </a:solidFill>
                <a:latin typeface="Times New Roman" panose="02020603050405020304" pitchFamily="18" charset="0"/>
                <a:cs typeface="Times New Roman" panose="02020603050405020304" pitchFamily="18" charset="0"/>
              </a:rPr>
              <a:t>CEVAP</a:t>
            </a:r>
            <a:endParaRPr lang="tr-TR" sz="3200" b="1" dirty="0">
              <a:solidFill>
                <a:srgbClr val="C00000"/>
              </a:solidFill>
              <a:latin typeface="Times New Roman" panose="02020603050405020304" pitchFamily="18" charset="0"/>
              <a:cs typeface="Times New Roman" panose="02020603050405020304" pitchFamily="18" charset="0"/>
            </a:endParaRP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259632" y="448153"/>
            <a:ext cx="868362" cy="868362"/>
          </a:xfrm>
          <a:prstGeom prst="rect">
            <a:avLst/>
          </a:prstGeom>
          <a:noFill/>
          <a:ln>
            <a:noFill/>
          </a:ln>
        </p:spPr>
      </p:pic>
      <p:sp>
        <p:nvSpPr>
          <p:cNvPr id="5" name="İçerik Yer Tutucusu 4"/>
          <p:cNvSpPr>
            <a:spLocks noGrp="1"/>
          </p:cNvSpPr>
          <p:nvPr>
            <p:ph idx="1"/>
          </p:nvPr>
        </p:nvSpPr>
        <p:spPr/>
        <p:txBody>
          <a:bodyPr>
            <a:normAutofit/>
          </a:bodyPr>
          <a:lstStyle/>
          <a:p>
            <a:r>
              <a:rPr lang="tr-TR" dirty="0" smtClean="0"/>
              <a:t>Evet </a:t>
            </a:r>
            <a:r>
              <a:rPr lang="tr-TR" dirty="0"/>
              <a:t>verilebilir. </a:t>
            </a:r>
            <a:endParaRPr lang="tr-TR" dirty="0" smtClean="0"/>
          </a:p>
          <a:p>
            <a:endParaRPr lang="tr-TR" dirty="0" smtClean="0"/>
          </a:p>
          <a:p>
            <a:r>
              <a:rPr lang="it-IT" b="1" dirty="0" smtClean="0"/>
              <a:t>Kamu </a:t>
            </a:r>
            <a:r>
              <a:rPr lang="tr-TR" b="1" dirty="0" smtClean="0"/>
              <a:t>İ</a:t>
            </a:r>
            <a:r>
              <a:rPr lang="it-IT" b="1" dirty="0" smtClean="0"/>
              <a:t>hale </a:t>
            </a:r>
            <a:r>
              <a:rPr lang="tr-TR" b="1" dirty="0" smtClean="0"/>
              <a:t>G</a:t>
            </a:r>
            <a:r>
              <a:rPr lang="it-IT" b="1" dirty="0" smtClean="0"/>
              <a:t>enel </a:t>
            </a:r>
            <a:r>
              <a:rPr lang="tr-TR" b="1" dirty="0" smtClean="0"/>
              <a:t>T</a:t>
            </a:r>
            <a:r>
              <a:rPr lang="it-IT" b="1" dirty="0" smtClean="0"/>
              <a:t>ebliği </a:t>
            </a:r>
            <a:r>
              <a:rPr lang="it-IT" b="1" dirty="0"/>
              <a:t>ne diyor ? </a:t>
            </a:r>
            <a:endParaRPr lang="it-IT" dirty="0"/>
          </a:p>
          <a:p>
            <a:r>
              <a:rPr lang="tr-TR" b="1" dirty="0" smtClean="0"/>
              <a:t>22.1.1.4</a:t>
            </a:r>
            <a:r>
              <a:rPr lang="tr-TR" b="1" dirty="0"/>
              <a:t>. </a:t>
            </a:r>
            <a:r>
              <a:rPr lang="tr-TR" dirty="0" smtClean="0"/>
              <a:t>Doğrudan </a:t>
            </a:r>
            <a:r>
              <a:rPr lang="tr-TR" dirty="0"/>
              <a:t>temin kapsamında yapılan alımlarda fiyat farkı hesaplanmasının öngörülmesi halinde, piyasa araştırması yapılması aşamasında bu </a:t>
            </a:r>
            <a:r>
              <a:rPr lang="tr-TR" b="1" u="sng" dirty="0"/>
              <a:t>hususun belirtilerek </a:t>
            </a:r>
            <a:r>
              <a:rPr lang="tr-TR" dirty="0"/>
              <a:t>fiyat tekliflerinin alınması gerekmektedir. </a:t>
            </a:r>
          </a:p>
        </p:txBody>
      </p:sp>
    </p:spTree>
    <p:extLst>
      <p:ext uri="{BB962C8B-B14F-4D97-AF65-F5344CB8AC3E}">
        <p14:creationId xmlns:p14="http://schemas.microsoft.com/office/powerpoint/2010/main" val="344487110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059414"/>
          </a:xfrm>
        </p:spPr>
        <p:txBody>
          <a:bodyPr>
            <a:normAutofit/>
          </a:bodyPr>
          <a:lstStyle/>
          <a:p>
            <a:pPr algn="ctr"/>
            <a:r>
              <a:rPr lang="tr-TR" sz="3200" b="1" dirty="0" smtClean="0">
                <a:solidFill>
                  <a:srgbClr val="C00000"/>
                </a:solidFill>
                <a:latin typeface="Times New Roman" panose="02020603050405020304" pitchFamily="18" charset="0"/>
                <a:cs typeface="Times New Roman" panose="02020603050405020304" pitchFamily="18" charset="0"/>
              </a:rPr>
              <a:t>SORU</a:t>
            </a:r>
            <a:endParaRPr lang="tr-TR" sz="3200" b="1" dirty="0">
              <a:solidFill>
                <a:srgbClr val="C00000"/>
              </a:solidFill>
              <a:latin typeface="Times New Roman" panose="02020603050405020304" pitchFamily="18" charset="0"/>
              <a:cs typeface="Times New Roman" panose="02020603050405020304" pitchFamily="18" charset="0"/>
            </a:endParaRP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259632" y="448153"/>
            <a:ext cx="868362" cy="868362"/>
          </a:xfrm>
          <a:prstGeom prst="rect">
            <a:avLst/>
          </a:prstGeom>
          <a:noFill/>
          <a:ln>
            <a:noFill/>
          </a:ln>
        </p:spPr>
      </p:pic>
      <p:sp>
        <p:nvSpPr>
          <p:cNvPr id="5" name="İçerik Yer Tutucusu 4"/>
          <p:cNvSpPr>
            <a:spLocks noGrp="1"/>
          </p:cNvSpPr>
          <p:nvPr>
            <p:ph idx="1"/>
          </p:nvPr>
        </p:nvSpPr>
        <p:spPr/>
        <p:txBody>
          <a:bodyPr>
            <a:normAutofit/>
          </a:bodyPr>
          <a:lstStyle/>
          <a:p>
            <a:pPr algn="just"/>
            <a:endParaRPr lang="tr-TR" sz="5400" dirty="0" smtClean="0"/>
          </a:p>
          <a:p>
            <a:pPr algn="just"/>
            <a:r>
              <a:rPr lang="tr-TR" sz="5400" dirty="0"/>
              <a:t>Doğrudan Temin </a:t>
            </a:r>
            <a:r>
              <a:rPr lang="tr-TR" sz="5400" dirty="0" smtClean="0"/>
              <a:t>22/d </a:t>
            </a:r>
            <a:r>
              <a:rPr lang="tr-TR" sz="5400" dirty="0"/>
              <a:t>ile Yapılacak Alımlarda </a:t>
            </a:r>
            <a:r>
              <a:rPr lang="tr-TR" sz="5400" dirty="0" smtClean="0"/>
              <a:t>Yaklaşık Maliyet </a:t>
            </a:r>
            <a:r>
              <a:rPr lang="tr-TR" sz="5400" dirty="0"/>
              <a:t>Hesaplanması Zorunlu </a:t>
            </a:r>
            <a:r>
              <a:rPr lang="tr-TR" sz="5400" dirty="0" smtClean="0"/>
              <a:t>mudur?</a:t>
            </a:r>
            <a:endParaRPr lang="tr-TR" sz="5400" dirty="0"/>
          </a:p>
        </p:txBody>
      </p:sp>
    </p:spTree>
    <p:extLst>
      <p:ext uri="{BB962C8B-B14F-4D97-AF65-F5344CB8AC3E}">
        <p14:creationId xmlns:p14="http://schemas.microsoft.com/office/powerpoint/2010/main" val="416341014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059414"/>
          </a:xfrm>
        </p:spPr>
        <p:txBody>
          <a:bodyPr>
            <a:normAutofit/>
          </a:bodyPr>
          <a:lstStyle/>
          <a:p>
            <a:pPr algn="ctr"/>
            <a:r>
              <a:rPr lang="tr-TR" sz="3200" b="1" dirty="0" smtClean="0">
                <a:solidFill>
                  <a:srgbClr val="C00000"/>
                </a:solidFill>
                <a:latin typeface="Times New Roman" panose="02020603050405020304" pitchFamily="18" charset="0"/>
                <a:cs typeface="Times New Roman" panose="02020603050405020304" pitchFamily="18" charset="0"/>
              </a:rPr>
              <a:t>CEVAP</a:t>
            </a:r>
            <a:endParaRPr lang="tr-TR" sz="3200" b="1" dirty="0">
              <a:solidFill>
                <a:srgbClr val="C00000"/>
              </a:solidFill>
              <a:latin typeface="Times New Roman" panose="02020603050405020304" pitchFamily="18" charset="0"/>
              <a:cs typeface="Times New Roman" panose="02020603050405020304" pitchFamily="18" charset="0"/>
            </a:endParaRP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259632" y="448153"/>
            <a:ext cx="868362" cy="868362"/>
          </a:xfrm>
          <a:prstGeom prst="rect">
            <a:avLst/>
          </a:prstGeom>
          <a:noFill/>
          <a:ln>
            <a:noFill/>
          </a:ln>
        </p:spPr>
      </p:pic>
      <p:sp>
        <p:nvSpPr>
          <p:cNvPr id="5" name="İçerik Yer Tutucusu 4"/>
          <p:cNvSpPr>
            <a:spLocks noGrp="1"/>
          </p:cNvSpPr>
          <p:nvPr>
            <p:ph idx="1"/>
          </p:nvPr>
        </p:nvSpPr>
        <p:spPr/>
        <p:txBody>
          <a:bodyPr>
            <a:normAutofit/>
          </a:bodyPr>
          <a:lstStyle/>
          <a:p>
            <a:pPr algn="just"/>
            <a:r>
              <a:rPr lang="tr-TR" dirty="0" smtClean="0"/>
              <a:t>Yapım </a:t>
            </a:r>
            <a:r>
              <a:rPr lang="tr-TR" dirty="0"/>
              <a:t>işleri hariç zorunlu değildir. </a:t>
            </a:r>
            <a:endParaRPr lang="tr-TR" dirty="0" smtClean="0"/>
          </a:p>
          <a:p>
            <a:pPr algn="just"/>
            <a:endParaRPr lang="tr-TR" dirty="0"/>
          </a:p>
          <a:p>
            <a:pPr algn="just"/>
            <a:r>
              <a:rPr lang="it-IT" b="1" dirty="0"/>
              <a:t>Kamu İhale Genel Tebliği Ne diyor ? </a:t>
            </a:r>
            <a:endParaRPr lang="it-IT" dirty="0"/>
          </a:p>
          <a:p>
            <a:pPr algn="just"/>
            <a:r>
              <a:rPr lang="tr-TR" b="1" dirty="0" smtClean="0"/>
              <a:t>22.5.1 </a:t>
            </a:r>
            <a:r>
              <a:rPr lang="tr-TR" dirty="0" smtClean="0"/>
              <a:t>Bu bent </a:t>
            </a:r>
            <a:r>
              <a:rPr lang="tr-TR" dirty="0"/>
              <a:t>kapsamında gerçekleştirilecek yapım işlerinde fiyat araştırmasının, Yapım İşleri İhaleleri Uygulama Yönetmeliğinde belirlenen yaklaşık maliyetin hesaplanmasına ilişkin esas ve usullere göre yapılması zorunludur.</a:t>
            </a:r>
          </a:p>
        </p:txBody>
      </p:sp>
    </p:spTree>
    <p:extLst>
      <p:ext uri="{BB962C8B-B14F-4D97-AF65-F5344CB8AC3E}">
        <p14:creationId xmlns:p14="http://schemas.microsoft.com/office/powerpoint/2010/main" val="14356292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059414"/>
          </a:xfrm>
        </p:spPr>
        <p:txBody>
          <a:bodyPr>
            <a:normAutofit/>
          </a:bodyPr>
          <a:lstStyle/>
          <a:p>
            <a:pPr algn="ctr"/>
            <a:r>
              <a:rPr lang="tr-TR" sz="3200" b="1" dirty="0" smtClean="0">
                <a:solidFill>
                  <a:srgbClr val="C00000"/>
                </a:solidFill>
                <a:latin typeface="Times New Roman" panose="02020603050405020304" pitchFamily="18" charset="0"/>
                <a:cs typeface="Times New Roman" panose="02020603050405020304" pitchFamily="18" charset="0"/>
              </a:rPr>
              <a:t>DOĞRUDAN TEMİN NEDİR?</a:t>
            </a:r>
            <a:endParaRPr lang="tr-TR" sz="3200" b="1" dirty="0">
              <a:solidFill>
                <a:srgbClr val="C00000"/>
              </a:solidFill>
              <a:latin typeface="Times New Roman" panose="02020603050405020304" pitchFamily="18" charset="0"/>
              <a:cs typeface="Times New Roman" panose="02020603050405020304" pitchFamily="18" charset="0"/>
            </a:endParaRP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259632" y="448153"/>
            <a:ext cx="868362" cy="868362"/>
          </a:xfrm>
          <a:prstGeom prst="rect">
            <a:avLst/>
          </a:prstGeom>
          <a:noFill/>
          <a:ln>
            <a:noFill/>
          </a:ln>
        </p:spPr>
      </p:pic>
      <p:sp>
        <p:nvSpPr>
          <p:cNvPr id="5" name="İçerik Yer Tutucusu 4"/>
          <p:cNvSpPr>
            <a:spLocks noGrp="1"/>
          </p:cNvSpPr>
          <p:nvPr>
            <p:ph idx="1"/>
          </p:nvPr>
        </p:nvSpPr>
        <p:spPr/>
        <p:txBody>
          <a:bodyPr>
            <a:normAutofit lnSpcReduction="10000"/>
          </a:bodyPr>
          <a:lstStyle/>
          <a:p>
            <a:pPr algn="just">
              <a:buFont typeface="Wingdings" panose="05000000000000000000" pitchFamily="2" charset="2"/>
              <a:buChar char="Ø"/>
            </a:pPr>
            <a:r>
              <a:rPr lang="tr-TR" b="1" dirty="0" smtClean="0"/>
              <a:t>4734 Sayılı Kanunun 4’üncü maddesinde; </a:t>
            </a:r>
            <a:r>
              <a:rPr lang="tr-TR" dirty="0" smtClean="0"/>
              <a:t>Kanunda </a:t>
            </a:r>
            <a:r>
              <a:rPr lang="tr-TR" dirty="0"/>
              <a:t>b</a:t>
            </a:r>
            <a:r>
              <a:rPr lang="tr-TR" dirty="0" smtClean="0"/>
              <a:t>elirtilen </a:t>
            </a:r>
            <a:r>
              <a:rPr lang="tr-TR" dirty="0"/>
              <a:t>hallerde ihtiyaçların, idare tarafından davet edilen isteklilerle teknik şartların ve fiyatın görüşülerek doğrudan temin edilebildiği </a:t>
            </a:r>
            <a:r>
              <a:rPr lang="tr-TR" dirty="0" smtClean="0"/>
              <a:t>usulünü ifade eder. </a:t>
            </a:r>
          </a:p>
          <a:p>
            <a:pPr algn="just"/>
            <a:r>
              <a:rPr lang="tr-TR" dirty="0" smtClean="0"/>
              <a:t>İhtiyaçların; Davet </a:t>
            </a:r>
            <a:r>
              <a:rPr lang="tr-TR" dirty="0"/>
              <a:t>edilen isteklilerle teknik şartları ve </a:t>
            </a:r>
            <a:r>
              <a:rPr lang="tr-TR" dirty="0" smtClean="0"/>
              <a:t>fiyatın görüşülerek, İlan yapılmadan, Teminat alınmadan, İhale </a:t>
            </a:r>
            <a:r>
              <a:rPr lang="tr-TR" dirty="0"/>
              <a:t>komisyonu </a:t>
            </a:r>
            <a:r>
              <a:rPr lang="tr-TR" dirty="0" smtClean="0"/>
              <a:t>kurulmadan,</a:t>
            </a:r>
          </a:p>
          <a:p>
            <a:pPr algn="just"/>
            <a:r>
              <a:rPr lang="tr-TR" dirty="0" smtClean="0"/>
              <a:t>Kanunun 10’uncu </a:t>
            </a:r>
            <a:r>
              <a:rPr lang="tr-TR" dirty="0"/>
              <a:t>maddesinde belirtilen </a:t>
            </a:r>
            <a:r>
              <a:rPr lang="tr-TR" dirty="0" smtClean="0"/>
              <a:t>yeterlilik kurallarını </a:t>
            </a:r>
            <a:r>
              <a:rPr lang="tr-TR" dirty="0"/>
              <a:t>arama zorunluluğu olmadan,</a:t>
            </a:r>
          </a:p>
          <a:p>
            <a:pPr algn="just"/>
            <a:r>
              <a:rPr lang="tr-TR" dirty="0" smtClean="0"/>
              <a:t>Piyasa fiyat araştırması yapmak suretiyle temin edilmesini sağlayan </a:t>
            </a:r>
            <a:endParaRPr lang="tr-TR" dirty="0" smtClean="0"/>
          </a:p>
          <a:p>
            <a:pPr marL="0" indent="0" algn="just">
              <a:buNone/>
            </a:pPr>
            <a:r>
              <a:rPr lang="tr-TR" dirty="0" smtClean="0"/>
              <a:t>bir </a:t>
            </a:r>
            <a:r>
              <a:rPr lang="tr-TR" dirty="0" smtClean="0"/>
              <a:t>alım usuldür</a:t>
            </a:r>
            <a:r>
              <a:rPr lang="tr-TR" dirty="0" smtClean="0"/>
              <a:t>.</a:t>
            </a:r>
          </a:p>
          <a:p>
            <a:pPr marL="0" indent="0" algn="just">
              <a:buNone/>
            </a:pPr>
            <a:endParaRPr lang="tr-TR" dirty="0"/>
          </a:p>
        </p:txBody>
      </p:sp>
    </p:spTree>
    <p:extLst>
      <p:ext uri="{BB962C8B-B14F-4D97-AF65-F5344CB8AC3E}">
        <p14:creationId xmlns:p14="http://schemas.microsoft.com/office/powerpoint/2010/main" val="354426230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059414"/>
          </a:xfrm>
        </p:spPr>
        <p:txBody>
          <a:bodyPr>
            <a:normAutofit/>
          </a:bodyPr>
          <a:lstStyle/>
          <a:p>
            <a:pPr algn="ctr"/>
            <a:r>
              <a:rPr lang="tr-TR" sz="3200" b="1" dirty="0" smtClean="0">
                <a:solidFill>
                  <a:srgbClr val="C00000"/>
                </a:solidFill>
                <a:latin typeface="Times New Roman" panose="02020603050405020304" pitchFamily="18" charset="0"/>
                <a:cs typeface="Times New Roman" panose="02020603050405020304" pitchFamily="18" charset="0"/>
              </a:rPr>
              <a:t>SORU</a:t>
            </a:r>
            <a:endParaRPr lang="tr-TR" sz="3200" b="1" dirty="0">
              <a:solidFill>
                <a:srgbClr val="C00000"/>
              </a:solidFill>
              <a:latin typeface="Times New Roman" panose="02020603050405020304" pitchFamily="18" charset="0"/>
              <a:cs typeface="Times New Roman" panose="02020603050405020304" pitchFamily="18" charset="0"/>
            </a:endParaRP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259632" y="448153"/>
            <a:ext cx="868362" cy="868362"/>
          </a:xfrm>
          <a:prstGeom prst="rect">
            <a:avLst/>
          </a:prstGeom>
          <a:noFill/>
          <a:ln>
            <a:noFill/>
          </a:ln>
        </p:spPr>
      </p:pic>
      <p:sp>
        <p:nvSpPr>
          <p:cNvPr id="5" name="İçerik Yer Tutucusu 4"/>
          <p:cNvSpPr>
            <a:spLocks noGrp="1"/>
          </p:cNvSpPr>
          <p:nvPr>
            <p:ph idx="1"/>
          </p:nvPr>
        </p:nvSpPr>
        <p:spPr/>
        <p:txBody>
          <a:bodyPr>
            <a:normAutofit/>
          </a:bodyPr>
          <a:lstStyle/>
          <a:p>
            <a:pPr algn="just"/>
            <a:endParaRPr lang="tr-TR" sz="5400" dirty="0" smtClean="0"/>
          </a:p>
          <a:p>
            <a:pPr algn="just"/>
            <a:r>
              <a:rPr lang="tr-TR" sz="5400" dirty="0"/>
              <a:t>Parasal Limitinin Altında Kalmak İçin, Doğrudan Temin </a:t>
            </a:r>
            <a:r>
              <a:rPr lang="tr-TR" sz="5400" dirty="0" smtClean="0"/>
              <a:t>22/d </a:t>
            </a:r>
            <a:r>
              <a:rPr lang="tr-TR" sz="5400" dirty="0"/>
              <a:t>ile Parça Parça Alım Yapılabilir mi?</a:t>
            </a:r>
            <a:endParaRPr lang="tr-TR" sz="5400" dirty="0"/>
          </a:p>
        </p:txBody>
      </p:sp>
    </p:spTree>
    <p:extLst>
      <p:ext uri="{BB962C8B-B14F-4D97-AF65-F5344CB8AC3E}">
        <p14:creationId xmlns:p14="http://schemas.microsoft.com/office/powerpoint/2010/main" val="264359631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059414"/>
          </a:xfrm>
        </p:spPr>
        <p:txBody>
          <a:bodyPr>
            <a:normAutofit/>
          </a:bodyPr>
          <a:lstStyle/>
          <a:p>
            <a:pPr algn="ctr"/>
            <a:r>
              <a:rPr lang="tr-TR" sz="3200" b="1" dirty="0" smtClean="0">
                <a:solidFill>
                  <a:srgbClr val="C00000"/>
                </a:solidFill>
                <a:latin typeface="Times New Roman" panose="02020603050405020304" pitchFamily="18" charset="0"/>
                <a:cs typeface="Times New Roman" panose="02020603050405020304" pitchFamily="18" charset="0"/>
              </a:rPr>
              <a:t>CEVAP</a:t>
            </a:r>
            <a:endParaRPr lang="tr-TR" sz="3200" b="1" dirty="0">
              <a:solidFill>
                <a:srgbClr val="C00000"/>
              </a:solidFill>
              <a:latin typeface="Times New Roman" panose="02020603050405020304" pitchFamily="18" charset="0"/>
              <a:cs typeface="Times New Roman" panose="02020603050405020304" pitchFamily="18" charset="0"/>
            </a:endParaRP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259632" y="448153"/>
            <a:ext cx="868362" cy="868362"/>
          </a:xfrm>
          <a:prstGeom prst="rect">
            <a:avLst/>
          </a:prstGeom>
          <a:noFill/>
          <a:ln>
            <a:noFill/>
          </a:ln>
        </p:spPr>
      </p:pic>
      <p:sp>
        <p:nvSpPr>
          <p:cNvPr id="5" name="İçerik Yer Tutucusu 4"/>
          <p:cNvSpPr>
            <a:spLocks noGrp="1"/>
          </p:cNvSpPr>
          <p:nvPr>
            <p:ph idx="1"/>
          </p:nvPr>
        </p:nvSpPr>
        <p:spPr/>
        <p:txBody>
          <a:bodyPr>
            <a:normAutofit lnSpcReduction="10000"/>
          </a:bodyPr>
          <a:lstStyle/>
          <a:p>
            <a:pPr algn="just"/>
            <a:endParaRPr lang="tr-TR" dirty="0"/>
          </a:p>
          <a:p>
            <a:pPr algn="just"/>
            <a:r>
              <a:rPr lang="it-IT" b="1" dirty="0"/>
              <a:t>Kamu İhale Genel Tebliği Ne </a:t>
            </a:r>
            <a:r>
              <a:rPr lang="it-IT" b="1" dirty="0" smtClean="0"/>
              <a:t>diyor</a:t>
            </a:r>
            <a:r>
              <a:rPr lang="tr-TR" b="1" dirty="0" smtClean="0"/>
              <a:t>?</a:t>
            </a:r>
            <a:endParaRPr lang="it-IT" dirty="0"/>
          </a:p>
          <a:p>
            <a:pPr algn="just"/>
            <a:r>
              <a:rPr lang="tr-TR" b="1" dirty="0" smtClean="0"/>
              <a:t>22.5.1.2</a:t>
            </a:r>
            <a:r>
              <a:rPr lang="tr-TR" b="1" dirty="0"/>
              <a:t>. </a:t>
            </a:r>
            <a:r>
              <a:rPr lang="tr-TR" b="1" u="sng" dirty="0"/>
              <a:t>4734 sayılı Kanunun 19 uncu maddesine göre açık ihale usulü ile temini gereken ihtiyacın,</a:t>
            </a:r>
            <a:r>
              <a:rPr lang="tr-TR" dirty="0"/>
              <a:t> Kanunun </a:t>
            </a:r>
            <a:r>
              <a:rPr lang="tr-TR" dirty="0" smtClean="0"/>
              <a:t>22’nci </a:t>
            </a:r>
            <a:r>
              <a:rPr lang="tr-TR" dirty="0"/>
              <a:t>maddesinin (d) bendi için öngörülen parasal sınırların altında kalacak şekilde, adet bazında veya </a:t>
            </a:r>
            <a:r>
              <a:rPr lang="tr-TR" b="1" u="sng" dirty="0"/>
              <a:t>aynı ihale konusu içinde yer alabilecek nitelikteki mal ve hizmet alımları ile yapım işlerinin, kalemlere veya gruplara bölünmek suretiyle aynı Kanunun </a:t>
            </a:r>
            <a:r>
              <a:rPr lang="tr-TR" b="1" u="sng" dirty="0" smtClean="0"/>
              <a:t>22’nci </a:t>
            </a:r>
            <a:r>
              <a:rPr lang="tr-TR" b="1" u="sng" dirty="0"/>
              <a:t>maddesinin (d) bendine göre temini</a:t>
            </a:r>
            <a:r>
              <a:rPr lang="tr-TR" dirty="0"/>
              <a:t>, 4734 sayılı Kanunun temel ilkelerine aykırılık teşkil ettiğinden,  bu yönde uygulamaların sorumluluk doğuracağı hususuna dikkat edilmesi gereklidir.</a:t>
            </a:r>
            <a:endParaRPr lang="tr-TR" dirty="0"/>
          </a:p>
        </p:txBody>
      </p:sp>
    </p:spTree>
    <p:extLst>
      <p:ext uri="{BB962C8B-B14F-4D97-AF65-F5344CB8AC3E}">
        <p14:creationId xmlns:p14="http://schemas.microsoft.com/office/powerpoint/2010/main" val="68616977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059414"/>
          </a:xfrm>
        </p:spPr>
        <p:txBody>
          <a:bodyPr>
            <a:normAutofit/>
          </a:bodyPr>
          <a:lstStyle/>
          <a:p>
            <a:pPr algn="ctr"/>
            <a:r>
              <a:rPr lang="tr-TR" sz="3200" b="1" dirty="0" smtClean="0">
                <a:solidFill>
                  <a:srgbClr val="C00000"/>
                </a:solidFill>
                <a:latin typeface="Times New Roman" panose="02020603050405020304" pitchFamily="18" charset="0"/>
                <a:cs typeface="Times New Roman" panose="02020603050405020304" pitchFamily="18" charset="0"/>
              </a:rPr>
              <a:t>SORU</a:t>
            </a:r>
            <a:endParaRPr lang="tr-TR" sz="3200" b="1" dirty="0">
              <a:solidFill>
                <a:srgbClr val="C00000"/>
              </a:solidFill>
              <a:latin typeface="Times New Roman" panose="02020603050405020304" pitchFamily="18" charset="0"/>
              <a:cs typeface="Times New Roman" panose="02020603050405020304" pitchFamily="18" charset="0"/>
            </a:endParaRP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259632" y="448153"/>
            <a:ext cx="868362" cy="868362"/>
          </a:xfrm>
          <a:prstGeom prst="rect">
            <a:avLst/>
          </a:prstGeom>
          <a:noFill/>
          <a:ln>
            <a:noFill/>
          </a:ln>
        </p:spPr>
      </p:pic>
      <p:sp>
        <p:nvSpPr>
          <p:cNvPr id="5" name="İçerik Yer Tutucusu 4"/>
          <p:cNvSpPr>
            <a:spLocks noGrp="1"/>
          </p:cNvSpPr>
          <p:nvPr>
            <p:ph idx="1"/>
          </p:nvPr>
        </p:nvSpPr>
        <p:spPr/>
        <p:txBody>
          <a:bodyPr>
            <a:normAutofit/>
          </a:bodyPr>
          <a:lstStyle/>
          <a:p>
            <a:pPr algn="just"/>
            <a:endParaRPr lang="tr-TR" sz="5400" dirty="0" smtClean="0"/>
          </a:p>
          <a:p>
            <a:pPr algn="just"/>
            <a:r>
              <a:rPr lang="tr-TR" sz="5400" dirty="0"/>
              <a:t>Doğrudan Teminde Yapılacak Alımlarla İlgili, Yıllık </a:t>
            </a:r>
            <a:r>
              <a:rPr lang="tr-TR" sz="5400" dirty="0" smtClean="0"/>
              <a:t>Kısıtlama Limiti </a:t>
            </a:r>
            <a:r>
              <a:rPr lang="tr-TR" sz="5400" dirty="0"/>
              <a:t>Var </a:t>
            </a:r>
            <a:r>
              <a:rPr lang="tr-TR" sz="5400" dirty="0" smtClean="0"/>
              <a:t>Mıdır</a:t>
            </a:r>
            <a:r>
              <a:rPr lang="tr-TR" sz="5400" dirty="0"/>
              <a:t>?</a:t>
            </a:r>
            <a:endParaRPr lang="tr-TR" sz="5400" dirty="0"/>
          </a:p>
        </p:txBody>
      </p:sp>
    </p:spTree>
    <p:extLst>
      <p:ext uri="{BB962C8B-B14F-4D97-AF65-F5344CB8AC3E}">
        <p14:creationId xmlns:p14="http://schemas.microsoft.com/office/powerpoint/2010/main" val="151257892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059414"/>
          </a:xfrm>
        </p:spPr>
        <p:txBody>
          <a:bodyPr>
            <a:normAutofit/>
          </a:bodyPr>
          <a:lstStyle/>
          <a:p>
            <a:pPr algn="ctr"/>
            <a:r>
              <a:rPr lang="tr-TR" sz="3200" b="1" dirty="0" smtClean="0">
                <a:solidFill>
                  <a:srgbClr val="C00000"/>
                </a:solidFill>
                <a:latin typeface="Times New Roman" panose="02020603050405020304" pitchFamily="18" charset="0"/>
                <a:cs typeface="Times New Roman" panose="02020603050405020304" pitchFamily="18" charset="0"/>
              </a:rPr>
              <a:t>CEVAP</a:t>
            </a:r>
            <a:endParaRPr lang="tr-TR" sz="3200" b="1" dirty="0">
              <a:solidFill>
                <a:srgbClr val="C00000"/>
              </a:solidFill>
              <a:latin typeface="Times New Roman" panose="02020603050405020304" pitchFamily="18" charset="0"/>
              <a:cs typeface="Times New Roman" panose="02020603050405020304" pitchFamily="18" charset="0"/>
            </a:endParaRP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259632" y="448153"/>
            <a:ext cx="868362" cy="868362"/>
          </a:xfrm>
          <a:prstGeom prst="rect">
            <a:avLst/>
          </a:prstGeom>
          <a:noFill/>
          <a:ln>
            <a:noFill/>
          </a:ln>
        </p:spPr>
      </p:pic>
      <p:sp>
        <p:nvSpPr>
          <p:cNvPr id="5" name="İçerik Yer Tutucusu 4"/>
          <p:cNvSpPr>
            <a:spLocks noGrp="1"/>
          </p:cNvSpPr>
          <p:nvPr>
            <p:ph idx="1"/>
          </p:nvPr>
        </p:nvSpPr>
        <p:spPr/>
        <p:txBody>
          <a:bodyPr>
            <a:normAutofit/>
          </a:bodyPr>
          <a:lstStyle/>
          <a:p>
            <a:pPr algn="just"/>
            <a:endParaRPr lang="tr-TR" dirty="0"/>
          </a:p>
          <a:p>
            <a:pPr algn="just"/>
            <a:r>
              <a:rPr lang="fi-FI" b="1" dirty="0"/>
              <a:t>Kamu </a:t>
            </a:r>
            <a:r>
              <a:rPr lang="tr-TR" b="1" dirty="0" smtClean="0"/>
              <a:t>İ</a:t>
            </a:r>
            <a:r>
              <a:rPr lang="fi-FI" b="1" dirty="0" smtClean="0"/>
              <a:t>hale </a:t>
            </a:r>
            <a:r>
              <a:rPr lang="tr-TR" b="1" dirty="0" smtClean="0"/>
              <a:t>K</a:t>
            </a:r>
            <a:r>
              <a:rPr lang="fi-FI" b="1" dirty="0" smtClean="0"/>
              <a:t>anunu </a:t>
            </a:r>
            <a:r>
              <a:rPr lang="fi-FI" b="1" dirty="0"/>
              <a:t>ne </a:t>
            </a:r>
            <a:r>
              <a:rPr lang="fi-FI" b="1" dirty="0" smtClean="0"/>
              <a:t>diyor? </a:t>
            </a:r>
            <a:endParaRPr lang="fi-FI" dirty="0"/>
          </a:p>
          <a:p>
            <a:pPr algn="just"/>
            <a:r>
              <a:rPr lang="tr-TR" b="1" dirty="0" smtClean="0"/>
              <a:t>Madde 62/ı bendi) </a:t>
            </a:r>
            <a:r>
              <a:rPr lang="tr-TR" b="1" dirty="0"/>
              <a:t>(Ek: 30/7/2003-4964/38 </a:t>
            </a:r>
            <a:r>
              <a:rPr lang="tr-TR" b="1" dirty="0" err="1"/>
              <a:t>md.</a:t>
            </a:r>
            <a:r>
              <a:rPr lang="tr-TR" b="1" dirty="0"/>
              <a:t>) </a:t>
            </a:r>
            <a:r>
              <a:rPr lang="tr-TR" dirty="0"/>
              <a:t>Bu Kanunun 21 ve </a:t>
            </a:r>
            <a:r>
              <a:rPr lang="tr-TR" dirty="0" smtClean="0"/>
              <a:t>22’nci </a:t>
            </a:r>
            <a:r>
              <a:rPr lang="tr-TR" dirty="0"/>
              <a:t>maddelerindeki parasal limitler dahilinde yapılacak harcamaların yıllık toplamı, idarelerin bütçelerine bu amaçla konulacak ödeneklerin %10'unu Kamu İhale Kurulunun uygun görüşü olmadıkça aşamaz.</a:t>
            </a:r>
            <a:r>
              <a:rPr lang="tr-TR" dirty="0" smtClean="0"/>
              <a:t> </a:t>
            </a:r>
            <a:endParaRPr lang="tr-TR" dirty="0"/>
          </a:p>
        </p:txBody>
      </p:sp>
    </p:spTree>
    <p:extLst>
      <p:ext uri="{BB962C8B-B14F-4D97-AF65-F5344CB8AC3E}">
        <p14:creationId xmlns:p14="http://schemas.microsoft.com/office/powerpoint/2010/main" val="301712642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059414"/>
          </a:xfrm>
        </p:spPr>
        <p:txBody>
          <a:bodyPr>
            <a:normAutofit/>
          </a:bodyPr>
          <a:lstStyle/>
          <a:p>
            <a:pPr algn="ctr"/>
            <a:r>
              <a:rPr lang="tr-TR" sz="3200" b="1" dirty="0" smtClean="0">
                <a:solidFill>
                  <a:srgbClr val="C00000"/>
                </a:solidFill>
                <a:latin typeface="Times New Roman" panose="02020603050405020304" pitchFamily="18" charset="0"/>
                <a:cs typeface="Times New Roman" panose="02020603050405020304" pitchFamily="18" charset="0"/>
              </a:rPr>
              <a:t>SORU</a:t>
            </a:r>
            <a:endParaRPr lang="tr-TR" sz="3200" b="1" dirty="0">
              <a:solidFill>
                <a:srgbClr val="C00000"/>
              </a:solidFill>
              <a:latin typeface="Times New Roman" panose="02020603050405020304" pitchFamily="18" charset="0"/>
              <a:cs typeface="Times New Roman" panose="02020603050405020304" pitchFamily="18" charset="0"/>
            </a:endParaRP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259632" y="448153"/>
            <a:ext cx="868362" cy="868362"/>
          </a:xfrm>
          <a:prstGeom prst="rect">
            <a:avLst/>
          </a:prstGeom>
          <a:noFill/>
          <a:ln>
            <a:noFill/>
          </a:ln>
        </p:spPr>
      </p:pic>
      <p:sp>
        <p:nvSpPr>
          <p:cNvPr id="5" name="İçerik Yer Tutucusu 4"/>
          <p:cNvSpPr>
            <a:spLocks noGrp="1"/>
          </p:cNvSpPr>
          <p:nvPr>
            <p:ph idx="1"/>
          </p:nvPr>
        </p:nvSpPr>
        <p:spPr/>
        <p:txBody>
          <a:bodyPr>
            <a:normAutofit/>
          </a:bodyPr>
          <a:lstStyle/>
          <a:p>
            <a:pPr algn="just"/>
            <a:endParaRPr lang="tr-TR" sz="5400" dirty="0" smtClean="0"/>
          </a:p>
          <a:p>
            <a:pPr algn="just"/>
            <a:r>
              <a:rPr lang="tr-TR" sz="5400" dirty="0"/>
              <a:t>Doğrudan Temin Alımlarında Yasaklılık Sorgusu Yapılacak mıdır?</a:t>
            </a:r>
            <a:endParaRPr lang="tr-TR" sz="5400" dirty="0"/>
          </a:p>
        </p:txBody>
      </p:sp>
    </p:spTree>
    <p:extLst>
      <p:ext uri="{BB962C8B-B14F-4D97-AF65-F5344CB8AC3E}">
        <p14:creationId xmlns:p14="http://schemas.microsoft.com/office/powerpoint/2010/main" val="167443464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059414"/>
          </a:xfrm>
        </p:spPr>
        <p:txBody>
          <a:bodyPr>
            <a:normAutofit/>
          </a:bodyPr>
          <a:lstStyle/>
          <a:p>
            <a:pPr algn="ctr"/>
            <a:r>
              <a:rPr lang="tr-TR" sz="3200" b="1" dirty="0" smtClean="0">
                <a:solidFill>
                  <a:srgbClr val="C00000"/>
                </a:solidFill>
                <a:latin typeface="Times New Roman" panose="02020603050405020304" pitchFamily="18" charset="0"/>
                <a:cs typeface="Times New Roman" panose="02020603050405020304" pitchFamily="18" charset="0"/>
              </a:rPr>
              <a:t>CEVAP</a:t>
            </a:r>
            <a:endParaRPr lang="tr-TR" sz="3200" b="1" dirty="0">
              <a:solidFill>
                <a:srgbClr val="C00000"/>
              </a:solidFill>
              <a:latin typeface="Times New Roman" panose="02020603050405020304" pitchFamily="18" charset="0"/>
              <a:cs typeface="Times New Roman" panose="02020603050405020304" pitchFamily="18" charset="0"/>
            </a:endParaRP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259632" y="448153"/>
            <a:ext cx="868362" cy="868362"/>
          </a:xfrm>
          <a:prstGeom prst="rect">
            <a:avLst/>
          </a:prstGeom>
          <a:noFill/>
          <a:ln>
            <a:noFill/>
          </a:ln>
        </p:spPr>
      </p:pic>
      <p:sp>
        <p:nvSpPr>
          <p:cNvPr id="5" name="İçerik Yer Tutucusu 4"/>
          <p:cNvSpPr>
            <a:spLocks noGrp="1"/>
          </p:cNvSpPr>
          <p:nvPr>
            <p:ph idx="1"/>
          </p:nvPr>
        </p:nvSpPr>
        <p:spPr/>
        <p:txBody>
          <a:bodyPr>
            <a:normAutofit fontScale="92500" lnSpcReduction="10000"/>
          </a:bodyPr>
          <a:lstStyle/>
          <a:p>
            <a:pPr algn="just"/>
            <a:r>
              <a:rPr lang="tr-TR" dirty="0" smtClean="0"/>
              <a:t>Evet yapılabilir. </a:t>
            </a:r>
          </a:p>
          <a:p>
            <a:pPr algn="just"/>
            <a:endParaRPr lang="tr-TR" dirty="0" smtClean="0"/>
          </a:p>
          <a:p>
            <a:pPr algn="just"/>
            <a:r>
              <a:rPr lang="it-IT" b="1" dirty="0" smtClean="0"/>
              <a:t>Kamu </a:t>
            </a:r>
            <a:r>
              <a:rPr lang="tr-TR" b="1" dirty="0" smtClean="0"/>
              <a:t>İ</a:t>
            </a:r>
            <a:r>
              <a:rPr lang="it-IT" b="1" dirty="0" smtClean="0"/>
              <a:t>hale </a:t>
            </a:r>
            <a:r>
              <a:rPr lang="tr-TR" b="1" dirty="0" smtClean="0"/>
              <a:t>G</a:t>
            </a:r>
            <a:r>
              <a:rPr lang="it-IT" b="1" dirty="0" smtClean="0"/>
              <a:t>enel </a:t>
            </a:r>
            <a:r>
              <a:rPr lang="it-IT" b="1" dirty="0"/>
              <a:t>tebliği ne </a:t>
            </a:r>
            <a:r>
              <a:rPr lang="it-IT" b="1" dirty="0" smtClean="0"/>
              <a:t>diyor? </a:t>
            </a:r>
            <a:endParaRPr lang="it-IT" dirty="0"/>
          </a:p>
          <a:p>
            <a:pPr algn="just"/>
            <a:r>
              <a:rPr lang="tr-TR" b="1" dirty="0"/>
              <a:t>30.5.4</a:t>
            </a:r>
            <a:r>
              <a:rPr lang="tr-TR" dirty="0"/>
              <a:t> 4734 sayılı Kanunun </a:t>
            </a:r>
            <a:r>
              <a:rPr lang="tr-TR" dirty="0" smtClean="0"/>
              <a:t>22’nci </a:t>
            </a:r>
            <a:r>
              <a:rPr lang="tr-TR" dirty="0"/>
              <a:t>maddesi uyarınca doğrudan temin yoluyla alım yapılması halinde alım yapılacak kişi ya da firmanın ihalelere katılmaktan yasaklı olup olmadığı teyit ettirilmeyecektir. Ancak, anılan Kanunun </a:t>
            </a:r>
            <a:r>
              <a:rPr lang="tr-TR" dirty="0" smtClean="0"/>
              <a:t>22’nci </a:t>
            </a:r>
            <a:r>
              <a:rPr lang="tr-TR" dirty="0"/>
              <a:t>maddesinin birinci fıkrasının (d) bendinde belirtilen parasal limit dahilinde yapılan alımlarda, alım yapılacak gerçek veya tüzel kişinin Kurumun internet sayfasındaki yasaklılar listesinde bulunup bulunmadığının kontrol edilmesi ve yasaklı olduğunun belirlenmesi durumunda, söz konusu kişiden alım yapılmaması gerekmektedir.</a:t>
            </a:r>
          </a:p>
        </p:txBody>
      </p:sp>
    </p:spTree>
    <p:extLst>
      <p:ext uri="{BB962C8B-B14F-4D97-AF65-F5344CB8AC3E}">
        <p14:creationId xmlns:p14="http://schemas.microsoft.com/office/powerpoint/2010/main" val="169038608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059414"/>
          </a:xfrm>
        </p:spPr>
        <p:txBody>
          <a:bodyPr>
            <a:normAutofit/>
          </a:bodyPr>
          <a:lstStyle/>
          <a:p>
            <a:pPr algn="ctr"/>
            <a:r>
              <a:rPr lang="tr-TR" sz="3200" b="1" dirty="0" smtClean="0">
                <a:solidFill>
                  <a:srgbClr val="C00000"/>
                </a:solidFill>
                <a:latin typeface="Times New Roman" panose="02020603050405020304" pitchFamily="18" charset="0"/>
                <a:cs typeface="Times New Roman" panose="02020603050405020304" pitchFamily="18" charset="0"/>
              </a:rPr>
              <a:t>SORU</a:t>
            </a:r>
            <a:endParaRPr lang="tr-TR" sz="3200" b="1" dirty="0">
              <a:solidFill>
                <a:srgbClr val="C00000"/>
              </a:solidFill>
              <a:latin typeface="Times New Roman" panose="02020603050405020304" pitchFamily="18" charset="0"/>
              <a:cs typeface="Times New Roman" panose="02020603050405020304" pitchFamily="18" charset="0"/>
            </a:endParaRP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259632" y="448153"/>
            <a:ext cx="868362" cy="868362"/>
          </a:xfrm>
          <a:prstGeom prst="rect">
            <a:avLst/>
          </a:prstGeom>
          <a:noFill/>
          <a:ln>
            <a:noFill/>
          </a:ln>
        </p:spPr>
      </p:pic>
      <p:sp>
        <p:nvSpPr>
          <p:cNvPr id="5" name="İçerik Yer Tutucusu 4"/>
          <p:cNvSpPr>
            <a:spLocks noGrp="1"/>
          </p:cNvSpPr>
          <p:nvPr>
            <p:ph idx="1"/>
          </p:nvPr>
        </p:nvSpPr>
        <p:spPr/>
        <p:txBody>
          <a:bodyPr>
            <a:normAutofit/>
          </a:bodyPr>
          <a:lstStyle/>
          <a:p>
            <a:pPr algn="just"/>
            <a:endParaRPr lang="tr-TR" sz="5400" dirty="0" smtClean="0"/>
          </a:p>
          <a:p>
            <a:pPr algn="just"/>
            <a:r>
              <a:rPr lang="tr-TR" sz="5400" dirty="0"/>
              <a:t>Doğrudan Teminde Fiyat Farkı Verilebilir mi?</a:t>
            </a:r>
            <a:endParaRPr lang="tr-TR" sz="5400" dirty="0"/>
          </a:p>
        </p:txBody>
      </p:sp>
    </p:spTree>
    <p:extLst>
      <p:ext uri="{BB962C8B-B14F-4D97-AF65-F5344CB8AC3E}">
        <p14:creationId xmlns:p14="http://schemas.microsoft.com/office/powerpoint/2010/main" val="59853919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059414"/>
          </a:xfrm>
        </p:spPr>
        <p:txBody>
          <a:bodyPr>
            <a:normAutofit/>
          </a:bodyPr>
          <a:lstStyle/>
          <a:p>
            <a:pPr algn="ctr"/>
            <a:r>
              <a:rPr lang="tr-TR" sz="3200" b="1" dirty="0" smtClean="0">
                <a:solidFill>
                  <a:srgbClr val="C00000"/>
                </a:solidFill>
                <a:latin typeface="Times New Roman" panose="02020603050405020304" pitchFamily="18" charset="0"/>
                <a:cs typeface="Times New Roman" panose="02020603050405020304" pitchFamily="18" charset="0"/>
              </a:rPr>
              <a:t>CEVAP</a:t>
            </a:r>
            <a:endParaRPr lang="tr-TR" sz="3200" b="1" dirty="0">
              <a:solidFill>
                <a:srgbClr val="C00000"/>
              </a:solidFill>
              <a:latin typeface="Times New Roman" panose="02020603050405020304" pitchFamily="18" charset="0"/>
              <a:cs typeface="Times New Roman" panose="02020603050405020304" pitchFamily="18" charset="0"/>
            </a:endParaRP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259632" y="448153"/>
            <a:ext cx="868362" cy="868362"/>
          </a:xfrm>
          <a:prstGeom prst="rect">
            <a:avLst/>
          </a:prstGeom>
          <a:noFill/>
          <a:ln>
            <a:noFill/>
          </a:ln>
        </p:spPr>
      </p:pic>
      <p:sp>
        <p:nvSpPr>
          <p:cNvPr id="5" name="İçerik Yer Tutucusu 4"/>
          <p:cNvSpPr>
            <a:spLocks noGrp="1"/>
          </p:cNvSpPr>
          <p:nvPr>
            <p:ph idx="1"/>
          </p:nvPr>
        </p:nvSpPr>
        <p:spPr/>
        <p:txBody>
          <a:bodyPr>
            <a:normAutofit/>
          </a:bodyPr>
          <a:lstStyle/>
          <a:p>
            <a:r>
              <a:rPr lang="tr-TR" dirty="0" smtClean="0"/>
              <a:t>Evet </a:t>
            </a:r>
            <a:r>
              <a:rPr lang="tr-TR" dirty="0"/>
              <a:t>verilebilir. </a:t>
            </a:r>
            <a:endParaRPr lang="tr-TR" dirty="0" smtClean="0"/>
          </a:p>
          <a:p>
            <a:endParaRPr lang="tr-TR" dirty="0" smtClean="0"/>
          </a:p>
          <a:p>
            <a:r>
              <a:rPr lang="it-IT" b="1" dirty="0" smtClean="0"/>
              <a:t>Kamu </a:t>
            </a:r>
            <a:r>
              <a:rPr lang="tr-TR" b="1" dirty="0" smtClean="0"/>
              <a:t>İ</a:t>
            </a:r>
            <a:r>
              <a:rPr lang="it-IT" b="1" dirty="0" smtClean="0"/>
              <a:t>hale </a:t>
            </a:r>
            <a:r>
              <a:rPr lang="tr-TR" b="1" dirty="0" smtClean="0"/>
              <a:t>G</a:t>
            </a:r>
            <a:r>
              <a:rPr lang="it-IT" b="1" dirty="0" smtClean="0"/>
              <a:t>enel </a:t>
            </a:r>
            <a:r>
              <a:rPr lang="it-IT" b="1" dirty="0"/>
              <a:t>tebliği ne diyor ? </a:t>
            </a:r>
            <a:endParaRPr lang="it-IT" dirty="0"/>
          </a:p>
          <a:p>
            <a:r>
              <a:rPr lang="tr-TR" b="1" dirty="0" smtClean="0"/>
              <a:t>22.1.1.4</a:t>
            </a:r>
            <a:r>
              <a:rPr lang="tr-TR" b="1" dirty="0"/>
              <a:t>. </a:t>
            </a:r>
            <a:r>
              <a:rPr lang="tr-TR" dirty="0" smtClean="0"/>
              <a:t>Doğrudan </a:t>
            </a:r>
            <a:r>
              <a:rPr lang="tr-TR" dirty="0"/>
              <a:t>temin kapsamında yapılan alımlarda fiyat farkı hesaplanmasının öngörülmesi halinde, piyasa araştırması yapılması aşamasında bu </a:t>
            </a:r>
            <a:r>
              <a:rPr lang="tr-TR" b="1" u="sng" dirty="0"/>
              <a:t>hususun belirtilerek </a:t>
            </a:r>
            <a:r>
              <a:rPr lang="tr-TR" dirty="0"/>
              <a:t>fiyat tekliflerinin alınması gerekmektedir. </a:t>
            </a:r>
          </a:p>
        </p:txBody>
      </p:sp>
    </p:spTree>
    <p:extLst>
      <p:ext uri="{BB962C8B-B14F-4D97-AF65-F5344CB8AC3E}">
        <p14:creationId xmlns:p14="http://schemas.microsoft.com/office/powerpoint/2010/main" val="266438672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059414"/>
          </a:xfrm>
        </p:spPr>
        <p:txBody>
          <a:bodyPr>
            <a:normAutofit/>
          </a:bodyPr>
          <a:lstStyle/>
          <a:p>
            <a:pPr algn="ctr"/>
            <a:r>
              <a:rPr lang="tr-TR" sz="3200" b="1" dirty="0" smtClean="0">
                <a:solidFill>
                  <a:srgbClr val="C00000"/>
                </a:solidFill>
                <a:latin typeface="Times New Roman" panose="02020603050405020304" pitchFamily="18" charset="0"/>
                <a:cs typeface="Times New Roman" panose="02020603050405020304" pitchFamily="18" charset="0"/>
              </a:rPr>
              <a:t>SORU</a:t>
            </a:r>
            <a:endParaRPr lang="tr-TR" sz="3200" b="1" dirty="0">
              <a:solidFill>
                <a:srgbClr val="C00000"/>
              </a:solidFill>
              <a:latin typeface="Times New Roman" panose="02020603050405020304" pitchFamily="18" charset="0"/>
              <a:cs typeface="Times New Roman" panose="02020603050405020304" pitchFamily="18" charset="0"/>
            </a:endParaRP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259632" y="448153"/>
            <a:ext cx="868362" cy="868362"/>
          </a:xfrm>
          <a:prstGeom prst="rect">
            <a:avLst/>
          </a:prstGeom>
          <a:noFill/>
          <a:ln>
            <a:noFill/>
          </a:ln>
        </p:spPr>
      </p:pic>
      <p:sp>
        <p:nvSpPr>
          <p:cNvPr id="5" name="İçerik Yer Tutucusu 4"/>
          <p:cNvSpPr>
            <a:spLocks noGrp="1"/>
          </p:cNvSpPr>
          <p:nvPr>
            <p:ph idx="1"/>
          </p:nvPr>
        </p:nvSpPr>
        <p:spPr/>
        <p:txBody>
          <a:bodyPr>
            <a:normAutofit/>
          </a:bodyPr>
          <a:lstStyle/>
          <a:p>
            <a:pPr algn="just"/>
            <a:endParaRPr lang="tr-TR" sz="5400" dirty="0" smtClean="0"/>
          </a:p>
          <a:p>
            <a:pPr algn="just"/>
            <a:r>
              <a:rPr lang="tr-TR" sz="5400" dirty="0"/>
              <a:t>Doğrudan Teminlerle İlgili, Kamu İhale Kuruluna İtiraz/şikayet Başvurusu Yapılabilir mi?</a:t>
            </a:r>
            <a:endParaRPr lang="tr-TR" sz="5400" dirty="0"/>
          </a:p>
        </p:txBody>
      </p:sp>
    </p:spTree>
    <p:extLst>
      <p:ext uri="{BB962C8B-B14F-4D97-AF65-F5344CB8AC3E}">
        <p14:creationId xmlns:p14="http://schemas.microsoft.com/office/powerpoint/2010/main" val="311164211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059414"/>
          </a:xfrm>
        </p:spPr>
        <p:txBody>
          <a:bodyPr>
            <a:normAutofit/>
          </a:bodyPr>
          <a:lstStyle/>
          <a:p>
            <a:pPr algn="ctr"/>
            <a:r>
              <a:rPr lang="tr-TR" sz="3200" b="1" dirty="0" smtClean="0">
                <a:solidFill>
                  <a:srgbClr val="C00000"/>
                </a:solidFill>
                <a:latin typeface="Times New Roman" panose="02020603050405020304" pitchFamily="18" charset="0"/>
                <a:cs typeface="Times New Roman" panose="02020603050405020304" pitchFamily="18" charset="0"/>
              </a:rPr>
              <a:t>CEVAP</a:t>
            </a:r>
            <a:endParaRPr lang="tr-TR" sz="3200" b="1" dirty="0">
              <a:solidFill>
                <a:srgbClr val="C00000"/>
              </a:solidFill>
              <a:latin typeface="Times New Roman" panose="02020603050405020304" pitchFamily="18" charset="0"/>
              <a:cs typeface="Times New Roman" panose="02020603050405020304" pitchFamily="18" charset="0"/>
            </a:endParaRP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259632" y="448153"/>
            <a:ext cx="868362" cy="868362"/>
          </a:xfrm>
          <a:prstGeom prst="rect">
            <a:avLst/>
          </a:prstGeom>
          <a:noFill/>
          <a:ln>
            <a:noFill/>
          </a:ln>
        </p:spPr>
      </p:pic>
      <p:sp>
        <p:nvSpPr>
          <p:cNvPr id="5" name="İçerik Yer Tutucusu 4"/>
          <p:cNvSpPr>
            <a:spLocks noGrp="1"/>
          </p:cNvSpPr>
          <p:nvPr>
            <p:ph idx="1"/>
          </p:nvPr>
        </p:nvSpPr>
        <p:spPr/>
        <p:txBody>
          <a:bodyPr>
            <a:normAutofit lnSpcReduction="10000"/>
          </a:bodyPr>
          <a:lstStyle/>
          <a:p>
            <a:pPr algn="just"/>
            <a:r>
              <a:rPr lang="tr-TR" dirty="0" smtClean="0"/>
              <a:t>Hayır</a:t>
            </a:r>
          </a:p>
          <a:p>
            <a:pPr algn="just"/>
            <a:endParaRPr lang="tr-TR" dirty="0" smtClean="0"/>
          </a:p>
          <a:p>
            <a:pPr algn="just"/>
            <a:r>
              <a:rPr lang="it-IT" b="1" dirty="0" smtClean="0"/>
              <a:t>Kamu </a:t>
            </a:r>
            <a:r>
              <a:rPr lang="tr-TR" b="1" dirty="0" smtClean="0"/>
              <a:t>İ</a:t>
            </a:r>
            <a:r>
              <a:rPr lang="it-IT" b="1" dirty="0" smtClean="0"/>
              <a:t>hale </a:t>
            </a:r>
            <a:r>
              <a:rPr lang="tr-TR" b="1" dirty="0" smtClean="0"/>
              <a:t>Kanunu </a:t>
            </a:r>
            <a:r>
              <a:rPr lang="it-IT" b="1" dirty="0" smtClean="0"/>
              <a:t>ne </a:t>
            </a:r>
            <a:r>
              <a:rPr lang="it-IT" b="1" dirty="0"/>
              <a:t>diyor ? </a:t>
            </a:r>
            <a:endParaRPr lang="it-IT" dirty="0"/>
          </a:p>
          <a:p>
            <a:pPr algn="just"/>
            <a:r>
              <a:rPr lang="tr-TR" b="1" dirty="0"/>
              <a:t>Madde 54 -</a:t>
            </a:r>
            <a:r>
              <a:rPr lang="tr-TR" dirty="0"/>
              <a:t> </a:t>
            </a:r>
            <a:r>
              <a:rPr lang="tr-TR" b="1" dirty="0"/>
              <a:t>(Değişik: 20/11/2008-5812/21 </a:t>
            </a:r>
            <a:r>
              <a:rPr lang="tr-TR" b="1" dirty="0" err="1"/>
              <a:t>md</a:t>
            </a:r>
            <a:r>
              <a:rPr lang="tr-TR" b="1" dirty="0" err="1" smtClean="0"/>
              <a:t>.</a:t>
            </a:r>
            <a:r>
              <a:rPr lang="tr-TR" b="1" dirty="0" smtClean="0"/>
              <a:t>)</a:t>
            </a:r>
            <a:r>
              <a:rPr lang="tr-TR" dirty="0"/>
              <a:t> </a:t>
            </a:r>
            <a:r>
              <a:rPr lang="tr-TR" dirty="0" smtClean="0"/>
              <a:t>İhale </a:t>
            </a:r>
            <a:r>
              <a:rPr lang="tr-TR" dirty="0"/>
              <a:t>sürecindeki hukuka aykırı işlem veya eylemler nedeniyle bir hak kaybına veya zarara uğradığını veya zarara uğramasının muhtemel olduğunu iddia eden aday veya istekli ile istekli olabilecekler, bu Kanunda belirtilen şekil ve usul kurallarına uygun olmak şartıyla şikayet ve </a:t>
            </a:r>
            <a:r>
              <a:rPr lang="tr-TR" dirty="0" err="1"/>
              <a:t>itirazen</a:t>
            </a:r>
            <a:r>
              <a:rPr lang="tr-TR" dirty="0"/>
              <a:t> şikayet başvurusunda bulunabilirler</a:t>
            </a:r>
            <a:r>
              <a:rPr lang="tr-TR" dirty="0" smtClean="0"/>
              <a:t>. Bu nedenle doğrudan temin ihale yöntemi olmadığında dolayı KİK itiraz/şikayette başvuruda bulunulamaz.</a:t>
            </a:r>
          </a:p>
        </p:txBody>
      </p:sp>
    </p:spTree>
    <p:extLst>
      <p:ext uri="{BB962C8B-B14F-4D97-AF65-F5344CB8AC3E}">
        <p14:creationId xmlns:p14="http://schemas.microsoft.com/office/powerpoint/2010/main" val="40736286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059414"/>
          </a:xfrm>
        </p:spPr>
        <p:txBody>
          <a:bodyPr>
            <a:normAutofit/>
          </a:bodyPr>
          <a:lstStyle/>
          <a:p>
            <a:pPr algn="ctr"/>
            <a:r>
              <a:rPr lang="tr-TR" sz="3200" b="1" dirty="0" smtClean="0">
                <a:solidFill>
                  <a:srgbClr val="C00000"/>
                </a:solidFill>
                <a:latin typeface="Times New Roman" panose="02020603050405020304" pitchFamily="18" charset="0"/>
                <a:cs typeface="Times New Roman" panose="02020603050405020304" pitchFamily="18" charset="0"/>
              </a:rPr>
              <a:t>DOĞRUDAN TEMİN NEDİR?</a:t>
            </a:r>
            <a:endParaRPr lang="tr-TR" sz="3200" b="1" dirty="0">
              <a:solidFill>
                <a:srgbClr val="C00000"/>
              </a:solidFill>
              <a:latin typeface="Times New Roman" panose="02020603050405020304" pitchFamily="18" charset="0"/>
              <a:cs typeface="Times New Roman" panose="02020603050405020304" pitchFamily="18" charset="0"/>
            </a:endParaRP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259632" y="448153"/>
            <a:ext cx="868362" cy="868362"/>
          </a:xfrm>
          <a:prstGeom prst="rect">
            <a:avLst/>
          </a:prstGeom>
          <a:noFill/>
          <a:ln>
            <a:noFill/>
          </a:ln>
        </p:spPr>
      </p:pic>
      <p:sp>
        <p:nvSpPr>
          <p:cNvPr id="5" name="İçerik Yer Tutucusu 4"/>
          <p:cNvSpPr>
            <a:spLocks noGrp="1"/>
          </p:cNvSpPr>
          <p:nvPr>
            <p:ph idx="1"/>
          </p:nvPr>
        </p:nvSpPr>
        <p:spPr/>
        <p:txBody>
          <a:bodyPr>
            <a:normAutofit lnSpcReduction="10000"/>
          </a:bodyPr>
          <a:lstStyle/>
          <a:p>
            <a:pPr algn="just"/>
            <a:r>
              <a:rPr lang="tr-TR" dirty="0" smtClean="0"/>
              <a:t>Kavramsal </a:t>
            </a:r>
            <a:r>
              <a:rPr lang="tr-TR" dirty="0"/>
              <a:t>olarak doğrudan temin limiti gibi bir ibare kullanılmaktadır. Ancak uygulamada dikkat edilmesi gereken husus, doğrudan teminin 10 farklı bentten oluştuğu ve limitin sadece 22-d bendi için geçerliği olduğu, diğer bentlerde limit sınırlaması olmadığının bilinmesi gerekmektedir. Dolayısı ile kavramda doğrudan temin limiti yerine 22- d limiti ibaresinin kullanılması daha uygun olacaktır</a:t>
            </a:r>
            <a:r>
              <a:rPr lang="tr-TR" dirty="0" smtClean="0"/>
              <a:t>.</a:t>
            </a:r>
          </a:p>
          <a:p>
            <a:pPr algn="just"/>
            <a:r>
              <a:rPr lang="tr-TR" b="1" i="1" dirty="0"/>
              <a:t>(4964/12) 18 inci maddenin (d) bendine ilişkin 4964 sayılı Kanunun 12’nci maddesiyle getirilen değişikliğin gerekçesi:</a:t>
            </a:r>
            <a:r>
              <a:rPr lang="tr-TR" i="1" dirty="0"/>
              <a:t> Madde ile esasen bir ihale usulü ol­mayan “doğrudan temin” ihale usulleri arasından çıkarılmakta ve buna ilişkin esas ve usuller Kanunun 22’nci maddesinde düzenlenmektedir. </a:t>
            </a:r>
            <a:endParaRPr lang="tr-TR" dirty="0" smtClean="0"/>
          </a:p>
          <a:p>
            <a:pPr marL="0" indent="0" algn="just">
              <a:buNone/>
            </a:pPr>
            <a:endParaRPr lang="tr-TR" dirty="0"/>
          </a:p>
        </p:txBody>
      </p:sp>
    </p:spTree>
    <p:extLst>
      <p:ext uri="{BB962C8B-B14F-4D97-AF65-F5344CB8AC3E}">
        <p14:creationId xmlns:p14="http://schemas.microsoft.com/office/powerpoint/2010/main" val="335621875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059414"/>
          </a:xfrm>
        </p:spPr>
        <p:txBody>
          <a:bodyPr>
            <a:normAutofit/>
          </a:bodyPr>
          <a:lstStyle/>
          <a:p>
            <a:pPr algn="ctr"/>
            <a:r>
              <a:rPr lang="tr-TR" sz="3200" b="1" dirty="0" smtClean="0">
                <a:solidFill>
                  <a:srgbClr val="C00000"/>
                </a:solidFill>
                <a:latin typeface="Times New Roman" panose="02020603050405020304" pitchFamily="18" charset="0"/>
                <a:cs typeface="Times New Roman" panose="02020603050405020304" pitchFamily="18" charset="0"/>
              </a:rPr>
              <a:t>SORU</a:t>
            </a:r>
            <a:endParaRPr lang="tr-TR" sz="3200" b="1" dirty="0">
              <a:solidFill>
                <a:srgbClr val="C00000"/>
              </a:solidFill>
              <a:latin typeface="Times New Roman" panose="02020603050405020304" pitchFamily="18" charset="0"/>
              <a:cs typeface="Times New Roman" panose="02020603050405020304" pitchFamily="18" charset="0"/>
            </a:endParaRP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259632" y="448153"/>
            <a:ext cx="868362" cy="868362"/>
          </a:xfrm>
          <a:prstGeom prst="rect">
            <a:avLst/>
          </a:prstGeom>
          <a:noFill/>
          <a:ln>
            <a:noFill/>
          </a:ln>
        </p:spPr>
      </p:pic>
      <p:sp>
        <p:nvSpPr>
          <p:cNvPr id="5" name="İçerik Yer Tutucusu 4"/>
          <p:cNvSpPr>
            <a:spLocks noGrp="1"/>
          </p:cNvSpPr>
          <p:nvPr>
            <p:ph idx="1"/>
          </p:nvPr>
        </p:nvSpPr>
        <p:spPr/>
        <p:txBody>
          <a:bodyPr>
            <a:normAutofit/>
          </a:bodyPr>
          <a:lstStyle/>
          <a:p>
            <a:pPr algn="just"/>
            <a:endParaRPr lang="tr-TR" sz="5400" dirty="0" smtClean="0"/>
          </a:p>
          <a:p>
            <a:pPr algn="just"/>
            <a:r>
              <a:rPr lang="tr-TR" sz="5400" dirty="0"/>
              <a:t>Kamu Zararı Nedir ve Hangi Durumlarda </a:t>
            </a:r>
            <a:r>
              <a:rPr lang="tr-TR" sz="5400" dirty="0" smtClean="0"/>
              <a:t>Oluşur?</a:t>
            </a:r>
            <a:endParaRPr lang="tr-TR" sz="5400" dirty="0"/>
          </a:p>
        </p:txBody>
      </p:sp>
    </p:spTree>
    <p:extLst>
      <p:ext uri="{BB962C8B-B14F-4D97-AF65-F5344CB8AC3E}">
        <p14:creationId xmlns:p14="http://schemas.microsoft.com/office/powerpoint/2010/main" val="271536909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059414"/>
          </a:xfrm>
        </p:spPr>
        <p:txBody>
          <a:bodyPr>
            <a:normAutofit/>
          </a:bodyPr>
          <a:lstStyle/>
          <a:p>
            <a:pPr algn="ctr"/>
            <a:r>
              <a:rPr lang="tr-TR" sz="3200" b="1" dirty="0" smtClean="0">
                <a:solidFill>
                  <a:srgbClr val="C00000"/>
                </a:solidFill>
                <a:latin typeface="Times New Roman" panose="02020603050405020304" pitchFamily="18" charset="0"/>
                <a:cs typeface="Times New Roman" panose="02020603050405020304" pitchFamily="18" charset="0"/>
              </a:rPr>
              <a:t>CEVAP</a:t>
            </a:r>
            <a:endParaRPr lang="tr-TR" sz="3200" b="1" dirty="0">
              <a:solidFill>
                <a:srgbClr val="C00000"/>
              </a:solidFill>
              <a:latin typeface="Times New Roman" panose="02020603050405020304" pitchFamily="18" charset="0"/>
              <a:cs typeface="Times New Roman" panose="02020603050405020304" pitchFamily="18" charset="0"/>
            </a:endParaRP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259632" y="448153"/>
            <a:ext cx="868362" cy="868362"/>
          </a:xfrm>
          <a:prstGeom prst="rect">
            <a:avLst/>
          </a:prstGeom>
          <a:noFill/>
          <a:ln>
            <a:noFill/>
          </a:ln>
        </p:spPr>
      </p:pic>
      <p:sp>
        <p:nvSpPr>
          <p:cNvPr id="5" name="İçerik Yer Tutucusu 4"/>
          <p:cNvSpPr>
            <a:spLocks noGrp="1"/>
          </p:cNvSpPr>
          <p:nvPr>
            <p:ph idx="1"/>
          </p:nvPr>
        </p:nvSpPr>
        <p:spPr/>
        <p:txBody>
          <a:bodyPr>
            <a:normAutofit/>
          </a:bodyPr>
          <a:lstStyle/>
          <a:p>
            <a:pPr algn="just"/>
            <a:endParaRPr lang="tr-TR" dirty="0"/>
          </a:p>
          <a:p>
            <a:pPr algn="just"/>
            <a:r>
              <a:rPr lang="tr-TR" b="1" dirty="0"/>
              <a:t>5018 Sayılı Kamu Mali Yönetimi ve Kontrol Kanunu Ne Diyor? </a:t>
            </a:r>
            <a:endParaRPr lang="tr-TR" dirty="0"/>
          </a:p>
          <a:p>
            <a:pPr algn="just"/>
            <a:r>
              <a:rPr lang="tr-TR" b="1" dirty="0" smtClean="0"/>
              <a:t>Kamu </a:t>
            </a:r>
            <a:r>
              <a:rPr lang="tr-TR" b="1" dirty="0"/>
              <a:t>zararı Madde 71- </a:t>
            </a:r>
            <a:r>
              <a:rPr lang="tr-TR" b="1" dirty="0"/>
              <a:t>(Değişik birinci fıkra: 25/4/2007-5628/4 </a:t>
            </a:r>
            <a:r>
              <a:rPr lang="tr-TR" b="1" dirty="0" err="1"/>
              <a:t>md.</a:t>
            </a:r>
            <a:r>
              <a:rPr lang="tr-TR" b="1" dirty="0"/>
              <a:t>) </a:t>
            </a:r>
            <a:r>
              <a:rPr lang="tr-TR" dirty="0"/>
              <a:t>Kamu zararı; kamu görevlilerinin kasıt, kusur veya ihmallerinden kaynaklanan mevzuata aykırı karar, işlem veya eylemleri sonucunda kamu kaynağında artışa engel veya eksilmeye neden olunmasıdır.</a:t>
            </a:r>
            <a:endParaRPr lang="tr-TR" dirty="0"/>
          </a:p>
        </p:txBody>
      </p:sp>
    </p:spTree>
    <p:extLst>
      <p:ext uri="{BB962C8B-B14F-4D97-AF65-F5344CB8AC3E}">
        <p14:creationId xmlns:p14="http://schemas.microsoft.com/office/powerpoint/2010/main" val="200426342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059414"/>
          </a:xfrm>
        </p:spPr>
        <p:txBody>
          <a:bodyPr>
            <a:normAutofit/>
          </a:bodyPr>
          <a:lstStyle/>
          <a:p>
            <a:pPr algn="ctr"/>
            <a:r>
              <a:rPr lang="tr-TR" sz="3200" b="1" dirty="0" smtClean="0">
                <a:solidFill>
                  <a:srgbClr val="C00000"/>
                </a:solidFill>
                <a:latin typeface="Times New Roman" panose="02020603050405020304" pitchFamily="18" charset="0"/>
                <a:cs typeface="Times New Roman" panose="02020603050405020304" pitchFamily="18" charset="0"/>
              </a:rPr>
              <a:t>KAMU ZARARI BELİRLENMESİ</a:t>
            </a:r>
            <a:endParaRPr lang="tr-TR" sz="3200" b="1" dirty="0">
              <a:solidFill>
                <a:srgbClr val="C00000"/>
              </a:solidFill>
              <a:latin typeface="Times New Roman" panose="02020603050405020304" pitchFamily="18" charset="0"/>
              <a:cs typeface="Times New Roman" panose="02020603050405020304" pitchFamily="18" charset="0"/>
            </a:endParaRP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259632" y="448153"/>
            <a:ext cx="868362" cy="868362"/>
          </a:xfrm>
          <a:prstGeom prst="rect">
            <a:avLst/>
          </a:prstGeom>
          <a:noFill/>
          <a:ln>
            <a:noFill/>
          </a:ln>
        </p:spPr>
      </p:pic>
      <p:sp>
        <p:nvSpPr>
          <p:cNvPr id="5" name="İçerik Yer Tutucusu 4"/>
          <p:cNvSpPr>
            <a:spLocks noGrp="1"/>
          </p:cNvSpPr>
          <p:nvPr>
            <p:ph idx="1"/>
          </p:nvPr>
        </p:nvSpPr>
        <p:spPr/>
        <p:txBody>
          <a:bodyPr>
            <a:normAutofit fontScale="77500" lnSpcReduction="20000"/>
          </a:bodyPr>
          <a:lstStyle/>
          <a:p>
            <a:pPr algn="just"/>
            <a:endParaRPr lang="tr-TR" dirty="0"/>
          </a:p>
          <a:p>
            <a:pPr algn="just"/>
            <a:r>
              <a:rPr lang="tr-TR" b="1" dirty="0" smtClean="0"/>
              <a:t>Kamu zararının belirlenmesinde;</a:t>
            </a:r>
          </a:p>
          <a:p>
            <a:pPr algn="just"/>
            <a:r>
              <a:rPr lang="tr-TR" dirty="0" smtClean="0"/>
              <a:t>a</a:t>
            </a:r>
            <a:r>
              <a:rPr lang="tr-TR" dirty="0"/>
              <a:t>) İş, mal veya hizmet karşılığı olarak belirlenen tutardan fazla ödeme yapılması,</a:t>
            </a:r>
          </a:p>
          <a:p>
            <a:pPr algn="just"/>
            <a:r>
              <a:rPr lang="tr-TR" dirty="0"/>
              <a:t>b) Mal alınmadan, iş veya hizmet yaptırılmadan ödeme yapılması,</a:t>
            </a:r>
          </a:p>
          <a:p>
            <a:pPr algn="just"/>
            <a:r>
              <a:rPr lang="tr-TR" dirty="0"/>
              <a:t>c) Transfer niteliğindeki giderlerde, fazla veya yersiz ödemede bulunulması,</a:t>
            </a:r>
          </a:p>
          <a:p>
            <a:pPr algn="just"/>
            <a:r>
              <a:rPr lang="tr-TR" dirty="0"/>
              <a:t>d) İş, mal veya hizmetin rayiç bedelinden daha yüksek fiyatla alınması veya yaptırılması,</a:t>
            </a:r>
          </a:p>
          <a:p>
            <a:pPr algn="just"/>
            <a:r>
              <a:rPr lang="tr-TR" dirty="0"/>
              <a:t>e) İdare gelirlerinin tarh, tahakkuk veya tahsil işlemlerinin mevzuata uygun bir şekilde</a:t>
            </a:r>
          </a:p>
          <a:p>
            <a:pPr algn="just"/>
            <a:r>
              <a:rPr lang="tr-TR" dirty="0"/>
              <a:t>yapılmaması,</a:t>
            </a:r>
          </a:p>
          <a:p>
            <a:pPr algn="just"/>
            <a:r>
              <a:rPr lang="tr-TR" dirty="0"/>
              <a:t>f) (Mülga: 22/12/2005-5436/10 </a:t>
            </a:r>
            <a:r>
              <a:rPr lang="tr-TR" dirty="0" err="1"/>
              <a:t>md.</a:t>
            </a:r>
            <a:r>
              <a:rPr lang="tr-TR" dirty="0"/>
              <a:t>)</a:t>
            </a:r>
          </a:p>
          <a:p>
            <a:pPr algn="just"/>
            <a:r>
              <a:rPr lang="tr-TR" dirty="0"/>
              <a:t>g) Mevzuatında öngörülmediği halde ödeme yapılması,</a:t>
            </a:r>
          </a:p>
          <a:p>
            <a:pPr algn="just"/>
            <a:r>
              <a:rPr lang="tr-TR" dirty="0"/>
              <a:t>Esas alınır</a:t>
            </a:r>
            <a:r>
              <a:rPr lang="tr-TR" dirty="0" smtClean="0"/>
              <a:t>.</a:t>
            </a:r>
            <a:endParaRPr lang="tr-TR" dirty="0"/>
          </a:p>
        </p:txBody>
      </p:sp>
    </p:spTree>
    <p:extLst>
      <p:ext uri="{BB962C8B-B14F-4D97-AF65-F5344CB8AC3E}">
        <p14:creationId xmlns:p14="http://schemas.microsoft.com/office/powerpoint/2010/main" val="396842815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ctrTitle"/>
          </p:nvPr>
        </p:nvSpPr>
        <p:spPr>
          <a:xfrm>
            <a:off x="808522" y="375385"/>
            <a:ext cx="9859478" cy="4004110"/>
          </a:xfrm>
        </p:spPr>
        <p:txBody>
          <a:bodyPr anchor="b">
            <a:normAutofit/>
          </a:bodyPr>
          <a:lstStyle/>
          <a:p>
            <a:r>
              <a:rPr lang="tr-TR" sz="4200" b="1" dirty="0" smtClean="0">
                <a:solidFill>
                  <a:srgbClr val="C00000"/>
                </a:solidFill>
                <a:latin typeface="Times New Roman" panose="02020603050405020304" pitchFamily="18" charset="0"/>
                <a:cs typeface="Times New Roman" panose="02020603050405020304" pitchFamily="18" charset="0"/>
              </a:rPr>
              <a:t>İSKENDERUN TEKNİK ÜNİVERSİTESİ</a:t>
            </a:r>
            <a:br>
              <a:rPr lang="tr-TR" sz="4200" b="1" dirty="0" smtClean="0">
                <a:solidFill>
                  <a:srgbClr val="C00000"/>
                </a:solidFill>
                <a:latin typeface="Times New Roman" panose="02020603050405020304" pitchFamily="18" charset="0"/>
                <a:cs typeface="Times New Roman" panose="02020603050405020304" pitchFamily="18" charset="0"/>
              </a:rPr>
            </a:br>
            <a:r>
              <a:rPr lang="tr-TR" sz="4200" dirty="0" smtClean="0">
                <a:solidFill>
                  <a:srgbClr val="C00000"/>
                </a:solidFill>
                <a:latin typeface="Times New Roman" panose="02020603050405020304" pitchFamily="18" charset="0"/>
                <a:cs typeface="Times New Roman" panose="02020603050405020304" pitchFamily="18" charset="0"/>
              </a:rPr>
              <a:t/>
            </a:r>
            <a:br>
              <a:rPr lang="tr-TR" sz="4200" dirty="0" smtClean="0">
                <a:solidFill>
                  <a:srgbClr val="C00000"/>
                </a:solidFill>
                <a:latin typeface="Times New Roman" panose="02020603050405020304" pitchFamily="18" charset="0"/>
                <a:cs typeface="Times New Roman" panose="02020603050405020304" pitchFamily="18" charset="0"/>
              </a:rPr>
            </a:br>
            <a:r>
              <a:rPr lang="tr-TR" sz="3600" b="1" dirty="0" smtClean="0">
                <a:solidFill>
                  <a:srgbClr val="C00000"/>
                </a:solidFill>
                <a:latin typeface="Times New Roman" panose="02020603050405020304" pitchFamily="18" charset="0"/>
                <a:cs typeface="Times New Roman" panose="02020603050405020304" pitchFamily="18" charset="0"/>
              </a:rPr>
              <a:t>STRATEJİ GELİŞTİRME DAİRESİ BAŞKANLIĞI</a:t>
            </a:r>
            <a:endParaRPr lang="tr-TR" sz="3600" b="1" dirty="0">
              <a:solidFill>
                <a:srgbClr val="C00000"/>
              </a:solidFill>
              <a:latin typeface="Times New Roman" panose="02020603050405020304" pitchFamily="18" charset="0"/>
              <a:cs typeface="Times New Roman" panose="02020603050405020304" pitchFamily="18" charset="0"/>
            </a:endParaRPr>
          </a:p>
        </p:txBody>
      </p:sp>
      <p:sp>
        <p:nvSpPr>
          <p:cNvPr id="5" name="Alt Başlık 4"/>
          <p:cNvSpPr>
            <a:spLocks noGrp="1"/>
          </p:cNvSpPr>
          <p:nvPr>
            <p:ph type="subTitle" idx="1"/>
          </p:nvPr>
        </p:nvSpPr>
        <p:spPr>
          <a:xfrm>
            <a:off x="1524000" y="5669280"/>
            <a:ext cx="9144000" cy="1022684"/>
          </a:xfrm>
        </p:spPr>
        <p:txBody>
          <a:bodyPr anchor="b">
            <a:normAutofit/>
          </a:bodyPr>
          <a:lstStyle/>
          <a:p>
            <a:r>
              <a:rPr lang="tr-TR" sz="6000" dirty="0" smtClean="0">
                <a:solidFill>
                  <a:schemeClr val="bg2">
                    <a:lumMod val="50000"/>
                  </a:schemeClr>
                </a:solidFill>
                <a:latin typeface="Times New Roman" panose="02020603050405020304" pitchFamily="18" charset="0"/>
                <a:cs typeface="Times New Roman" panose="02020603050405020304" pitchFamily="18" charset="0"/>
              </a:rPr>
              <a:t>TEŞEKÜRLER…</a:t>
            </a:r>
            <a:endParaRPr lang="tr-TR" sz="6000" dirty="0">
              <a:solidFill>
                <a:schemeClr val="bg2">
                  <a:lumMod val="50000"/>
                </a:schemeClr>
              </a:solidFill>
              <a:latin typeface="Times New Roman" panose="02020603050405020304" pitchFamily="18" charset="0"/>
              <a:cs typeface="Times New Roman" panose="02020603050405020304" pitchFamily="18" charset="0"/>
            </a:endParaRPr>
          </a:p>
        </p:txBody>
      </p:sp>
      <p:pic>
        <p:nvPicPr>
          <p:cNvPr id="6" name="Resim 5"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193533" y="452387"/>
            <a:ext cx="1309035" cy="1328287"/>
          </a:xfrm>
          <a:prstGeom prst="rect">
            <a:avLst/>
          </a:prstGeom>
          <a:noFill/>
          <a:ln>
            <a:noFill/>
          </a:ln>
        </p:spPr>
      </p:pic>
    </p:spTree>
    <p:extLst>
      <p:ext uri="{BB962C8B-B14F-4D97-AF65-F5344CB8AC3E}">
        <p14:creationId xmlns:p14="http://schemas.microsoft.com/office/powerpoint/2010/main" val="33838354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059414"/>
          </a:xfrm>
        </p:spPr>
        <p:txBody>
          <a:bodyPr>
            <a:normAutofit/>
          </a:bodyPr>
          <a:lstStyle/>
          <a:p>
            <a:pPr algn="ctr"/>
            <a:r>
              <a:rPr lang="tr-TR" sz="3200" b="1" dirty="0" smtClean="0">
                <a:solidFill>
                  <a:srgbClr val="C00000"/>
                </a:solidFill>
                <a:latin typeface="Times New Roman" panose="02020603050405020304" pitchFamily="18" charset="0"/>
                <a:cs typeface="Times New Roman" panose="02020603050405020304" pitchFamily="18" charset="0"/>
              </a:rPr>
              <a:t>DOĞRUDAN TEMİN </a:t>
            </a:r>
            <a:r>
              <a:rPr lang="tr-TR" sz="3200" b="1" dirty="0" smtClean="0">
                <a:solidFill>
                  <a:srgbClr val="C00000"/>
                </a:solidFill>
                <a:latin typeface="Times New Roman" panose="02020603050405020304" pitchFamily="18" charset="0"/>
                <a:cs typeface="Times New Roman" panose="02020603050405020304" pitchFamily="18" charset="0"/>
              </a:rPr>
              <a:t>NEDİR?</a:t>
            </a:r>
            <a:endParaRPr lang="tr-TR" sz="3200" b="1" dirty="0">
              <a:solidFill>
                <a:srgbClr val="C00000"/>
              </a:solidFill>
              <a:latin typeface="Times New Roman" panose="02020603050405020304" pitchFamily="18" charset="0"/>
              <a:cs typeface="Times New Roman" panose="02020603050405020304" pitchFamily="18" charset="0"/>
            </a:endParaRP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259632" y="448153"/>
            <a:ext cx="868362" cy="868362"/>
          </a:xfrm>
          <a:prstGeom prst="rect">
            <a:avLst/>
          </a:prstGeom>
          <a:noFill/>
          <a:ln>
            <a:noFill/>
          </a:ln>
        </p:spPr>
      </p:pic>
      <p:pic>
        <p:nvPicPr>
          <p:cNvPr id="6" name="İçerik Yer Tutucusu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3347" y="1399542"/>
            <a:ext cx="11229474" cy="5319481"/>
          </a:xfrm>
          <a:prstGeom prst="rect">
            <a:avLst/>
          </a:prstGeom>
        </p:spPr>
      </p:pic>
    </p:spTree>
    <p:extLst>
      <p:ext uri="{BB962C8B-B14F-4D97-AF65-F5344CB8AC3E}">
        <p14:creationId xmlns:p14="http://schemas.microsoft.com/office/powerpoint/2010/main" val="39374325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059414"/>
          </a:xfrm>
        </p:spPr>
        <p:txBody>
          <a:bodyPr>
            <a:normAutofit/>
          </a:bodyPr>
          <a:lstStyle/>
          <a:p>
            <a:pPr algn="ctr"/>
            <a:r>
              <a:rPr lang="tr-TR" sz="3200" b="1" dirty="0" smtClean="0">
                <a:solidFill>
                  <a:srgbClr val="C00000"/>
                </a:solidFill>
                <a:latin typeface="Times New Roman" panose="02020603050405020304" pitchFamily="18" charset="0"/>
                <a:cs typeface="Times New Roman" panose="02020603050405020304" pitchFamily="18" charset="0"/>
              </a:rPr>
              <a:t>PARASAL LİMİTLER</a:t>
            </a:r>
            <a:endParaRPr lang="tr-TR" sz="3200" b="1" dirty="0">
              <a:solidFill>
                <a:srgbClr val="C00000"/>
              </a:solidFill>
              <a:latin typeface="Times New Roman" panose="02020603050405020304" pitchFamily="18" charset="0"/>
              <a:cs typeface="Times New Roman" panose="02020603050405020304" pitchFamily="18" charset="0"/>
            </a:endParaRP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259632" y="448153"/>
            <a:ext cx="868362" cy="868362"/>
          </a:xfrm>
          <a:prstGeom prst="rect">
            <a:avLst/>
          </a:prstGeom>
          <a:noFill/>
          <a:ln>
            <a:noFill/>
          </a:ln>
        </p:spPr>
      </p:pic>
      <p:graphicFrame>
        <p:nvGraphicFramePr>
          <p:cNvPr id="9" name="İçerik Yer Tutucusu 8"/>
          <p:cNvGraphicFramePr>
            <a:graphicFrameLocks noGrp="1"/>
          </p:cNvGraphicFramePr>
          <p:nvPr>
            <p:ph idx="1"/>
            <p:extLst>
              <p:ext uri="{D42A27DB-BD31-4B8C-83A1-F6EECF244321}">
                <p14:modId xmlns:p14="http://schemas.microsoft.com/office/powerpoint/2010/main" val="2446333836"/>
              </p:ext>
            </p:extLst>
          </p:nvPr>
        </p:nvGraphicFramePr>
        <p:xfrm>
          <a:off x="838200" y="1838632"/>
          <a:ext cx="10515600" cy="3480620"/>
        </p:xfrm>
        <a:graphic>
          <a:graphicData uri="http://schemas.openxmlformats.org/drawingml/2006/table">
            <a:tbl>
              <a:tblPr/>
              <a:tblGrid>
                <a:gridCol w="7360920">
                  <a:extLst>
                    <a:ext uri="{9D8B030D-6E8A-4147-A177-3AD203B41FA5}">
                      <a16:colId xmlns:a16="http://schemas.microsoft.com/office/drawing/2014/main" val="1705230665"/>
                    </a:ext>
                  </a:extLst>
                </a:gridCol>
                <a:gridCol w="3154680">
                  <a:extLst>
                    <a:ext uri="{9D8B030D-6E8A-4147-A177-3AD203B41FA5}">
                      <a16:colId xmlns:a16="http://schemas.microsoft.com/office/drawing/2014/main" val="2880166822"/>
                    </a:ext>
                  </a:extLst>
                </a:gridCol>
              </a:tblGrid>
              <a:tr h="1145520">
                <a:tc gridSpan="2">
                  <a:txBody>
                    <a:bodyPr/>
                    <a:lstStyle/>
                    <a:p>
                      <a:pPr algn="l"/>
                      <a:r>
                        <a:rPr lang="da-DK">
                          <a:effectLst/>
                          <a:latin typeface="var(--h4_typography-font-family)"/>
                        </a:rPr>
                        <a:t>Madde : 4734 / 22(d) “Doğrudan Temin”</a:t>
                      </a:r>
                    </a:p>
                  </a:txBody>
                  <a:tcPr marL="127000" marR="127000" marT="127000" marB="127000" anchor="ctr">
                    <a:lnL w="6350" cap="flat" cmpd="sng" algn="ctr">
                      <a:solidFill>
                        <a:srgbClr val="DCDCDC"/>
                      </a:solidFill>
                      <a:prstDash val="solid"/>
                      <a:round/>
                      <a:headEnd type="none" w="med" len="med"/>
                      <a:tailEnd type="none" w="med" len="med"/>
                    </a:lnL>
                    <a:lnR w="6350" cap="flat" cmpd="sng" algn="ctr">
                      <a:solidFill>
                        <a:srgbClr val="DCDCDC"/>
                      </a:solidFill>
                      <a:prstDash val="solid"/>
                      <a:round/>
                      <a:headEnd type="none" w="med" len="med"/>
                      <a:tailEnd type="none" w="med" len="med"/>
                    </a:lnR>
                    <a:lnT w="6350" cap="flat" cmpd="sng" algn="ctr">
                      <a:solidFill>
                        <a:srgbClr val="DCDCDC"/>
                      </a:solidFill>
                      <a:prstDash val="solid"/>
                      <a:round/>
                      <a:headEnd type="none" w="med" len="med"/>
                      <a:tailEnd type="none" w="med" len="med"/>
                    </a:lnT>
                    <a:lnB w="6350" cap="flat" cmpd="sng" algn="ctr">
                      <a:solidFill>
                        <a:srgbClr val="DCDCDC"/>
                      </a:solidFill>
                      <a:prstDash val="solid"/>
                      <a:round/>
                      <a:headEnd type="none" w="med" len="med"/>
                      <a:tailEnd type="none" w="med" len="med"/>
                    </a:lnB>
                    <a:solidFill>
                      <a:srgbClr val="F6F6F6"/>
                    </a:solidFill>
                  </a:tcPr>
                </a:tc>
                <a:tc hMerge="1">
                  <a:txBody>
                    <a:bodyPr/>
                    <a:lstStyle/>
                    <a:p>
                      <a:endParaRPr lang="tr-TR"/>
                    </a:p>
                  </a:txBody>
                  <a:tcPr/>
                </a:tc>
                <a:extLst>
                  <a:ext uri="{0D108BD9-81ED-4DB2-BD59-A6C34878D82A}">
                    <a16:rowId xmlns:a16="http://schemas.microsoft.com/office/drawing/2014/main" val="1661556999"/>
                  </a:ext>
                </a:extLst>
              </a:tr>
              <a:tr h="1464944">
                <a:tc>
                  <a:txBody>
                    <a:bodyPr/>
                    <a:lstStyle/>
                    <a:p>
                      <a:pPr algn="l"/>
                      <a:r>
                        <a:rPr lang="tr-TR" dirty="0">
                          <a:effectLst/>
                        </a:rPr>
                        <a:t>Büyükşehir Belediye Sınırı dahilinde Bulunan İdareler için Doğrudan Temin Tutarı</a:t>
                      </a:r>
                    </a:p>
                  </a:txBody>
                  <a:tcPr marL="127000" marR="127000" marT="63500" marB="63500" anchor="ctr">
                    <a:lnL w="6350" cap="flat" cmpd="sng" algn="ctr">
                      <a:solidFill>
                        <a:srgbClr val="DCDCDC"/>
                      </a:solidFill>
                      <a:prstDash val="solid"/>
                      <a:round/>
                      <a:headEnd type="none" w="med" len="med"/>
                      <a:tailEnd type="none" w="med" len="med"/>
                    </a:lnL>
                    <a:lnR w="6350" cap="flat" cmpd="sng" algn="ctr">
                      <a:solidFill>
                        <a:srgbClr val="DCDCDC"/>
                      </a:solidFill>
                      <a:prstDash val="solid"/>
                      <a:round/>
                      <a:headEnd type="none" w="med" len="med"/>
                      <a:tailEnd type="none" w="med" len="med"/>
                    </a:lnR>
                    <a:lnT w="6350" cap="flat" cmpd="sng" algn="ctr">
                      <a:solidFill>
                        <a:srgbClr val="DCDCDC"/>
                      </a:solidFill>
                      <a:prstDash val="solid"/>
                      <a:round/>
                      <a:headEnd type="none" w="med" len="med"/>
                      <a:tailEnd type="none" w="med" len="med"/>
                    </a:lnT>
                    <a:lnB w="6350" cap="flat" cmpd="sng" algn="ctr">
                      <a:solidFill>
                        <a:srgbClr val="DCDCDC"/>
                      </a:solidFill>
                      <a:prstDash val="solid"/>
                      <a:round/>
                      <a:headEnd type="none" w="med" len="med"/>
                      <a:tailEnd type="none" w="med" len="med"/>
                    </a:lnB>
                    <a:solidFill>
                      <a:srgbClr val="FFFFFF"/>
                    </a:solidFill>
                  </a:tcPr>
                </a:tc>
                <a:tc>
                  <a:txBody>
                    <a:bodyPr/>
                    <a:lstStyle/>
                    <a:p>
                      <a:pPr algn="r"/>
                      <a:r>
                        <a:rPr lang="tr-TR" dirty="0">
                          <a:effectLst/>
                        </a:rPr>
                        <a:t>218.395</a:t>
                      </a:r>
                    </a:p>
                  </a:txBody>
                  <a:tcPr marL="127000" marR="127000" marT="63500" marB="63500" anchor="ctr">
                    <a:lnL w="6350" cap="flat" cmpd="sng" algn="ctr">
                      <a:solidFill>
                        <a:srgbClr val="DCDCDC"/>
                      </a:solidFill>
                      <a:prstDash val="solid"/>
                      <a:round/>
                      <a:headEnd type="none" w="med" len="med"/>
                      <a:tailEnd type="none" w="med" len="med"/>
                    </a:lnL>
                    <a:lnR w="6350" cap="flat" cmpd="sng" algn="ctr">
                      <a:solidFill>
                        <a:srgbClr val="DCDCDC"/>
                      </a:solidFill>
                      <a:prstDash val="solid"/>
                      <a:round/>
                      <a:headEnd type="none" w="med" len="med"/>
                      <a:tailEnd type="none" w="med" len="med"/>
                    </a:lnR>
                    <a:lnT w="6350" cap="flat" cmpd="sng" algn="ctr">
                      <a:solidFill>
                        <a:srgbClr val="DCDCDC"/>
                      </a:solidFill>
                      <a:prstDash val="solid"/>
                      <a:round/>
                      <a:headEnd type="none" w="med" len="med"/>
                      <a:tailEnd type="none" w="med" len="med"/>
                    </a:lnT>
                    <a:lnB w="6350" cap="flat" cmpd="sng" algn="ctr">
                      <a:solidFill>
                        <a:srgbClr val="DCDCDC"/>
                      </a:solidFill>
                      <a:prstDash val="solid"/>
                      <a:round/>
                      <a:headEnd type="none" w="med" len="med"/>
                      <a:tailEnd type="none" w="med" len="med"/>
                    </a:lnB>
                    <a:solidFill>
                      <a:srgbClr val="FFFFFF"/>
                    </a:solidFill>
                  </a:tcPr>
                </a:tc>
                <a:extLst>
                  <a:ext uri="{0D108BD9-81ED-4DB2-BD59-A6C34878D82A}">
                    <a16:rowId xmlns:a16="http://schemas.microsoft.com/office/drawing/2014/main" val="784941524"/>
                  </a:ext>
                </a:extLst>
              </a:tr>
              <a:tr h="870156">
                <a:tc>
                  <a:txBody>
                    <a:bodyPr/>
                    <a:lstStyle/>
                    <a:p>
                      <a:pPr algn="l"/>
                      <a:r>
                        <a:rPr lang="it-IT" dirty="0">
                          <a:effectLst/>
                        </a:rPr>
                        <a:t>Diğer İdareler için Doğrudan Temin Tutarı</a:t>
                      </a:r>
                    </a:p>
                  </a:txBody>
                  <a:tcPr marL="127000" marR="127000" marT="63500" marB="63500" anchor="ctr">
                    <a:lnL w="6350" cap="flat" cmpd="sng" algn="ctr">
                      <a:solidFill>
                        <a:srgbClr val="DCDCDC"/>
                      </a:solidFill>
                      <a:prstDash val="solid"/>
                      <a:round/>
                      <a:headEnd type="none" w="med" len="med"/>
                      <a:tailEnd type="none" w="med" len="med"/>
                    </a:lnL>
                    <a:lnR w="6350" cap="flat" cmpd="sng" algn="ctr">
                      <a:solidFill>
                        <a:srgbClr val="DCDCDC"/>
                      </a:solidFill>
                      <a:prstDash val="solid"/>
                      <a:round/>
                      <a:headEnd type="none" w="med" len="med"/>
                      <a:tailEnd type="none" w="med" len="med"/>
                    </a:lnR>
                    <a:lnT w="6350" cap="flat" cmpd="sng" algn="ctr">
                      <a:solidFill>
                        <a:srgbClr val="DCDCDC"/>
                      </a:solidFill>
                      <a:prstDash val="solid"/>
                      <a:round/>
                      <a:headEnd type="none" w="med" len="med"/>
                      <a:tailEnd type="none" w="med" len="med"/>
                    </a:lnT>
                    <a:lnB w="6350" cap="flat" cmpd="sng" algn="ctr">
                      <a:solidFill>
                        <a:srgbClr val="DCDCDC"/>
                      </a:solidFill>
                      <a:prstDash val="solid"/>
                      <a:round/>
                      <a:headEnd type="none" w="med" len="med"/>
                      <a:tailEnd type="none" w="med" len="med"/>
                    </a:lnB>
                    <a:solidFill>
                      <a:srgbClr val="F6F6F6"/>
                    </a:solidFill>
                  </a:tcPr>
                </a:tc>
                <a:tc>
                  <a:txBody>
                    <a:bodyPr/>
                    <a:lstStyle/>
                    <a:p>
                      <a:pPr algn="r"/>
                      <a:r>
                        <a:rPr lang="tr-TR" dirty="0">
                          <a:effectLst/>
                        </a:rPr>
                        <a:t>72.752</a:t>
                      </a:r>
                    </a:p>
                  </a:txBody>
                  <a:tcPr marL="127000" marR="127000" marT="63500" marB="63500" anchor="ctr">
                    <a:lnL w="6350" cap="flat" cmpd="sng" algn="ctr">
                      <a:solidFill>
                        <a:srgbClr val="DCDCDC"/>
                      </a:solidFill>
                      <a:prstDash val="solid"/>
                      <a:round/>
                      <a:headEnd type="none" w="med" len="med"/>
                      <a:tailEnd type="none" w="med" len="med"/>
                    </a:lnL>
                    <a:lnR w="6350" cap="flat" cmpd="sng" algn="ctr">
                      <a:solidFill>
                        <a:srgbClr val="DCDCDC"/>
                      </a:solidFill>
                      <a:prstDash val="solid"/>
                      <a:round/>
                      <a:headEnd type="none" w="med" len="med"/>
                      <a:tailEnd type="none" w="med" len="med"/>
                    </a:lnR>
                    <a:lnT w="6350" cap="flat" cmpd="sng" algn="ctr">
                      <a:solidFill>
                        <a:srgbClr val="DCDCDC"/>
                      </a:solidFill>
                      <a:prstDash val="solid"/>
                      <a:round/>
                      <a:headEnd type="none" w="med" len="med"/>
                      <a:tailEnd type="none" w="med" len="med"/>
                    </a:lnT>
                    <a:lnB w="6350" cap="flat" cmpd="sng" algn="ctr">
                      <a:solidFill>
                        <a:srgbClr val="DCDCDC"/>
                      </a:solidFill>
                      <a:prstDash val="solid"/>
                      <a:round/>
                      <a:headEnd type="none" w="med" len="med"/>
                      <a:tailEnd type="none" w="med" len="med"/>
                    </a:lnB>
                    <a:solidFill>
                      <a:srgbClr val="F6F6F6"/>
                    </a:solidFill>
                  </a:tcPr>
                </a:tc>
                <a:extLst>
                  <a:ext uri="{0D108BD9-81ED-4DB2-BD59-A6C34878D82A}">
                    <a16:rowId xmlns:a16="http://schemas.microsoft.com/office/drawing/2014/main" val="2014542243"/>
                  </a:ext>
                </a:extLst>
              </a:tr>
            </a:tbl>
          </a:graphicData>
        </a:graphic>
      </p:graphicFrame>
    </p:spTree>
    <p:extLst>
      <p:ext uri="{BB962C8B-B14F-4D97-AF65-F5344CB8AC3E}">
        <p14:creationId xmlns:p14="http://schemas.microsoft.com/office/powerpoint/2010/main" val="28592053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059414"/>
          </a:xfrm>
        </p:spPr>
        <p:txBody>
          <a:bodyPr>
            <a:normAutofit/>
          </a:bodyPr>
          <a:lstStyle/>
          <a:p>
            <a:pPr algn="ctr"/>
            <a:r>
              <a:rPr lang="tr-TR" sz="2800" b="1" dirty="0" smtClean="0">
                <a:solidFill>
                  <a:srgbClr val="C00000"/>
                </a:solidFill>
                <a:latin typeface="Times New Roman" panose="02020603050405020304" pitchFamily="18" charset="0"/>
                <a:cs typeface="Times New Roman" panose="02020603050405020304" pitchFamily="18" charset="0"/>
              </a:rPr>
              <a:t>ZORUNLU OLAN/OLMAYAN İŞLEMLER</a:t>
            </a:r>
            <a:endParaRPr lang="tr-TR" sz="2800" b="1" dirty="0">
              <a:solidFill>
                <a:srgbClr val="C00000"/>
              </a:solidFill>
              <a:latin typeface="Times New Roman" panose="02020603050405020304" pitchFamily="18" charset="0"/>
              <a:cs typeface="Times New Roman" panose="02020603050405020304" pitchFamily="18" charset="0"/>
            </a:endParaRP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259632" y="448153"/>
            <a:ext cx="868362" cy="868362"/>
          </a:xfrm>
          <a:prstGeom prst="rect">
            <a:avLst/>
          </a:prstGeom>
          <a:noFill/>
          <a:ln>
            <a:noFill/>
          </a:ln>
        </p:spPr>
      </p:pic>
      <p:sp>
        <p:nvSpPr>
          <p:cNvPr id="5" name="İçerik Yer Tutucusu 4"/>
          <p:cNvSpPr>
            <a:spLocks noGrp="1"/>
          </p:cNvSpPr>
          <p:nvPr>
            <p:ph idx="1"/>
          </p:nvPr>
        </p:nvSpPr>
        <p:spPr>
          <a:xfrm>
            <a:off x="838200" y="1825625"/>
            <a:ext cx="4579374" cy="4351338"/>
          </a:xfrm>
        </p:spPr>
        <p:txBody>
          <a:bodyPr>
            <a:normAutofit fontScale="85000" lnSpcReduction="20000"/>
          </a:bodyPr>
          <a:lstStyle/>
          <a:p>
            <a:r>
              <a:rPr lang="tr-TR" sz="2100" b="1" dirty="0" smtClean="0">
                <a:solidFill>
                  <a:srgbClr val="C00000"/>
                </a:solidFill>
                <a:latin typeface="Times New Roman" panose="02020603050405020304" pitchFamily="18" charset="0"/>
                <a:cs typeface="Times New Roman" panose="02020603050405020304" pitchFamily="18" charset="0"/>
              </a:rPr>
              <a:t>ZORUNLU OLAN </a:t>
            </a:r>
            <a:r>
              <a:rPr lang="tr-TR" sz="2100" b="1" dirty="0">
                <a:solidFill>
                  <a:srgbClr val="C00000"/>
                </a:solidFill>
                <a:latin typeface="Times New Roman" panose="02020603050405020304" pitchFamily="18" charset="0"/>
                <a:cs typeface="Times New Roman" panose="02020603050405020304" pitchFamily="18" charset="0"/>
              </a:rPr>
              <a:t>İŞLEMLER</a:t>
            </a:r>
            <a:endParaRPr lang="tr-TR" sz="2100" dirty="0" smtClean="0"/>
          </a:p>
          <a:p>
            <a:r>
              <a:rPr lang="tr-TR" dirty="0" smtClean="0"/>
              <a:t>Onay </a:t>
            </a:r>
            <a:r>
              <a:rPr lang="tr-TR" dirty="0"/>
              <a:t>Belgesi düzenlenmesi </a:t>
            </a:r>
          </a:p>
          <a:p>
            <a:r>
              <a:rPr lang="tr-TR" dirty="0" smtClean="0"/>
              <a:t>Piyasa </a:t>
            </a:r>
            <a:r>
              <a:rPr lang="tr-TR" dirty="0"/>
              <a:t>fiyat </a:t>
            </a:r>
            <a:r>
              <a:rPr lang="tr-TR" dirty="0" smtClean="0"/>
              <a:t>araştırması ve en </a:t>
            </a:r>
            <a:r>
              <a:rPr lang="tr-TR" dirty="0"/>
              <a:t>az bir kişinin görevlendirilmesi </a:t>
            </a:r>
          </a:p>
          <a:p>
            <a:r>
              <a:rPr lang="tr-TR" dirty="0" smtClean="0"/>
              <a:t>22 </a:t>
            </a:r>
            <a:r>
              <a:rPr lang="tr-TR" dirty="0"/>
              <a:t>a/b/c için </a:t>
            </a:r>
            <a:r>
              <a:rPr lang="tr-TR" dirty="0" smtClean="0"/>
              <a:t>«Tek </a:t>
            </a:r>
            <a:r>
              <a:rPr lang="tr-TR" dirty="0"/>
              <a:t>Kaynaktan Temin Edilen Alımlara İlişkin Form» </a:t>
            </a:r>
          </a:p>
          <a:p>
            <a:r>
              <a:rPr lang="tr-TR" dirty="0" smtClean="0"/>
              <a:t>Yapım </a:t>
            </a:r>
            <a:r>
              <a:rPr lang="tr-TR" dirty="0"/>
              <a:t>işinde «Yaklaşık Maliyet Hesap Cetveli» </a:t>
            </a:r>
          </a:p>
          <a:p>
            <a:r>
              <a:rPr lang="tr-TR" dirty="0" smtClean="0"/>
              <a:t>Sözleşme </a:t>
            </a:r>
            <a:r>
              <a:rPr lang="tr-TR" dirty="0"/>
              <a:t>(</a:t>
            </a:r>
            <a:r>
              <a:rPr lang="tr-TR" dirty="0" smtClean="0"/>
              <a:t>22/c </a:t>
            </a:r>
            <a:r>
              <a:rPr lang="tr-TR" dirty="0"/>
              <a:t>için ve işin süreli olması durumunda) </a:t>
            </a:r>
          </a:p>
          <a:p>
            <a:r>
              <a:rPr lang="tr-TR" dirty="0" smtClean="0"/>
              <a:t>22/d </a:t>
            </a:r>
            <a:r>
              <a:rPr lang="tr-TR" dirty="0"/>
              <a:t>Yasaklılık teyidi yapılması zorunlu Tebliğ 30.5.4 md </a:t>
            </a:r>
          </a:p>
          <a:p>
            <a:endParaRPr lang="tr-TR" dirty="0"/>
          </a:p>
        </p:txBody>
      </p:sp>
      <p:sp>
        <p:nvSpPr>
          <p:cNvPr id="6" name="İçerik Yer Tutucusu 4"/>
          <p:cNvSpPr txBox="1">
            <a:spLocks/>
          </p:cNvSpPr>
          <p:nvPr/>
        </p:nvSpPr>
        <p:spPr>
          <a:xfrm>
            <a:off x="6096000" y="1825625"/>
            <a:ext cx="4363065" cy="4201549"/>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tr-TR" sz="1800" b="1" dirty="0">
                <a:solidFill>
                  <a:srgbClr val="C00000"/>
                </a:solidFill>
                <a:latin typeface="Times New Roman" panose="02020603050405020304" pitchFamily="18" charset="0"/>
                <a:cs typeface="Times New Roman" panose="02020603050405020304" pitchFamily="18" charset="0"/>
              </a:rPr>
              <a:t>ZORUNLU </a:t>
            </a:r>
            <a:r>
              <a:rPr lang="tr-TR" sz="1800" b="1" dirty="0" smtClean="0">
                <a:solidFill>
                  <a:srgbClr val="C00000"/>
                </a:solidFill>
                <a:latin typeface="Times New Roman" panose="02020603050405020304" pitchFamily="18" charset="0"/>
                <a:cs typeface="Times New Roman" panose="02020603050405020304" pitchFamily="18" charset="0"/>
              </a:rPr>
              <a:t>OLMAYAN İŞLEMLER</a:t>
            </a:r>
            <a:endParaRPr lang="tr-TR" sz="1800" dirty="0" smtClean="0"/>
          </a:p>
          <a:p>
            <a:r>
              <a:rPr lang="tr-TR" dirty="0" smtClean="0"/>
              <a:t>İlan </a:t>
            </a:r>
          </a:p>
          <a:p>
            <a:r>
              <a:rPr lang="tr-TR" dirty="0" smtClean="0"/>
              <a:t>Teminat </a:t>
            </a:r>
          </a:p>
          <a:p>
            <a:r>
              <a:rPr lang="tr-TR" dirty="0" smtClean="0"/>
              <a:t>Yeterlik değerlendirmesi </a:t>
            </a:r>
          </a:p>
          <a:p>
            <a:r>
              <a:rPr lang="tr-TR" dirty="0" smtClean="0"/>
              <a:t>Komisyon kurulması</a:t>
            </a:r>
          </a:p>
          <a:p>
            <a:r>
              <a:rPr lang="tr-TR" dirty="0"/>
              <a:t>Kanunun 10’uncu maddesinde belirtilen yeterlilik kuralları</a:t>
            </a:r>
            <a:r>
              <a:rPr lang="tr-TR" dirty="0" smtClean="0"/>
              <a:t> </a:t>
            </a:r>
          </a:p>
          <a:p>
            <a:r>
              <a:rPr lang="tr-TR" dirty="0" smtClean="0"/>
              <a:t>Yasaklılık teyidi (22/d Hariç) </a:t>
            </a:r>
            <a:endParaRPr lang="tr-TR" dirty="0"/>
          </a:p>
        </p:txBody>
      </p:sp>
    </p:spTree>
    <p:extLst>
      <p:ext uri="{BB962C8B-B14F-4D97-AF65-F5344CB8AC3E}">
        <p14:creationId xmlns:p14="http://schemas.microsoft.com/office/powerpoint/2010/main" val="3611369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059414"/>
          </a:xfrm>
        </p:spPr>
        <p:txBody>
          <a:bodyPr>
            <a:normAutofit/>
          </a:bodyPr>
          <a:lstStyle/>
          <a:p>
            <a:pPr algn="ctr"/>
            <a:r>
              <a:rPr lang="tr-TR" sz="3200" b="1" dirty="0" smtClean="0">
                <a:solidFill>
                  <a:srgbClr val="C00000"/>
                </a:solidFill>
                <a:latin typeface="Times New Roman" panose="02020603050405020304" pitchFamily="18" charset="0"/>
                <a:cs typeface="Times New Roman" panose="02020603050405020304" pitchFamily="18" charset="0"/>
              </a:rPr>
              <a:t>İHTİYACIN ORTAYA ÇIKMASI</a:t>
            </a:r>
            <a:endParaRPr lang="tr-TR" sz="3200" b="1" dirty="0">
              <a:solidFill>
                <a:srgbClr val="C00000"/>
              </a:solidFill>
              <a:latin typeface="Times New Roman" panose="02020603050405020304" pitchFamily="18" charset="0"/>
              <a:cs typeface="Times New Roman" panose="02020603050405020304" pitchFamily="18" charset="0"/>
            </a:endParaRPr>
          </a:p>
        </p:txBody>
      </p:sp>
      <p:pic>
        <p:nvPicPr>
          <p:cNvPr id="4" name="Resim 3" descr="iste_arma"/>
          <p:cNvPicPr>
            <a:picLocks noGrp="1" noChangeAspect="1"/>
          </p:cNvPicPr>
          <p:nvPr isPhoto="1"/>
        </p:nvPicPr>
        <p:blipFill>
          <a:blip r:embed="rId2" cstate="print">
            <a:lum/>
            <a:extLst>
              <a:ext uri="{28A0092B-C50C-407E-A947-70E740481C1C}">
                <a14:useLocalDpi xmlns:a14="http://schemas.microsoft.com/office/drawing/2010/main" val="0"/>
              </a:ext>
            </a:extLst>
          </a:blip>
          <a:stretch>
            <a:fillRect/>
          </a:stretch>
        </p:blipFill>
        <p:spPr>
          <a:xfrm>
            <a:off x="1259632" y="448153"/>
            <a:ext cx="868362" cy="868362"/>
          </a:xfrm>
          <a:prstGeom prst="rect">
            <a:avLst/>
          </a:prstGeom>
          <a:noFill/>
          <a:ln>
            <a:noFill/>
          </a:ln>
        </p:spPr>
      </p:pic>
      <p:sp>
        <p:nvSpPr>
          <p:cNvPr id="5" name="İçerik Yer Tutucusu 4"/>
          <p:cNvSpPr>
            <a:spLocks noGrp="1"/>
          </p:cNvSpPr>
          <p:nvPr>
            <p:ph idx="1"/>
          </p:nvPr>
        </p:nvSpPr>
        <p:spPr/>
        <p:txBody>
          <a:bodyPr>
            <a:normAutofit fontScale="92500" lnSpcReduction="10000"/>
          </a:bodyPr>
          <a:lstStyle/>
          <a:p>
            <a:pPr algn="just"/>
            <a:r>
              <a:rPr lang="tr-TR" dirty="0" smtClean="0"/>
              <a:t>Kamu alımları süreci ihtiyacın ortaya çıkmasıyla başlar. Ancak bu ihtiyaç </a:t>
            </a:r>
            <a:r>
              <a:rPr lang="tr-TR" b="1" u="sng" dirty="0" smtClean="0"/>
              <a:t>idarenin yerine getirmekle yükümlü olduğu görev veya hizmetlerin </a:t>
            </a:r>
            <a:r>
              <a:rPr lang="tr-TR" dirty="0" smtClean="0"/>
              <a:t>gerekleri doğrultusunda </a:t>
            </a:r>
            <a:r>
              <a:rPr lang="tr-TR" b="1" u="sng" dirty="0" smtClean="0"/>
              <a:t>önceden planlanmış olmalıdır</a:t>
            </a:r>
            <a:r>
              <a:rPr lang="tr-TR" dirty="0" smtClean="0"/>
              <a:t>. Böyle bir yaklaşım satın alma sürecinde Kanunda belirtilen temel ilkeleri, mevzuata uygun satın almanın yapılmasını da mümkün kılacaktır. </a:t>
            </a:r>
          </a:p>
          <a:p>
            <a:pPr algn="just"/>
            <a:r>
              <a:rPr lang="tr-TR" dirty="0"/>
              <a:t>Kanun 22’nci maddesinin gerekçesinde, doğrudan temin usulünün </a:t>
            </a:r>
            <a:r>
              <a:rPr lang="tr-TR" b="1" u="sng" dirty="0"/>
              <a:t>“küçük ölçekli günlük ihtiyaçların karşılanması ile küçük bakım onarım işlerinin yaptırılmasında kolaylık sağlamak üzere</a:t>
            </a:r>
            <a:r>
              <a:rPr lang="tr-TR" dirty="0"/>
              <a:t>” düzenlendiği ifade edilmiştir</a:t>
            </a:r>
            <a:r>
              <a:rPr lang="tr-TR" dirty="0" smtClean="0"/>
              <a:t>.</a:t>
            </a:r>
            <a:endParaRPr lang="tr-TR" dirty="0" smtClean="0"/>
          </a:p>
          <a:p>
            <a:pPr algn="just"/>
            <a:r>
              <a:rPr lang="tr-TR" dirty="0" smtClean="0"/>
              <a:t>Bilindiği </a:t>
            </a:r>
            <a:r>
              <a:rPr lang="tr-TR" dirty="0"/>
              <a:t>üzere idareler, diğer temel ilkelerin yanı sıra ihtiyaçların uygun şartlarla ve zamanında karşılanmasını ve kaynakların verimli kullanılmasını sağlamakla da yükümlüdürler. </a:t>
            </a:r>
            <a:r>
              <a:rPr lang="tr-TR" b="1" u="sng" dirty="0"/>
              <a:t>Bu nedenle, ilk adım olarak ihtiyacın doğru tespit edilmesi büyük önem arz etmektedir. </a:t>
            </a:r>
            <a:endParaRPr lang="tr-TR" b="1" u="sng" dirty="0" smtClean="0"/>
          </a:p>
          <a:p>
            <a:pPr algn="just"/>
            <a:endParaRPr lang="tr-TR" dirty="0"/>
          </a:p>
          <a:p>
            <a:endParaRPr lang="tr-TR" dirty="0"/>
          </a:p>
        </p:txBody>
      </p:sp>
    </p:spTree>
    <p:extLst>
      <p:ext uri="{BB962C8B-B14F-4D97-AF65-F5344CB8AC3E}">
        <p14:creationId xmlns:p14="http://schemas.microsoft.com/office/powerpoint/2010/main" val="1976225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1589</TotalTime>
  <Words>2486</Words>
  <Application>Microsoft Office PowerPoint</Application>
  <PresentationFormat>Geniş ekran</PresentationFormat>
  <Paragraphs>236</Paragraphs>
  <Slides>53</Slides>
  <Notes>0</Notes>
  <HiddenSlides>0</HiddenSlides>
  <MMClips>0</MMClips>
  <ScaleCrop>false</ScaleCrop>
  <HeadingPairs>
    <vt:vector size="8" baseType="variant">
      <vt:variant>
        <vt:lpstr>Kullanılan Yazı Tipleri</vt:lpstr>
      </vt:variant>
      <vt:variant>
        <vt:i4>6</vt:i4>
      </vt:variant>
      <vt:variant>
        <vt:lpstr>Tema</vt:lpstr>
      </vt:variant>
      <vt:variant>
        <vt:i4>1</vt:i4>
      </vt:variant>
      <vt:variant>
        <vt:lpstr>Eklenmiş OLE Hizmet Programları</vt:lpstr>
      </vt:variant>
      <vt:variant>
        <vt:i4>1</vt:i4>
      </vt:variant>
      <vt:variant>
        <vt:lpstr>Slayt Başlıkları</vt:lpstr>
      </vt:variant>
      <vt:variant>
        <vt:i4>53</vt:i4>
      </vt:variant>
    </vt:vector>
  </HeadingPairs>
  <TitlesOfParts>
    <vt:vector size="61" baseType="lpstr">
      <vt:lpstr>Arial</vt:lpstr>
      <vt:lpstr>Calibri</vt:lpstr>
      <vt:lpstr>Calibri Light</vt:lpstr>
      <vt:lpstr>Times New Roman</vt:lpstr>
      <vt:lpstr>var(--h4_typography-font-family)</vt:lpstr>
      <vt:lpstr>Wingdings</vt:lpstr>
      <vt:lpstr>Office Teması</vt:lpstr>
      <vt:lpstr>Microsoft Excel Çalışma Sayfası</vt:lpstr>
      <vt:lpstr>KONU BAŞLIKLARI</vt:lpstr>
      <vt:lpstr>SATIN ALMA YÖNTEMLERİ</vt:lpstr>
      <vt:lpstr>İHALE NEDİR?</vt:lpstr>
      <vt:lpstr>DOĞRUDAN TEMİN NEDİR?</vt:lpstr>
      <vt:lpstr>DOĞRUDAN TEMİN NEDİR?</vt:lpstr>
      <vt:lpstr>DOĞRUDAN TEMİN NEDİR?</vt:lpstr>
      <vt:lpstr>PARASAL LİMİTLER</vt:lpstr>
      <vt:lpstr>ZORUNLU OLAN/OLMAYAN İŞLEMLER</vt:lpstr>
      <vt:lpstr>İHTİYACIN ORTAYA ÇIKMASI</vt:lpstr>
      <vt:lpstr>HANGİ İHTİYAÇLAR DOĞRUDAN TEMİNLE KARŞILANABİLİR</vt:lpstr>
      <vt:lpstr>HANGİ İHTİYAÇLAR DOĞRUDAN TEMİNLE KARŞILANABİLİR</vt:lpstr>
      <vt:lpstr>ÖDENEK KONTROLÜ VE TEMİNİ </vt:lpstr>
      <vt:lpstr>YAKLAŞIK MALİYET</vt:lpstr>
      <vt:lpstr>ONAY BELGESİNİN DÜZENLENMESİ</vt:lpstr>
      <vt:lpstr>ŞARTNAME VE SÖZLEŞME HAZIRLANMASI</vt:lpstr>
      <vt:lpstr>ŞARTNAME VE SÖZLEŞME HAZIRLANMASI</vt:lpstr>
      <vt:lpstr>PİYASA FİYAT ARAŞTIRMASI</vt:lpstr>
      <vt:lpstr>PİYASA FİYAT ARAŞTIRMASININ YAPILMASI </vt:lpstr>
      <vt:lpstr>PİYASA FİYAT ARAŞTIRMASI TUTANAĞI</vt:lpstr>
      <vt:lpstr>FİYAT ARAŞTIRMASI YAPILIRKEN  DİKKAT EDİLECEK HUSUSLAR</vt:lpstr>
      <vt:lpstr>MUAYENE VE KABUL İŞLEMLERİ</vt:lpstr>
      <vt:lpstr>MAL ALIMI MUAYENE VE KABUL KOMİSYONU TUTANAĞI </vt:lpstr>
      <vt:lpstr>HİZMET İŞLERİ KABUL TUTANAĞI</vt:lpstr>
      <vt:lpstr>ÖDEME EVRAKLARININ DÜZENLENMESİ</vt:lpstr>
      <vt:lpstr>PowerPoint Sunusu</vt:lpstr>
      <vt:lpstr>SORU</vt:lpstr>
      <vt:lpstr>CEVAP</vt:lpstr>
      <vt:lpstr>SORU</vt:lpstr>
      <vt:lpstr>CEVAP</vt:lpstr>
      <vt:lpstr>SORU</vt:lpstr>
      <vt:lpstr>CEVAP</vt:lpstr>
      <vt:lpstr>SORU</vt:lpstr>
      <vt:lpstr>CEVAP</vt:lpstr>
      <vt:lpstr>SORU</vt:lpstr>
      <vt:lpstr>SORU</vt:lpstr>
      <vt:lpstr>SORU</vt:lpstr>
      <vt:lpstr>CEVAP</vt:lpstr>
      <vt:lpstr>SORU</vt:lpstr>
      <vt:lpstr>CEVAP</vt:lpstr>
      <vt:lpstr>SORU</vt:lpstr>
      <vt:lpstr>CEVAP</vt:lpstr>
      <vt:lpstr>SORU</vt:lpstr>
      <vt:lpstr>CEVAP</vt:lpstr>
      <vt:lpstr>SORU</vt:lpstr>
      <vt:lpstr>CEVAP</vt:lpstr>
      <vt:lpstr>SORU</vt:lpstr>
      <vt:lpstr>CEVAP</vt:lpstr>
      <vt:lpstr>SORU</vt:lpstr>
      <vt:lpstr>CEVAP</vt:lpstr>
      <vt:lpstr>SORU</vt:lpstr>
      <vt:lpstr>CEVAP</vt:lpstr>
      <vt:lpstr>KAMU ZARARI BELİRLENMESİ</vt:lpstr>
      <vt:lpstr>İSKENDERUN TEKNİK ÜNİVERSİTESİ  STRATEJİ GELİŞTİRME DAİRESİ BAŞKANLIĞI</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Ek Ders Mevzuatı</dc:title>
  <dc:creator>İste Sgdb</dc:creator>
  <cp:lastModifiedBy>O.DUZEL</cp:lastModifiedBy>
  <cp:revision>144</cp:revision>
  <cp:lastPrinted>2022-05-17T11:45:47Z</cp:lastPrinted>
  <dcterms:created xsi:type="dcterms:W3CDTF">2017-01-22T17:51:59Z</dcterms:created>
  <dcterms:modified xsi:type="dcterms:W3CDTF">2022-05-17T17:58:20Z</dcterms:modified>
</cp:coreProperties>
</file>